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242" r:id="rId4"/>
    <p:sldId id="1326" r:id="rId5"/>
    <p:sldId id="1327" r:id="rId6"/>
    <p:sldId id="1328" r:id="rId7"/>
    <p:sldId id="1329" r:id="rId8"/>
    <p:sldId id="1333" r:id="rId9"/>
    <p:sldId id="1334" r:id="rId10"/>
    <p:sldId id="1330" r:id="rId11"/>
    <p:sldId id="1332" r:id="rId12"/>
    <p:sldId id="1335" r:id="rId13"/>
    <p:sldId id="1336" r:id="rId14"/>
    <p:sldId id="1337" r:id="rId15"/>
    <p:sldId id="1339" r:id="rId16"/>
    <p:sldId id="1342" r:id="rId17"/>
    <p:sldId id="1344" r:id="rId18"/>
    <p:sldId id="1345" r:id="rId19"/>
    <p:sldId id="1343" r:id="rId20"/>
    <p:sldId id="643" r:id="rId21"/>
    <p:sldId id="644" r:id="rId22"/>
    <p:sldId id="304" r:id="rId23"/>
  </p:sldIdLst>
  <p:sldSz cx="12192000" cy="6858000"/>
  <p:notesSz cx="6858000" cy="9144000"/>
  <p:custDataLst>
    <p:tags r:id="rId24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Програмні засоби для складних обчислень, аналізу даних та фінансових розрахунків</a:t>
            </a:r>
            <a:endParaRPr lang="uk-UA" sz="5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6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55B45B80-B39D-47D2-BAF0-BBAE14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udget, calculator, math, numbers icon">
            <a:extLst>
              <a:ext uri="{FF2B5EF4-FFF2-40B4-BE49-F238E27FC236}">
                <a16:creationId xmlns:a16="http://schemas.microsoft.com/office/drawing/2014/main" id="{312051DE-3A0B-4B22-8B70-5130C13E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580" y="3653578"/>
            <a:ext cx="2331583" cy="23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як приклад депозитний калькулятор, розміщений на сайті: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C9C5F-7620-4D31-985C-B52AC98F2420}"/>
              </a:ext>
            </a:extLst>
          </p:cNvPr>
          <p:cNvSpPr txBox="1"/>
          <p:nvPr/>
        </p:nvSpPr>
        <p:spPr>
          <a:xfrm>
            <a:off x="70929" y="224948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fin-calc.org.ua/ua/deposit/calculate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702E8F-9F24-404D-8E46-30FA1C962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023" y="2871328"/>
            <a:ext cx="7242048" cy="371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4FA2B24-270C-4A8A-A209-7AE96650C01E}"/>
              </a:ext>
            </a:extLst>
          </p:cNvPr>
          <p:cNvSpPr/>
          <p:nvPr/>
        </p:nvSpPr>
        <p:spPr>
          <a:xfrm>
            <a:off x="10580369" y="6019800"/>
            <a:ext cx="1470419" cy="5093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FCB6D9-B2A8-4E80-A254-F352B6943AEB}"/>
              </a:ext>
            </a:extLst>
          </p:cNvPr>
          <p:cNvSpPr txBox="1"/>
          <p:nvPr/>
        </p:nvSpPr>
        <p:spPr>
          <a:xfrm>
            <a:off x="8506621" y="4470052"/>
            <a:ext cx="3038475" cy="1384995"/>
          </a:xfrm>
          <a:prstGeom prst="wedgeRectCallout">
            <a:avLst>
              <a:gd name="adj1" fmla="val 37967"/>
              <a:gd name="adj2" fmla="val 68474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посилання </a:t>
            </a:r>
            <a:r>
              <a:rPr lang="uk-UA" sz="2800" b="1" i="1" kern="0" dirty="0">
                <a:solidFill>
                  <a:srgbClr val="FFFF00"/>
                </a:solidFill>
              </a:rPr>
              <a:t>ПОРАХУВАТИ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08FB7F4-6531-473F-BEBE-E363C9371EDE}"/>
              </a:ext>
            </a:extLst>
          </p:cNvPr>
          <p:cNvSpPr/>
          <p:nvPr/>
        </p:nvSpPr>
        <p:spPr>
          <a:xfrm>
            <a:off x="4962455" y="3429000"/>
            <a:ext cx="7088333" cy="8763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0BD4A-A35A-4CBE-95D1-F21300346919}"/>
              </a:ext>
            </a:extLst>
          </p:cNvPr>
          <p:cNvSpPr txBox="1"/>
          <p:nvPr/>
        </p:nvSpPr>
        <p:spPr>
          <a:xfrm>
            <a:off x="70929" y="2871328"/>
            <a:ext cx="4710621" cy="954107"/>
          </a:xfrm>
          <a:prstGeom prst="wedgeRectCallout">
            <a:avLst>
              <a:gd name="adj1" fmla="val 55802"/>
              <a:gd name="adj2" fmla="val 39539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Заповнити відповідні поля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0329B642-4871-4B77-B5B0-723F1DA273B3}"/>
              </a:ext>
            </a:extLst>
          </p:cNvPr>
          <p:cNvSpPr/>
          <p:nvPr/>
        </p:nvSpPr>
        <p:spPr>
          <a:xfrm>
            <a:off x="4962456" y="4305300"/>
            <a:ext cx="3188462" cy="18821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C6E99F-1C2F-4F7D-81D1-893E6C585081}"/>
              </a:ext>
            </a:extLst>
          </p:cNvPr>
          <p:cNvSpPr txBox="1"/>
          <p:nvPr/>
        </p:nvSpPr>
        <p:spPr>
          <a:xfrm>
            <a:off x="70928" y="3924054"/>
            <a:ext cx="4710621" cy="2677656"/>
          </a:xfrm>
          <a:prstGeom prst="wedgeRectCallout">
            <a:avLst>
              <a:gd name="adj1" fmla="val 58026"/>
              <a:gd name="adj2" fmla="val -25363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перемикач, що визначає умови депозиту щодо капіталізації прибутку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1" grpId="0" animBg="1"/>
      <p:bldP spid="12" grpId="0" animBg="1"/>
      <p:bldP spid="13" grpId="0" animBg="1"/>
      <p:bldP spid="9" grpId="0" animBg="1"/>
      <p:bldP spid="1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результаті отримуємо </a:t>
            </a:r>
            <a:r>
              <a:rPr lang="uk-UA" sz="2800" b="1" i="1" kern="0" dirty="0">
                <a:solidFill>
                  <a:srgbClr val="FFFF00"/>
                </a:solidFill>
              </a:rPr>
              <a:t>Підсумкові значення </a:t>
            </a:r>
            <a:r>
              <a:rPr lang="uk-UA" sz="2800" b="1" i="1" kern="0" dirty="0">
                <a:solidFill>
                  <a:srgbClr val="FFFFFF"/>
                </a:solidFill>
              </a:rPr>
              <a:t>— суму, яку вкладник отримає після закінчення терміну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557B2C-A501-4C16-B8DF-DE9C3DB0C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984" y="2279904"/>
            <a:ext cx="6915088" cy="432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E9AB36-0D56-4BC6-AC14-DC580FF7835B}"/>
              </a:ext>
            </a:extLst>
          </p:cNvPr>
          <p:cNvSpPr txBox="1"/>
          <p:nvPr/>
        </p:nvSpPr>
        <p:spPr>
          <a:xfrm>
            <a:off x="70928" y="2150870"/>
            <a:ext cx="5015421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депозиту, а також прибуток вкладника за цей період. Крім того, дещо нижче на цій сторінці надаються розрахунки, як змінюється щомісячно сума депозиту в результаті капіталізації прибутку.</a:t>
            </a:r>
          </a:p>
        </p:txBody>
      </p:sp>
    </p:spTree>
    <p:extLst>
      <p:ext uri="{BB962C8B-B14F-4D97-AF65-F5344CB8AC3E}">
        <p14:creationId xmlns:p14="http://schemas.microsoft.com/office/powerpoint/2010/main" val="38118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подано таблицю з використанням формули для визначення кінцевої суми депозиту зі щорічною капіталізацією.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6FDFE-901B-4E11-BDD2-08033B3BA83C}"/>
              </a:ext>
            </a:extLst>
          </p:cNvPr>
          <p:cNvSpPr txBox="1"/>
          <p:nvPr/>
        </p:nvSpPr>
        <p:spPr>
          <a:xfrm>
            <a:off x="72007" y="2653397"/>
            <a:ext cx="765276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вашу увагу</a:t>
            </a:r>
            <a:r>
              <a:rPr lang="uk-UA" sz="2800" b="1" i="1" kern="0" dirty="0">
                <a:solidFill>
                  <a:srgbClr val="FFFFFF"/>
                </a:solidFill>
              </a:rPr>
              <a:t>, що використана формула відрізняється від математичної формули, наведеної вище (кількість відсотків не ділиться на 100).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0AA40-005E-4553-8A76-141CB3CCC325}"/>
              </a:ext>
            </a:extLst>
          </p:cNvPr>
          <p:cNvSpPr txBox="1"/>
          <p:nvPr/>
        </p:nvSpPr>
        <p:spPr>
          <a:xfrm>
            <a:off x="72008" y="542174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 пояснюється тим, що в клітинці з відсотками встановлено </a:t>
            </a:r>
            <a:r>
              <a:rPr lang="uk-UA" sz="2800" b="1" i="1" kern="0" dirty="0">
                <a:solidFill>
                  <a:srgbClr val="FFFF00"/>
                </a:solidFill>
              </a:rPr>
              <a:t>відсотковий формат</a:t>
            </a:r>
            <a:r>
              <a:rPr lang="uk-UA" sz="2800" b="1" i="1" kern="0" dirty="0">
                <a:solidFill>
                  <a:srgbClr val="FFFFFF"/>
                </a:solidFill>
              </a:rPr>
              <a:t>, що приводить до автоматичного ділення числа у цій клітинці на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100.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ECBEAA-4E02-42D6-B6D3-74D9583A6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805" y="2653397"/>
            <a:ext cx="4271188" cy="267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6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табличному процесорі можна виконувати фінансові розрахунки з використанням спеціальних </a:t>
            </a:r>
            <a:r>
              <a:rPr lang="uk-UA" sz="2800" b="1" i="1" kern="0" dirty="0">
                <a:solidFill>
                  <a:srgbClr val="FFFF00"/>
                </a:solidFill>
              </a:rPr>
              <a:t>фінансових функцій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124E2D-3C86-4F29-AFF5-99EC76CD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5" y="3750208"/>
            <a:ext cx="10932767" cy="2783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F9AD8-FE0C-4451-892D-3D3042547A19}"/>
              </a:ext>
            </a:extLst>
          </p:cNvPr>
          <p:cNvSpPr txBox="1"/>
          <p:nvPr/>
        </p:nvSpPr>
        <p:spPr>
          <a:xfrm>
            <a:off x="70928" y="267935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вони знаходяться в бібліотеці функцій в категорії </a:t>
            </a:r>
            <a:r>
              <a:rPr lang="uk-UA" sz="2800" b="1" i="1" kern="0" dirty="0">
                <a:solidFill>
                  <a:srgbClr val="FFFF00"/>
                </a:solidFill>
              </a:rPr>
              <a:t>Фінансові</a:t>
            </a:r>
            <a:r>
              <a:rPr lang="uk-UA" sz="2800" b="1" i="1" kern="0" dirty="0">
                <a:solidFill>
                  <a:srgbClr val="FFFFFF"/>
                </a:solidFill>
              </a:rPr>
              <a:t>. Розглянемо використання кількох з них.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498B869-8191-4282-8D1E-8252E6C078F0}"/>
              </a:ext>
            </a:extLst>
          </p:cNvPr>
          <p:cNvSpPr/>
          <p:nvPr/>
        </p:nvSpPr>
        <p:spPr>
          <a:xfrm>
            <a:off x="4236720" y="4942068"/>
            <a:ext cx="1192530" cy="13253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010F8EDD-99D3-4737-8E98-CCD799E5F117}"/>
              </a:ext>
            </a:extLst>
          </p:cNvPr>
          <p:cNvSpPr/>
          <p:nvPr/>
        </p:nvSpPr>
        <p:spPr>
          <a:xfrm rot="18900000">
            <a:off x="4992396" y="440295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0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обчислення річного прибутку по депозиту в </a:t>
            </a:r>
            <a:r>
              <a:rPr lang="en-US" sz="2800" b="1" i="1" kern="0" dirty="0">
                <a:solidFill>
                  <a:srgbClr val="FFFFFF"/>
                </a:solidFill>
              </a:rPr>
              <a:t>Excel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використати функцію </a:t>
            </a:r>
            <a:r>
              <a:rPr lang="en-US" sz="2800" b="1" i="1" kern="0" dirty="0">
                <a:solidFill>
                  <a:srgbClr val="FFFF00"/>
                </a:solidFill>
              </a:rPr>
              <a:t>EFFECT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Її загальний вигляд: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2FC6E-4C1F-4EBD-BADD-8386D8FF9AE5}"/>
              </a:ext>
            </a:extLst>
          </p:cNvPr>
          <p:cNvSpPr txBox="1"/>
          <p:nvPr/>
        </p:nvSpPr>
        <p:spPr>
          <a:xfrm>
            <a:off x="72008" y="2784127"/>
            <a:ext cx="12050142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EFFECT</a:t>
            </a:r>
            <a:r>
              <a:rPr lang="uk-UA" sz="3600" b="1" i="1" kern="0" dirty="0">
                <a:solidFill>
                  <a:srgbClr val="FFFFFF"/>
                </a:solidFill>
              </a:rPr>
              <a:t>(</a:t>
            </a:r>
            <a:r>
              <a:rPr lang="uk-UA" sz="3600" b="1" i="1" kern="0" dirty="0" err="1">
                <a:solidFill>
                  <a:srgbClr val="FFFFFF"/>
                </a:solidFill>
              </a:rPr>
              <a:t>річна_ставка</a:t>
            </a:r>
            <a:r>
              <a:rPr lang="uk-UA" sz="3600" b="1" i="1" kern="0" dirty="0">
                <a:solidFill>
                  <a:srgbClr val="FFFFFF"/>
                </a:solidFill>
              </a:rPr>
              <a:t>; </a:t>
            </a:r>
            <a:r>
              <a:rPr lang="uk-UA" sz="3600" b="1" i="1" kern="0" dirty="0" err="1">
                <a:solidFill>
                  <a:srgbClr val="FFFFFF"/>
                </a:solidFill>
              </a:rPr>
              <a:t>кількість_періодів</a:t>
            </a:r>
            <a:r>
              <a:rPr lang="uk-UA" sz="3600" b="1" i="1" kern="0" dirty="0">
                <a:solidFill>
                  <a:srgbClr val="FFFFFF"/>
                </a:solidFill>
              </a:rPr>
              <a:t>),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68ACE-A960-4576-B855-11D2DDAB5C3A}"/>
              </a:ext>
            </a:extLst>
          </p:cNvPr>
          <p:cNvSpPr txBox="1"/>
          <p:nvPr/>
        </p:nvSpPr>
        <p:spPr>
          <a:xfrm>
            <a:off x="70929" y="482408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Період</a:t>
            </a:r>
            <a:r>
              <a:rPr lang="uk-UA" sz="2800" b="1" i="1" kern="0" dirty="0">
                <a:solidFill>
                  <a:srgbClr val="FFFFFF"/>
                </a:solidFill>
              </a:rPr>
              <a:t> — час, через який нарахований прибуток додається до вкладу (капіталізується).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8365732-21F3-4612-94C2-355DC72D0CE6}"/>
              </a:ext>
            </a:extLst>
          </p:cNvPr>
          <p:cNvSpPr/>
          <p:nvPr/>
        </p:nvSpPr>
        <p:spPr>
          <a:xfrm>
            <a:off x="2555530" y="2778508"/>
            <a:ext cx="3540470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4B648-D216-4251-9B05-03BE1AE712E5}"/>
              </a:ext>
            </a:extLst>
          </p:cNvPr>
          <p:cNvSpPr txBox="1"/>
          <p:nvPr/>
        </p:nvSpPr>
        <p:spPr>
          <a:xfrm>
            <a:off x="70930" y="3605721"/>
            <a:ext cx="4948746" cy="954107"/>
          </a:xfrm>
          <a:prstGeom prst="wedgeRectCallout">
            <a:avLst>
              <a:gd name="adj1" fmla="val 28254"/>
              <a:gd name="adj2" fmla="val -7710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річна відсоткова ставка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DEE7315-3012-493E-B7C9-263CD7F1212D}"/>
              </a:ext>
            </a:extLst>
          </p:cNvPr>
          <p:cNvSpPr/>
          <p:nvPr/>
        </p:nvSpPr>
        <p:spPr>
          <a:xfrm>
            <a:off x="6347193" y="2770792"/>
            <a:ext cx="4978032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E75B2-F8DD-49B1-810D-E433EB1060FE}"/>
              </a:ext>
            </a:extLst>
          </p:cNvPr>
          <p:cNvSpPr txBox="1"/>
          <p:nvPr/>
        </p:nvSpPr>
        <p:spPr>
          <a:xfrm>
            <a:off x="7172324" y="3605720"/>
            <a:ext cx="4948746" cy="954107"/>
          </a:xfrm>
          <a:prstGeom prst="wedgeRectCallout">
            <a:avLst>
              <a:gd name="adj1" fmla="val -34685"/>
              <a:gd name="adj2" fmla="val -741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періодів на рік</a:t>
            </a:r>
          </a:p>
        </p:txBody>
      </p:sp>
    </p:spTree>
    <p:extLst>
      <p:ext uri="{BB962C8B-B14F-4D97-AF65-F5344CB8AC3E}">
        <p14:creationId xmlns:p14="http://schemas.microsoft.com/office/powerpoint/2010/main" val="16027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подано таблиці з використанням формули з функцією </a:t>
            </a:r>
            <a:r>
              <a:rPr lang="en-US" sz="2800" b="1" i="1" kern="0" dirty="0">
                <a:solidFill>
                  <a:srgbClr val="FFFF00"/>
                </a:solidFill>
              </a:rPr>
              <a:t>EFFECT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для визначення кінцевої суми депозиту зі щомісячною капіталізацією.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1DA9BD-895E-4874-BFCE-CA0D43B64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033" y="2677008"/>
            <a:ext cx="5529263" cy="379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1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Ще один вид депозиту — це депозит із заданою річною відсотковою ставкою, який вкладник поповнює певною постійною сумою через кожний заданий період часу.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1499D6-B467-450B-8CE8-DE92934C1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564" r="320" b="960"/>
          <a:stretch/>
        </p:blipFill>
        <p:spPr>
          <a:xfrm>
            <a:off x="2323167" y="2641155"/>
            <a:ext cx="7545665" cy="371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EBA75-6A03-48C5-B2F1-9466F32F6ED3}"/>
              </a:ext>
            </a:extLst>
          </p:cNvPr>
          <p:cNvSpPr txBox="1"/>
          <p:nvPr/>
        </p:nvSpPr>
        <p:spPr>
          <a:xfrm>
            <a:off x="70929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Для розрахунків по такому депозиту в </a:t>
            </a:r>
            <a:r>
              <a:rPr lang="en-US" sz="2700" b="1" i="1" kern="0" dirty="0">
                <a:solidFill>
                  <a:srgbClr val="FFFF00"/>
                </a:solidFill>
              </a:rPr>
              <a:t>Excel</a:t>
            </a:r>
            <a:r>
              <a:rPr lang="en-US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i="1" kern="0" dirty="0">
                <a:solidFill>
                  <a:srgbClr val="FFFFFF"/>
                </a:solidFill>
              </a:rPr>
              <a:t>можна використати фінансову функцію </a:t>
            </a:r>
            <a:r>
              <a:rPr lang="en-US" sz="2700" b="1" i="1" kern="0" dirty="0">
                <a:solidFill>
                  <a:srgbClr val="FFFF00"/>
                </a:solidFill>
              </a:rPr>
              <a:t>FV</a:t>
            </a:r>
            <a:r>
              <a:rPr lang="uk-UA" sz="2700" b="1" i="1" kern="0" dirty="0">
                <a:solidFill>
                  <a:srgbClr val="FFFFFF"/>
                </a:solidFill>
              </a:rPr>
              <a:t>. Її загальний вигляд: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4B779-412B-4344-9BE6-1E14D844FDE2}"/>
              </a:ext>
            </a:extLst>
          </p:cNvPr>
          <p:cNvSpPr txBox="1"/>
          <p:nvPr/>
        </p:nvSpPr>
        <p:spPr>
          <a:xfrm>
            <a:off x="70929" y="2212627"/>
            <a:ext cx="12050142" cy="44627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FV</a:t>
            </a:r>
            <a:r>
              <a:rPr lang="uk-UA" sz="2300" b="1" i="1" kern="0" dirty="0">
                <a:solidFill>
                  <a:srgbClr val="FFFFFF"/>
                </a:solidFill>
              </a:rPr>
              <a:t>(</a:t>
            </a:r>
            <a:r>
              <a:rPr lang="uk-UA" sz="2300" b="1" i="1" kern="0" dirty="0" err="1">
                <a:solidFill>
                  <a:srgbClr val="FFFFFF"/>
                </a:solidFill>
              </a:rPr>
              <a:t>ставка;кількість_періодів;внески_за_період;початковий_внесок</a:t>
            </a:r>
            <a:r>
              <a:rPr lang="uk-UA" sz="23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0FAF956-D073-423A-BF9C-E5061AA4F050}"/>
              </a:ext>
            </a:extLst>
          </p:cNvPr>
          <p:cNvSpPr/>
          <p:nvPr/>
        </p:nvSpPr>
        <p:spPr>
          <a:xfrm>
            <a:off x="773989" y="2212627"/>
            <a:ext cx="1148982" cy="4462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F564C-4F6D-4BB1-93C2-FC3AEF75B5EE}"/>
              </a:ext>
            </a:extLst>
          </p:cNvPr>
          <p:cNvSpPr txBox="1"/>
          <p:nvPr/>
        </p:nvSpPr>
        <p:spPr>
          <a:xfrm>
            <a:off x="69851" y="2847492"/>
            <a:ext cx="2416393" cy="1692771"/>
          </a:xfrm>
          <a:prstGeom prst="wedgeRectCallout">
            <a:avLst>
              <a:gd name="adj1" fmla="val 6951"/>
              <a:gd name="adj2" fmla="val -655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відсоткова ставка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період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294A706-32C9-4056-8D9F-815D70A89341}"/>
              </a:ext>
            </a:extLst>
          </p:cNvPr>
          <p:cNvSpPr/>
          <p:nvPr/>
        </p:nvSpPr>
        <p:spPr>
          <a:xfrm>
            <a:off x="2010333" y="2198847"/>
            <a:ext cx="3147328" cy="4600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BE528-D1F7-4BCB-A817-C3CBF96D740B}"/>
              </a:ext>
            </a:extLst>
          </p:cNvPr>
          <p:cNvSpPr txBox="1"/>
          <p:nvPr/>
        </p:nvSpPr>
        <p:spPr>
          <a:xfrm>
            <a:off x="2686051" y="2838229"/>
            <a:ext cx="2576605" cy="1692771"/>
          </a:xfrm>
          <a:prstGeom prst="wedgeRectCallout">
            <a:avLst>
              <a:gd name="adj1" fmla="val -36903"/>
              <a:gd name="adj2" fmla="val -635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кількість періодів поповнення вкладу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0DB3F88-83EE-4159-A0AF-CBCD1C37B6E9}"/>
              </a:ext>
            </a:extLst>
          </p:cNvPr>
          <p:cNvSpPr/>
          <p:nvPr/>
        </p:nvSpPr>
        <p:spPr>
          <a:xfrm>
            <a:off x="5245023" y="2200485"/>
            <a:ext cx="3095258" cy="4600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4CF3A-2EFD-4DC4-A75F-4EDEDE9772B2}"/>
              </a:ext>
            </a:extLst>
          </p:cNvPr>
          <p:cNvSpPr txBox="1"/>
          <p:nvPr/>
        </p:nvSpPr>
        <p:spPr>
          <a:xfrm>
            <a:off x="5462463" y="2838229"/>
            <a:ext cx="2500438" cy="1692771"/>
          </a:xfrm>
          <a:prstGeom prst="wedgeRectCallout">
            <a:avLst>
              <a:gd name="adj1" fmla="val -1315"/>
              <a:gd name="adj2" fmla="val -6218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постійна сума поповнення вкладу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520BD8C3-D293-4D40-9916-B814A891A150}"/>
              </a:ext>
            </a:extLst>
          </p:cNvPr>
          <p:cNvSpPr/>
          <p:nvPr/>
        </p:nvSpPr>
        <p:spPr>
          <a:xfrm>
            <a:off x="8427643" y="2206527"/>
            <a:ext cx="3431808" cy="4600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92456-F797-4B5F-BF20-071692504798}"/>
              </a:ext>
            </a:extLst>
          </p:cNvPr>
          <p:cNvSpPr txBox="1"/>
          <p:nvPr/>
        </p:nvSpPr>
        <p:spPr>
          <a:xfrm>
            <a:off x="8162925" y="2849960"/>
            <a:ext cx="3958147" cy="1692771"/>
          </a:xfrm>
          <a:prstGeom prst="wedgeRectCallout">
            <a:avLst>
              <a:gd name="adj1" fmla="val -2246"/>
              <a:gd name="adj2" fmla="val -644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сума, яку вкладник вкладає, оформлюючи депозит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900AB9-050F-48F8-B9AD-24099EFACE65}"/>
              </a:ext>
            </a:extLst>
          </p:cNvPr>
          <p:cNvSpPr txBox="1"/>
          <p:nvPr/>
        </p:nvSpPr>
        <p:spPr>
          <a:xfrm>
            <a:off x="69851" y="4628859"/>
            <a:ext cx="5192805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Період</a:t>
            </a:r>
            <a:r>
              <a:rPr lang="uk-UA" sz="2600" b="1" i="1" kern="0" dirty="0">
                <a:solidFill>
                  <a:srgbClr val="FFFFFF"/>
                </a:solidFill>
              </a:rPr>
              <a:t> — це час, через який вкладник поповнює вклад постійною сумою;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92941C-ABCE-43A6-B0A4-418E58F5F74A}"/>
              </a:ext>
            </a:extLst>
          </p:cNvPr>
          <p:cNvSpPr txBox="1"/>
          <p:nvPr/>
        </p:nvSpPr>
        <p:spPr>
          <a:xfrm>
            <a:off x="70929" y="6048554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Ставка</a:t>
            </a:r>
            <a:r>
              <a:rPr lang="uk-UA" sz="2700" b="1" i="1" kern="0" dirty="0">
                <a:solidFill>
                  <a:srgbClr val="FFFFFF"/>
                </a:solidFill>
              </a:rPr>
              <a:t> — відсоткова ставка за період.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EC519989-464B-494C-ADBD-2827CBFBBEC1}"/>
              </a:ext>
            </a:extLst>
          </p:cNvPr>
          <p:cNvSpPr/>
          <p:nvPr/>
        </p:nvSpPr>
        <p:spPr>
          <a:xfrm>
            <a:off x="5462462" y="2831311"/>
            <a:ext cx="6658607" cy="17089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Бульбашка прямої мови: прямокутна 17">
            <a:extLst>
              <a:ext uri="{FF2B5EF4-FFF2-40B4-BE49-F238E27FC236}">
                <a16:creationId xmlns:a16="http://schemas.microsoft.com/office/drawing/2014/main" id="{4F93F987-44E2-4F33-A64A-EF5BE510EEF7}"/>
              </a:ext>
            </a:extLst>
          </p:cNvPr>
          <p:cNvSpPr/>
          <p:nvPr/>
        </p:nvSpPr>
        <p:spPr>
          <a:xfrm>
            <a:off x="5462463" y="4631328"/>
            <a:ext cx="6658608" cy="1290194"/>
          </a:xfrm>
          <a:prstGeom prst="wedgeRectCallout">
            <a:avLst>
              <a:gd name="adj1" fmla="val -9438"/>
              <a:gd name="adj2" fmla="val -7019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задається від'ємним числом, бо вкладник тимчасово віддає (вкладає) свої гроші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якщо вкладник поклав 5000 грн під 8% річних з поповненням щомісяця на постійну суму 1000 грн, то сума коштів, яку отримає вкладник через З роки, дорівнює: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F7B3B-066E-436B-84D4-3242D8C7A954}"/>
              </a:ext>
            </a:extLst>
          </p:cNvPr>
          <p:cNvSpPr txBox="1"/>
          <p:nvPr/>
        </p:nvSpPr>
        <p:spPr>
          <a:xfrm>
            <a:off x="72008" y="3130338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=</a:t>
            </a:r>
            <a:r>
              <a:rPr lang="en-US" sz="3200" b="1" i="1" kern="0" dirty="0">
                <a:solidFill>
                  <a:srgbClr val="FFFFFF"/>
                </a:solidFill>
              </a:rPr>
              <a:t>FV(8 %/12;36;-1000;-5000) = 46 886,74 (</a:t>
            </a:r>
            <a:r>
              <a:rPr lang="uk-UA" sz="3200" b="1" i="1" kern="0" dirty="0">
                <a:solidFill>
                  <a:srgbClr val="FFFFFF"/>
                </a:solidFill>
              </a:rPr>
              <a:t>грн)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F7026-F263-47F3-9259-AE182898C8F0}"/>
              </a:ext>
            </a:extLst>
          </p:cNvPr>
          <p:cNvSpPr txBox="1"/>
          <p:nvPr/>
        </p:nvSpPr>
        <p:spPr>
          <a:xfrm>
            <a:off x="72008" y="387327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 чином, за З роки вкладник поклав: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4C9DA-AD4B-4583-A595-9124965A6987}"/>
              </a:ext>
            </a:extLst>
          </p:cNvPr>
          <p:cNvSpPr txBox="1"/>
          <p:nvPr/>
        </p:nvSpPr>
        <p:spPr>
          <a:xfrm>
            <a:off x="72008" y="45546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5000 + 1000*36 = 41 000 (грн)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98EC44-0900-4E2D-B7E0-AAD9563842BE}"/>
              </a:ext>
            </a:extLst>
          </p:cNvPr>
          <p:cNvSpPr txBox="1"/>
          <p:nvPr/>
        </p:nvSpPr>
        <p:spPr>
          <a:xfrm>
            <a:off x="70930" y="5236048"/>
            <a:ext cx="6548945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отримав: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E5EF-1377-4B5B-9354-F076DDC1FE3A}"/>
              </a:ext>
            </a:extLst>
          </p:cNvPr>
          <p:cNvSpPr txBox="1"/>
          <p:nvPr/>
        </p:nvSpPr>
        <p:spPr>
          <a:xfrm>
            <a:off x="70930" y="5917433"/>
            <a:ext cx="6548945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Отримавши за 3 роки: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83409-CFB5-458B-B70E-F4EF5BCBBDC6}"/>
              </a:ext>
            </a:extLst>
          </p:cNvPr>
          <p:cNvSpPr txBox="1"/>
          <p:nvPr/>
        </p:nvSpPr>
        <p:spPr>
          <a:xfrm>
            <a:off x="6715125" y="5223821"/>
            <a:ext cx="5405946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46886,74 грн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947FF6-1154-4E99-B91B-714024502AD2}"/>
              </a:ext>
            </a:extLst>
          </p:cNvPr>
          <p:cNvSpPr txBox="1"/>
          <p:nvPr/>
        </p:nvSpPr>
        <p:spPr>
          <a:xfrm>
            <a:off x="6715125" y="5892979"/>
            <a:ext cx="5405946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5886,74 грн прибутку</a:t>
            </a:r>
          </a:p>
        </p:txBody>
      </p:sp>
    </p:spTree>
    <p:extLst>
      <p:ext uri="{BB962C8B-B14F-4D97-AF65-F5344CB8AC3E}">
        <p14:creationId xmlns:p14="http://schemas.microsoft.com/office/powerpoint/2010/main" val="36785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подано таблицю для обчислення кінцевої суми депозиту із заданою річною ставкою і постійною сумою поповнення з використанням фінансової функції</a:t>
            </a:r>
            <a:r>
              <a:rPr lang="uk-UA" dirty="0"/>
              <a:t>   </a:t>
            </a:r>
            <a:r>
              <a:rPr lang="en-US" sz="2800" b="1" i="1" kern="0" dirty="0">
                <a:solidFill>
                  <a:srgbClr val="FFFF00"/>
                </a:solidFill>
              </a:rPr>
              <a:t>FV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039DE4-9F39-4163-ADBC-D3FC5473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162300"/>
            <a:ext cx="7429500" cy="301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3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1%? Як знайти відсотки від числа і число за його відсотками?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9" y="225722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люди або фірми зберігають гроші в банках?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9" y="2925626"/>
            <a:ext cx="4269637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люди або фірми беруть кредити?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±Ð°Ð½Ðº Ð²ÐµÐºÑÐ¾Ñ&quot;">
            <a:extLst>
              <a:ext uri="{FF2B5EF4-FFF2-40B4-BE49-F238E27FC236}">
                <a16:creationId xmlns:a16="http://schemas.microsoft.com/office/drawing/2014/main" id="{AEF3DD00-91C6-45C7-A6D8-7788E8ADB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r="10616"/>
          <a:stretch/>
        </p:blipFill>
        <p:spPr bwMode="auto">
          <a:xfrm>
            <a:off x="4979138" y="2929638"/>
            <a:ext cx="4269637" cy="36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57-59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4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538"/>
              <a:gd name="adj2" fmla="val 1818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61-62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12</a:t>
            </a:r>
          </a:p>
        </p:txBody>
      </p:sp>
      <p:pic>
        <p:nvPicPr>
          <p:cNvPr id="9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40E5F997-916D-4771-A666-C832D53C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udget, calculator, math, numbers icon">
            <a:extLst>
              <a:ext uri="{FF2B5EF4-FFF2-40B4-BE49-F238E27FC236}">
                <a16:creationId xmlns:a16="http://schemas.microsoft.com/office/drawing/2014/main" id="{9062EEE0-1810-4DD9-B317-7F961719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580" y="3653578"/>
            <a:ext cx="2331583" cy="23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людина хоче зібрати гроші, наприклад,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E84265B-C223-42CC-B6E0-4D235D385577}"/>
              </a:ext>
            </a:extLst>
          </p:cNvPr>
          <p:cNvSpPr/>
          <p:nvPr/>
        </p:nvSpPr>
        <p:spPr>
          <a:xfrm>
            <a:off x="69850" y="1811349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подорожі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78F99A9-BEA7-49E1-A67F-7E39E9B33F8C}"/>
              </a:ext>
            </a:extLst>
          </p:cNvPr>
          <p:cNvSpPr/>
          <p:nvPr/>
        </p:nvSpPr>
        <p:spPr>
          <a:xfrm>
            <a:off x="4110552" y="1811349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для певної покупки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2FE2BA6-7206-4306-BF2B-C299CA4DC6B1}"/>
              </a:ext>
            </a:extLst>
          </p:cNvPr>
          <p:cNvSpPr/>
          <p:nvPr/>
        </p:nvSpPr>
        <p:spPr>
          <a:xfrm>
            <a:off x="8149100" y="1811349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для оплати подальшого навчання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8151AB-C490-4CEF-8AD5-53ACC9D1ED72}"/>
              </a:ext>
            </a:extLst>
          </p:cNvPr>
          <p:cNvSpPr txBox="1"/>
          <p:nvPr/>
        </p:nvSpPr>
        <p:spPr>
          <a:xfrm>
            <a:off x="69850" y="319537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це можна зробити кількома способами: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3ABC4124-8F16-4B34-83E6-6800176BE73F}"/>
              </a:ext>
            </a:extLst>
          </p:cNvPr>
          <p:cNvSpPr/>
          <p:nvPr/>
        </p:nvSpPr>
        <p:spPr>
          <a:xfrm>
            <a:off x="72007" y="3809963"/>
            <a:ext cx="2887061" cy="25627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i="1" kern="0" dirty="0">
                <a:solidFill>
                  <a:srgbClr val="FFFFFF"/>
                </a:solidFill>
              </a:rPr>
              <a:t>можна просто відкладати гроші та зберігати їх удома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B2F1D84-8212-480A-87A5-424AC0FFAAD6}"/>
              </a:ext>
            </a:extLst>
          </p:cNvPr>
          <p:cNvSpPr/>
          <p:nvPr/>
        </p:nvSpPr>
        <p:spPr>
          <a:xfrm>
            <a:off x="3125137" y="3809963"/>
            <a:ext cx="2887062" cy="25627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а можна покласти гроші в банк на депозитний рахунок (депозит)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82C6DE88-79A3-4682-B5A4-9D7147CA3893}"/>
              </a:ext>
            </a:extLst>
          </p:cNvPr>
          <p:cNvSpPr/>
          <p:nvPr/>
        </p:nvSpPr>
        <p:spPr>
          <a:xfrm>
            <a:off x="6159216" y="3809963"/>
            <a:ext cx="2346609" cy="25627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або інвестувати гроші в цінні папери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895D8EB4-5867-466F-B227-76FBC8D50FF6}"/>
              </a:ext>
            </a:extLst>
          </p:cNvPr>
          <p:cNvSpPr/>
          <p:nvPr/>
        </p:nvSpPr>
        <p:spPr>
          <a:xfrm>
            <a:off x="8658225" y="3811881"/>
            <a:ext cx="3458385" cy="25627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або інвестувати гроші в діяльність певної фірми з метою отримання прибутку</a:t>
            </a:r>
          </a:p>
        </p:txBody>
      </p:sp>
    </p:spTree>
    <p:extLst>
      <p:ext uri="{BB962C8B-B14F-4D97-AF65-F5344CB8AC3E}">
        <p14:creationId xmlns:p14="http://schemas.microsoft.com/office/powerpoint/2010/main" val="39371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покладені на депозит кошти банк виплачує певні відсотки за один рік тримання коштів на рахунку, </a:t>
            </a:r>
          </a:p>
        </p:txBody>
      </p:sp>
      <p:pic>
        <p:nvPicPr>
          <p:cNvPr id="307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B51294F-A689-42C7-AFCB-E68C98E0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98" y="2219325"/>
            <a:ext cx="7760394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7CC05E-5F92-42AE-909D-EAE2041ED5E7}"/>
              </a:ext>
            </a:extLst>
          </p:cNvPr>
          <p:cNvSpPr txBox="1"/>
          <p:nvPr/>
        </p:nvSpPr>
        <p:spPr>
          <a:xfrm>
            <a:off x="70929" y="2150870"/>
            <a:ext cx="4148646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збільшує вкладені кошти, і тим самим вкладник отримує прибуток. Банки пропонують різні види депозитів із різними умовами нарахування відсотків.</a:t>
            </a:r>
          </a:p>
        </p:txBody>
      </p:sp>
    </p:spTree>
    <p:extLst>
      <p:ext uri="{BB962C8B-B14F-4D97-AF65-F5344CB8AC3E}">
        <p14:creationId xmlns:p14="http://schemas.microsoft.com/office/powerpoint/2010/main" val="37715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Один з видів депозитів — депозит з </a:t>
            </a:r>
            <a:r>
              <a:rPr lang="uk-UA" sz="2800" b="1" i="1" kern="0" dirty="0">
                <a:solidFill>
                  <a:srgbClr val="FFFF00"/>
                </a:solidFill>
              </a:rPr>
              <a:t>нарахуванням відсотків у кінці строку депозиту</a:t>
            </a:r>
            <a:r>
              <a:rPr lang="uk-UA" sz="2800" b="1" i="1" kern="0" dirty="0">
                <a:solidFill>
                  <a:srgbClr val="FFFFFF"/>
                </a:solidFill>
              </a:rPr>
              <a:t>. У таких депозитах, якщо вкладник поклав на один рік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гривень під </a:t>
            </a:r>
            <a:r>
              <a:rPr lang="uk-UA" sz="2800" b="1" i="1" kern="0" dirty="0">
                <a:solidFill>
                  <a:srgbClr val="FFFF00"/>
                </a:solidFill>
              </a:rPr>
              <a:t>р</a:t>
            </a:r>
            <a:r>
              <a:rPr lang="uk-UA" sz="2800" b="1" i="1" kern="0" dirty="0">
                <a:solidFill>
                  <a:srgbClr val="FFFFFF"/>
                </a:solidFill>
              </a:rPr>
              <a:t> відсотків річних (річна відсоткова ставка), то через рік він може забрати в банку гроші, які він вклав рік тому,,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3C97582-F815-4894-8374-F98E875F0DF8}"/>
              </a:ext>
            </a:extLst>
          </p:cNvPr>
          <p:cNvSpPr/>
          <p:nvPr/>
        </p:nvSpPr>
        <p:spPr>
          <a:xfrm>
            <a:off x="72008" y="3574293"/>
            <a:ext cx="3973050" cy="9596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х грн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DDE8767-BED5-4178-AECF-03346D88C29E}"/>
              </a:ext>
            </a:extLst>
          </p:cNvPr>
          <p:cNvSpPr/>
          <p:nvPr/>
        </p:nvSpPr>
        <p:spPr>
          <a:xfrm>
            <a:off x="4112710" y="3574293"/>
            <a:ext cx="3973050" cy="9596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плюс прибуток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23E289B-1B8A-4AD4-80ED-A65DF165AC0A}"/>
              </a:ext>
            </a:extLst>
          </p:cNvPr>
          <p:cNvSpPr/>
          <p:nvPr/>
        </p:nvSpPr>
        <p:spPr>
          <a:xfrm>
            <a:off x="8151258" y="3574293"/>
            <a:ext cx="3973050" cy="9596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(х *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р/100)грн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18905-D9BC-4F4B-9D1E-4D847AF340B3}"/>
              </a:ext>
            </a:extLst>
          </p:cNvPr>
          <p:cNvSpPr txBox="1"/>
          <p:nvPr/>
        </p:nvSpPr>
        <p:spPr>
          <a:xfrm>
            <a:off x="72008" y="466466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Тобто вкладник через рік отримає від банку: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D1223A-81BF-4753-84D1-A4214049BBF8}"/>
              </a:ext>
            </a:extLst>
          </p:cNvPr>
          <p:cNvSpPr txBox="1"/>
          <p:nvPr/>
        </p:nvSpPr>
        <p:spPr>
          <a:xfrm>
            <a:off x="70929" y="5318642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х + х * р/100 = х * (1 + р/100) грн</a:t>
            </a:r>
          </a:p>
        </p:txBody>
      </p:sp>
    </p:spTree>
    <p:extLst>
      <p:ext uri="{BB962C8B-B14F-4D97-AF65-F5344CB8AC3E}">
        <p14:creationId xmlns:p14="http://schemas.microsoft.com/office/powerpoint/2010/main" val="39923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Інколи банки пропонують аналогічні депозити, але на більш короткий термін (6 місяців, 3 місяці та навіть 1 місяць). Тоді вкладник отримує відповідну частину прибутку.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4C6DC-420E-4D55-A840-B31BA896E229}"/>
              </a:ext>
            </a:extLst>
          </p:cNvPr>
          <p:cNvSpPr txBox="1"/>
          <p:nvPr/>
        </p:nvSpPr>
        <p:spPr>
          <a:xfrm>
            <a:off x="70929" y="314938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Так, якщо обрано депозит на 3 місяці, прибуток становитиме: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730A0-DBC6-4640-8AB6-EEB25135E34E}"/>
              </a:ext>
            </a:extLst>
          </p:cNvPr>
          <p:cNvSpPr txBox="1"/>
          <p:nvPr/>
        </p:nvSpPr>
        <p:spPr>
          <a:xfrm>
            <a:off x="70929" y="4240238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 smtClean="0">
                <a:solidFill>
                  <a:srgbClr val="FFFFFF"/>
                </a:solidFill>
              </a:rPr>
              <a:t>( х </a:t>
            </a:r>
            <a:r>
              <a:rPr lang="uk-UA" sz="4000" b="1" i="1" kern="0" dirty="0" smtClean="0">
                <a:solidFill>
                  <a:srgbClr val="FFFFFF"/>
                </a:solidFill>
              </a:rPr>
              <a:t>* (р/100</a:t>
            </a:r>
            <a:r>
              <a:rPr lang="uk-UA" sz="4000" b="1" i="1" kern="0" dirty="0" smtClean="0">
                <a:solidFill>
                  <a:srgbClr val="FFFFFF"/>
                </a:solidFill>
              </a:rPr>
              <a:t>) )/</a:t>
            </a:r>
            <a:r>
              <a:rPr lang="uk-UA" sz="4000" b="1" i="1" kern="0" dirty="0">
                <a:solidFill>
                  <a:srgbClr val="FFFFFF"/>
                </a:solidFill>
              </a:rPr>
              <a:t>4, грн 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C33AC-ADDD-4074-8074-8458C4883425}"/>
              </a:ext>
            </a:extLst>
          </p:cNvPr>
          <p:cNvSpPr txBox="1"/>
          <p:nvPr/>
        </p:nvSpPr>
        <p:spPr>
          <a:xfrm>
            <a:off x="70930" y="5342519"/>
            <a:ext cx="4987672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Бо 3 місяці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5AD99-2936-4869-9C46-06A70392006B}"/>
              </a:ext>
            </a:extLst>
          </p:cNvPr>
          <p:cNvSpPr txBox="1"/>
          <p:nvPr/>
        </p:nvSpPr>
        <p:spPr>
          <a:xfrm>
            <a:off x="7133399" y="5342519"/>
            <a:ext cx="4987672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1/4 частина року.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DBDBB9-CD4F-40F0-884F-E2350EAB006A}"/>
              </a:ext>
            </a:extLst>
          </p:cNvPr>
          <p:cNvSpPr txBox="1"/>
          <p:nvPr/>
        </p:nvSpPr>
        <p:spPr>
          <a:xfrm>
            <a:off x="5170106" y="5084867"/>
            <a:ext cx="1849630" cy="1161633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це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Інший вид депозиту — </a:t>
            </a:r>
            <a:r>
              <a:rPr lang="uk-UA" sz="2800" b="1" i="1" kern="0" dirty="0">
                <a:solidFill>
                  <a:srgbClr val="FFFF00"/>
                </a:solidFill>
              </a:rPr>
              <a:t>депозит з капіталізацією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5CCD4-8C0F-4690-98E9-E44F1B08B544}"/>
              </a:ext>
            </a:extLst>
          </p:cNvPr>
          <p:cNvSpPr txBox="1"/>
          <p:nvPr/>
        </p:nvSpPr>
        <p:spPr>
          <a:xfrm>
            <a:off x="70929" y="1806681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умовою такого депозиту відсотки на вкладену суму нараховують щомісяця й отриманий прибуток щомісяця додають до внесеної суми. Тим самим прибуток кожного наступного місяця збільшується, тому що збільшується сума, на яку нараховуються відсотки.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17098-6CCA-4CF7-9A01-89F999BB6747}"/>
              </a:ext>
            </a:extLst>
          </p:cNvPr>
          <p:cNvSpPr txBox="1"/>
          <p:nvPr/>
        </p:nvSpPr>
        <p:spPr>
          <a:xfrm>
            <a:off x="70929" y="414014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вкладник за таких умов поклав на один рік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гривень під </a:t>
            </a:r>
            <a:r>
              <a:rPr lang="uk-UA" sz="2800" b="1" i="1" kern="0" dirty="0">
                <a:solidFill>
                  <a:srgbClr val="FFFF00"/>
                </a:solidFill>
              </a:rPr>
              <a:t>р</a:t>
            </a:r>
            <a:r>
              <a:rPr lang="uk-UA" sz="2800" b="1" i="1" kern="0" dirty="0">
                <a:solidFill>
                  <a:srgbClr val="FFFFFF"/>
                </a:solidFill>
              </a:rPr>
              <a:t> відсотків річних, то через рік він може забрати в банку: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FA59F-6DA9-4E68-AEDD-536C83B8BF6D}"/>
              </a:ext>
            </a:extLst>
          </p:cNvPr>
          <p:cNvSpPr txBox="1"/>
          <p:nvPr/>
        </p:nvSpPr>
        <p:spPr>
          <a:xfrm>
            <a:off x="70929" y="5611841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 smtClean="0">
                <a:solidFill>
                  <a:srgbClr val="FFFFFF"/>
                </a:solidFill>
              </a:rPr>
              <a:t> </a:t>
            </a:r>
            <a:r>
              <a:rPr lang="uk-UA" sz="4000" b="1" i="1" kern="0" dirty="0">
                <a:solidFill>
                  <a:srgbClr val="FFFFFF"/>
                </a:solidFill>
              </a:rPr>
              <a:t>х </a:t>
            </a:r>
            <a:r>
              <a:rPr lang="uk-UA" sz="4000" b="1" i="1" kern="0" dirty="0" smtClean="0">
                <a:solidFill>
                  <a:srgbClr val="FFFFFF"/>
                </a:solidFill>
              </a:rPr>
              <a:t>* (1 + (</a:t>
            </a:r>
            <a:r>
              <a:rPr lang="uk-UA" sz="4000" b="1" i="1" kern="0" dirty="0">
                <a:solidFill>
                  <a:srgbClr val="FFFFFF"/>
                </a:solidFill>
              </a:rPr>
              <a:t>р/100) </a:t>
            </a:r>
            <a:r>
              <a:rPr lang="uk-UA" sz="4000" b="1" i="1" kern="0" dirty="0" smtClean="0">
                <a:solidFill>
                  <a:srgbClr val="FFFFFF"/>
                </a:solidFill>
              </a:rPr>
              <a:t>/</a:t>
            </a:r>
            <a:r>
              <a:rPr lang="uk-UA" sz="4000" b="1" i="1" kern="0" dirty="0" smtClean="0">
                <a:solidFill>
                  <a:srgbClr val="FFFFFF"/>
                </a:solidFill>
              </a:rPr>
              <a:t>12)¹² гривень</a:t>
            </a:r>
            <a:r>
              <a:rPr lang="uk-UA" sz="40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3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1573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вкладник поклав </a:t>
            </a:r>
            <a:r>
              <a:rPr lang="uk-UA" sz="2800" b="1" i="1" kern="0" dirty="0">
                <a:solidFill>
                  <a:srgbClr val="FFFF00"/>
                </a:solidFill>
              </a:rPr>
              <a:t>х</a:t>
            </a:r>
            <a:r>
              <a:rPr lang="uk-UA" sz="2800" b="1" i="1" kern="0" dirty="0">
                <a:solidFill>
                  <a:srgbClr val="FFFFFF"/>
                </a:solidFill>
              </a:rPr>
              <a:t> гривень на депозит під </a:t>
            </a:r>
            <a:r>
              <a:rPr lang="uk-UA" sz="2800" b="1" i="1" kern="0" dirty="0">
                <a:solidFill>
                  <a:srgbClr val="FFFF00"/>
                </a:solidFill>
              </a:rPr>
              <a:t>р</a:t>
            </a:r>
            <a:r>
              <a:rPr lang="uk-UA" sz="2800" b="1" i="1" kern="0" dirty="0">
                <a:solidFill>
                  <a:srgbClr val="FFFFFF"/>
                </a:solidFill>
              </a:rPr>
              <a:t> відсотків річних не на рік, а на </a:t>
            </a:r>
            <a:r>
              <a:rPr lang="uk-UA" sz="2800" b="1" i="1" kern="0" dirty="0">
                <a:solidFill>
                  <a:srgbClr val="FFFF00"/>
                </a:solidFill>
              </a:rPr>
              <a:t>k</a:t>
            </a:r>
            <a:r>
              <a:rPr lang="uk-UA" sz="2800" b="1" i="1" kern="0" dirty="0">
                <a:solidFill>
                  <a:srgbClr val="FFFFFF"/>
                </a:solidFill>
              </a:rPr>
              <a:t> місяців з капіталізацією кожного місяця, то після закінчення строку депозиту він отримає</a:t>
            </a:r>
            <a:r>
              <a:rPr lang="ru-RU" sz="2800" b="1" i="1" kern="0" dirty="0">
                <a:solidFill>
                  <a:srgbClr val="FFFFFF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35F49-0AF3-4597-8EC5-3D157E0168F7}"/>
              </a:ext>
            </a:extLst>
          </p:cNvPr>
          <p:cNvSpPr txBox="1"/>
          <p:nvPr/>
        </p:nvSpPr>
        <p:spPr>
          <a:xfrm>
            <a:off x="72008" y="5016288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х * (1 + (</a:t>
            </a:r>
            <a:r>
              <a:rPr lang="en-US" sz="4000" b="1" i="1" kern="0" dirty="0">
                <a:solidFill>
                  <a:srgbClr val="FFFFFF"/>
                </a:solidFill>
              </a:rPr>
              <a:t>p</a:t>
            </a:r>
            <a:r>
              <a:rPr lang="uk-UA" sz="4000" b="1" i="1" kern="0" dirty="0">
                <a:solidFill>
                  <a:srgbClr val="FFFFFF"/>
                </a:solidFill>
              </a:rPr>
              <a:t>/100)/</a:t>
            </a:r>
            <a:r>
              <a:rPr lang="uk-UA" sz="4000" b="1" i="1" kern="0" dirty="0" smtClean="0">
                <a:solidFill>
                  <a:srgbClr val="FFFFFF"/>
                </a:solidFill>
              </a:rPr>
              <a:t>12)ˆ</a:t>
            </a:r>
            <a:r>
              <a:rPr lang="uk-UA" b="1" i="1" kern="0" dirty="0">
                <a:solidFill>
                  <a:srgbClr val="FFFF00"/>
                </a:solidFill>
              </a:rPr>
              <a:t> </a:t>
            </a:r>
            <a:r>
              <a:rPr lang="uk-UA" sz="3600" b="1" i="1" kern="0" dirty="0" smtClean="0">
                <a:solidFill>
                  <a:srgbClr val="FFFF00"/>
                </a:solidFill>
              </a:rPr>
              <a:t>k</a:t>
            </a:r>
            <a:r>
              <a:rPr lang="uk-UA" sz="3600" baseline="30000" dirty="0" smtClean="0"/>
              <a:t> </a:t>
            </a:r>
            <a:r>
              <a:rPr lang="uk-UA" dirty="0" smtClean="0"/>
              <a:t> </a:t>
            </a:r>
            <a:r>
              <a:rPr lang="uk-UA" sz="4000" b="1" i="1" kern="0" dirty="0" smtClean="0">
                <a:solidFill>
                  <a:srgbClr val="FFFFFF"/>
                </a:solidFill>
              </a:rPr>
              <a:t>гривень</a:t>
            </a:r>
            <a:r>
              <a:rPr lang="uk-UA" sz="40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ºÑÐµÐ´Ð¸Ñ Ð²ÐµÐºÑÐ¾Ñ&quot;">
            <a:extLst>
              <a:ext uri="{FF2B5EF4-FFF2-40B4-BE49-F238E27FC236}">
                <a16:creationId xmlns:a16="http://schemas.microsoft.com/office/drawing/2014/main" id="{80F1E14D-2DE9-4396-9337-FBC7365D5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 b="14001"/>
          <a:stretch/>
        </p:blipFill>
        <p:spPr bwMode="auto">
          <a:xfrm>
            <a:off x="6684338" y="1196763"/>
            <a:ext cx="4997504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Фінансові розрахунки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виконання обчислень за вищенаведеними формулами можна використати: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988D8D3-332C-4801-B8D5-25E09BB5B547}"/>
              </a:ext>
            </a:extLst>
          </p:cNvPr>
          <p:cNvSpPr/>
          <p:nvPr/>
        </p:nvSpPr>
        <p:spPr>
          <a:xfrm>
            <a:off x="69850" y="223996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звичайний </a:t>
            </a:r>
            <a:r>
              <a:rPr lang="uk-UA" sz="2600" b="1" i="1" kern="0" dirty="0">
                <a:solidFill>
                  <a:srgbClr val="FFFF00"/>
                </a:solidFill>
              </a:rPr>
              <a:t>калькулятор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FD951FFA-40D6-47C4-87EB-632B24E4B52A}"/>
              </a:ext>
            </a:extLst>
          </p:cNvPr>
          <p:cNvSpPr/>
          <p:nvPr/>
        </p:nvSpPr>
        <p:spPr>
          <a:xfrm>
            <a:off x="4110552" y="223996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різноманітні </a:t>
            </a:r>
            <a:r>
              <a:rPr lang="uk-UA" sz="2600" b="1" i="1" kern="0" dirty="0">
                <a:solidFill>
                  <a:srgbClr val="FFFF00"/>
                </a:solidFill>
              </a:rPr>
              <a:t>депозитні калькулятори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108D006-E409-40E9-A4E5-6166446FC960}"/>
              </a:ext>
            </a:extLst>
          </p:cNvPr>
          <p:cNvSpPr/>
          <p:nvPr/>
        </p:nvSpPr>
        <p:spPr>
          <a:xfrm>
            <a:off x="8149100" y="2239964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табличні процесори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ED35CF8-07B6-427C-8B37-19E8D80D4995}"/>
              </a:ext>
            </a:extLst>
          </p:cNvPr>
          <p:cNvSpPr/>
          <p:nvPr/>
        </p:nvSpPr>
        <p:spPr>
          <a:xfrm>
            <a:off x="4110552" y="3649665"/>
            <a:ext cx="3973050" cy="12926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розташовані на спеціальних сайтах</a:t>
            </a:r>
          </a:p>
        </p:txBody>
      </p:sp>
      <p:pic>
        <p:nvPicPr>
          <p:cNvPr id="19" name="Picture 6" descr="https://lh3.ggpht.com/GkNfqm17WFuzaIR87_oz690ErF63hL08Ngj73QtDxyWlCOF80d2gWd2GHrPLJJ-YmHYS=w300">
            <a:extLst>
              <a:ext uri="{FF2B5EF4-FFF2-40B4-BE49-F238E27FC236}">
                <a16:creationId xmlns:a16="http://schemas.microsoft.com/office/drawing/2014/main" id="{240A162A-BBC7-419A-9CB6-9F6ADB99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525" y="3621719"/>
            <a:ext cx="3014200" cy="301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4261EAB0-BBB7-45E4-92F5-17EAEED98FEC}"/>
              </a:ext>
            </a:extLst>
          </p:cNvPr>
          <p:cNvGrpSpPr/>
          <p:nvPr/>
        </p:nvGrpSpPr>
        <p:grpSpPr>
          <a:xfrm>
            <a:off x="69850" y="3649664"/>
            <a:ext cx="4264149" cy="2732085"/>
            <a:chOff x="69850" y="3649664"/>
            <a:chExt cx="4264149" cy="2732085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33E07183-2144-468B-A1A2-8311AA12EAC3}"/>
                </a:ext>
              </a:extLst>
            </p:cNvPr>
            <p:cNvSpPr/>
            <p:nvPr/>
          </p:nvSpPr>
          <p:spPr>
            <a:xfrm>
              <a:off x="69850" y="3649664"/>
              <a:ext cx="3973050" cy="273208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програму </a:t>
              </a:r>
              <a:r>
                <a:rPr lang="uk-UA" sz="2400" b="1" i="1" kern="0" dirty="0">
                  <a:solidFill>
                    <a:srgbClr val="FFFF00"/>
                  </a:solidFill>
                </a:rPr>
                <a:t>Калькулятор</a:t>
              </a:r>
              <a:r>
                <a:rPr lang="uk-UA" sz="2400" b="1" i="1" kern="0" dirty="0">
                  <a:solidFill>
                    <a:srgbClr val="FFFFFF"/>
                  </a:solidFill>
                </a:rPr>
                <a:t>,</a:t>
              </a:r>
              <a:endParaRPr lang="en-US" sz="24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що входить</a:t>
              </a:r>
              <a:endParaRPr lang="en-US" sz="24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до складу ОС</a:t>
              </a:r>
            </a:p>
          </p:txBody>
        </p:sp>
        <p:pic>
          <p:nvPicPr>
            <p:cNvPr id="2050" name="Picture 2" descr="calculator icon">
              <a:extLst>
                <a:ext uri="{FF2B5EF4-FFF2-40B4-BE49-F238E27FC236}">
                  <a16:creationId xmlns:a16="http://schemas.microsoft.com/office/drawing/2014/main" id="{04BFB297-11A0-4ECD-921B-9F5CBFE78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824" y="3856475"/>
              <a:ext cx="2106175" cy="2106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Ð ÐµÐ·ÑÐ»ÑÑÐ°Ñ Ð¿Ð¾ÑÑÐºÑ Ð·Ð¾Ð±ÑÐ°Ð¶ÐµÐ½Ñ Ð·Ð° Ð·Ð°Ð¿Ð¸ÑÐ¾Ð¼ &quot;online calculator icon&quot;">
            <a:extLst>
              <a:ext uri="{FF2B5EF4-FFF2-40B4-BE49-F238E27FC236}">
                <a16:creationId xmlns:a16="http://schemas.microsoft.com/office/drawing/2014/main" id="{A0244DCD-6185-421B-A099-FAAD536B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52" y="5057399"/>
            <a:ext cx="3973050" cy="1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4a3d5748f0f87312f8d3f0c841574042ee74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147078</TotalTime>
  <Words>1058</Words>
  <Application>Microsoft Office PowerPoint</Application>
  <PresentationFormat>Широкоэкранный</PresentationFormat>
  <Paragraphs>129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Тема Office</vt:lpstr>
      <vt:lpstr>Програмні засоби для складних обчислень, аналізу даних та фінансових розрахунків</vt:lpstr>
      <vt:lpstr>Запитання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Фінансові розрахунки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 Windows</cp:lastModifiedBy>
  <cp:revision>777</cp:revision>
  <dcterms:created xsi:type="dcterms:W3CDTF">2016-06-06T19:48:43Z</dcterms:created>
  <dcterms:modified xsi:type="dcterms:W3CDTF">2019-12-03T16:18:49Z</dcterms:modified>
</cp:coreProperties>
</file>