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0" r:id="rId3"/>
    <p:sldId id="352" r:id="rId4"/>
    <p:sldId id="450" r:id="rId5"/>
    <p:sldId id="451" r:id="rId6"/>
    <p:sldId id="456" r:id="rId7"/>
    <p:sldId id="457" r:id="rId8"/>
    <p:sldId id="458" r:id="rId9"/>
    <p:sldId id="459" r:id="rId10"/>
    <p:sldId id="460" r:id="rId11"/>
    <p:sldId id="461" r:id="rId12"/>
    <p:sldId id="452" r:id="rId13"/>
    <p:sldId id="453" r:id="rId14"/>
    <p:sldId id="454" r:id="rId15"/>
    <p:sldId id="464" r:id="rId16"/>
    <p:sldId id="465" r:id="rId17"/>
    <p:sldId id="463" r:id="rId18"/>
    <p:sldId id="466" r:id="rId19"/>
    <p:sldId id="467" r:id="rId20"/>
    <p:sldId id="401" r:id="rId21"/>
    <p:sldId id="420" r:id="rId22"/>
    <p:sldId id="404" r:id="rId23"/>
    <p:sldId id="405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числа упорядковуються від найменшого значення до найбільшого;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дати упорядковуються від найстаршої до наймолодшої;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спочатку розташовуються тексти, написані латиницею, потім - кирилицею;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якщо в таблиці знаходяться дані різних типів, то після сортування вони будуть розміщуватися у такому порядку: числові, дата/час, текстові, логічні;</a:t>
          </a:r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766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31179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31179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31179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600" i="1" noProof="0" dirty="0"/>
            <a:t>спочатку розміщуються тексти, написані маленькими літерами, потім - великими;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600" i="1" noProof="0" dirty="0"/>
            <a:t>тексти упорядковуються так: спочатку порівнюються перші символи, у разі їх рівності - другі символи і т. д.;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600" i="1" noProof="0" dirty="0">
              <a:solidFill>
                <a:srgbClr val="002060"/>
              </a:solidFill>
            </a:rPr>
            <a:t>логічне значення </a:t>
          </a:r>
          <a:r>
            <a:rPr lang="uk-UA" sz="2600" b="1" i="1" noProof="0" dirty="0">
              <a:solidFill>
                <a:srgbClr val="002060"/>
              </a:solidFill>
            </a:rPr>
            <a:t>FALSE</a:t>
          </a:r>
          <a:r>
            <a:rPr lang="uk-UA" sz="2600" i="1" noProof="0" dirty="0">
              <a:solidFill>
                <a:srgbClr val="002060"/>
              </a:solidFill>
            </a:rPr>
            <a:t> розміщується перед значенням </a:t>
          </a:r>
          <a:r>
            <a:rPr lang="uk-UA" sz="2600" b="1" i="1" noProof="0" dirty="0">
              <a:solidFill>
                <a:srgbClr val="002060"/>
              </a:solidFill>
            </a:rPr>
            <a:t>TRUE</a:t>
          </a:r>
          <a:r>
            <a:rPr lang="uk-UA" sz="2600" i="1" noProof="0" dirty="0">
              <a:solidFill>
                <a:srgbClr val="002060"/>
              </a:solidFill>
            </a:rPr>
            <a:t>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600" i="1" noProof="0" dirty="0"/>
            <a:t>порожні клітинки розташовуються останніми (хоча символ </a:t>
          </a:r>
          <a:r>
            <a:rPr lang="uk-UA" sz="2600" b="1" i="1" noProof="0" dirty="0"/>
            <a:t>Пропуск</a:t>
          </a:r>
          <a:r>
            <a:rPr lang="uk-UA" sz="2600" i="1" noProof="0" dirty="0"/>
            <a:t> у таблиці </a:t>
          </a:r>
          <a:r>
            <a:rPr lang="uk-UA" sz="2600" b="1" i="1" noProof="0" dirty="0" err="1"/>
            <a:t>Unicode</a:t>
          </a:r>
          <a:r>
            <a:rPr lang="uk-UA" sz="2600" i="1" noProof="0" dirty="0"/>
            <a:t> стоїть першим і має найменший код).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3507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3507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3507" custLinFactNeighborY="-561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54633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1. Виділення поля таблиці для впорядкування 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2. Безпосередньо впорядкування. 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22CEFF9E-11DB-4E03-AF39-96B0B55AB8DB}" type="pres">
      <dgm:prSet presAssocID="{9BAFEA03-2235-4AA1-A280-6B9B79FC8268}" presName="TwoNodes_1" presStyleLbl="node1" presStyleIdx="0" presStyleCnt="2">
        <dgm:presLayoutVars>
          <dgm:bulletEnabled val="1"/>
        </dgm:presLayoutVars>
      </dgm:prSet>
      <dgm:spPr/>
    </dgm:pt>
    <dgm:pt modelId="{A0EB6721-98AE-4269-AECA-05E8DE834796}" type="pres">
      <dgm:prSet presAssocID="{9BAFEA03-2235-4AA1-A280-6B9B79FC8268}" presName="TwoNodes_2" presStyleLbl="node1" presStyleIdx="1" presStyleCnt="2">
        <dgm:presLayoutVars>
          <dgm:bulletEnabled val="1"/>
        </dgm:presLayoutVars>
      </dgm:prSet>
      <dgm:spPr/>
    </dgm:pt>
    <dgm:pt modelId="{2F93A122-B2E7-40CF-9FF0-066E39A5EE8B}" type="pres">
      <dgm:prSet presAssocID="{9BAFEA03-2235-4AA1-A280-6B9B79FC8268}" presName="TwoConn_1-2" presStyleLbl="fgAccFollowNode1" presStyleIdx="0" presStyleCnt="1">
        <dgm:presLayoutVars>
          <dgm:bulletEnabled val="1"/>
        </dgm:presLayoutVars>
      </dgm:prSet>
      <dgm:spPr/>
    </dgm:pt>
    <dgm:pt modelId="{103CCD38-0BC3-4010-A90D-C3764E920008}" type="pres">
      <dgm:prSet presAssocID="{9BAFEA03-2235-4AA1-A280-6B9B79FC8268}" presName="TwoNodes_1_text" presStyleLbl="node1" presStyleIdx="1" presStyleCnt="2">
        <dgm:presLayoutVars>
          <dgm:bulletEnabled val="1"/>
        </dgm:presLayoutVars>
      </dgm:prSet>
      <dgm:spPr/>
    </dgm:pt>
    <dgm:pt modelId="{7A0043CE-9BF2-4E37-A8CB-5C0B1FF53BC6}" type="pres">
      <dgm:prSet presAssocID="{9BAFEA03-2235-4AA1-A280-6B9B79FC826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EEFB7032-BA93-4B7C-9DC4-45D5355A37F1}" type="presOf" srcId="{B64DB2D8-7AEE-40AF-9FD6-5A3051345C1E}" destId="{103CCD38-0BC3-4010-A90D-C3764E920008}" srcOrd="1" destOrd="0" presId="urn:microsoft.com/office/officeart/2005/8/layout/vProcess5"/>
    <dgm:cxn modelId="{BE22F534-8A9F-40E3-9328-AD79509A68AB}" type="presOf" srcId="{B64DB2D8-7AEE-40AF-9FD6-5A3051345C1E}" destId="{22CEFF9E-11DB-4E03-AF39-96B0B55AB8DB}" srcOrd="0" destOrd="0" presId="urn:microsoft.com/office/officeart/2005/8/layout/vProcess5"/>
    <dgm:cxn modelId="{C87A0E38-7141-4788-B2EA-56EFB8664836}" type="presOf" srcId="{9672D0FE-FD98-44E8-8FC5-FFBDCB668F57}" destId="{A0EB6721-98AE-4269-AECA-05E8DE834796}" srcOrd="0" destOrd="0" presId="urn:microsoft.com/office/officeart/2005/8/layout/vProcess5"/>
    <dgm:cxn modelId="{F5512649-660B-43D4-882B-809A3066C2D6}" type="presOf" srcId="{9672D0FE-FD98-44E8-8FC5-FFBDCB668F57}" destId="{7A0043CE-9BF2-4E37-A8CB-5C0B1FF53BC6}" srcOrd="1" destOrd="0" presId="urn:microsoft.com/office/officeart/2005/8/layout/vProcess5"/>
    <dgm:cxn modelId="{94D3D850-2617-4D8D-B6B8-55BA32AF7E4E}" type="presOf" srcId="{710B442C-69F8-43CB-AC0E-8FBFECC5AC10}" destId="{2F93A122-B2E7-40CF-9FF0-066E39A5EE8B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165892DC-479B-493F-AF1C-A73A817D800A}" type="presParOf" srcId="{ADA37DD7-FAE6-400D-BADB-FFA90717EE37}" destId="{22CEFF9E-11DB-4E03-AF39-96B0B55AB8DB}" srcOrd="1" destOrd="0" presId="urn:microsoft.com/office/officeart/2005/8/layout/vProcess5"/>
    <dgm:cxn modelId="{A2143DEC-9433-474E-A757-6FE0C523C7D0}" type="presParOf" srcId="{ADA37DD7-FAE6-400D-BADB-FFA90717EE37}" destId="{A0EB6721-98AE-4269-AECA-05E8DE834796}" srcOrd="2" destOrd="0" presId="urn:microsoft.com/office/officeart/2005/8/layout/vProcess5"/>
    <dgm:cxn modelId="{B213015A-84B5-49EB-A1EB-1E099B9654D8}" type="presParOf" srcId="{ADA37DD7-FAE6-400D-BADB-FFA90717EE37}" destId="{2F93A122-B2E7-40CF-9FF0-066E39A5EE8B}" srcOrd="3" destOrd="0" presId="urn:microsoft.com/office/officeart/2005/8/layout/vProcess5"/>
    <dgm:cxn modelId="{63374C10-12A4-4E61-BDB8-FA08E6ADA27A}" type="presParOf" srcId="{ADA37DD7-FAE6-400D-BADB-FFA90717EE37}" destId="{103CCD38-0BC3-4010-A90D-C3764E920008}" srcOrd="4" destOrd="0" presId="urn:microsoft.com/office/officeart/2005/8/layout/vProcess5"/>
    <dgm:cxn modelId="{0B66715D-A601-421D-9F38-9D06D710781D}" type="presParOf" srcId="{ADA37DD7-FAE6-400D-BADB-FFA90717EE37}" destId="{7A0043CE-9BF2-4E37-A8CB-5C0B1FF53BC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текстові значення — </a:t>
          </a:r>
          <a:r>
            <a:rPr lang="uk-UA" b="1" i="1" noProof="0" dirty="0"/>
            <a:t>Сортування від А до Я </a:t>
          </a:r>
          <a:r>
            <a:rPr lang="uk-UA" i="1" noProof="0" dirty="0"/>
            <a:t>та </a:t>
          </a:r>
          <a:r>
            <a:rPr lang="uk-UA" b="1" i="1" noProof="0" dirty="0"/>
            <a:t>Сортування від Я до А</a:t>
          </a:r>
          <a:r>
            <a:rPr lang="uk-UA" i="1" noProof="0" dirty="0"/>
            <a:t>, при цьому впорядкування здійснюється за алфавітом або в оберненому порядку;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числові значення — </a:t>
          </a:r>
          <a:r>
            <a:rPr lang="uk-UA" b="1" i="1" noProof="0" dirty="0"/>
            <a:t>Сортування від найменшого до найбільшого </a:t>
          </a:r>
          <a:r>
            <a:rPr lang="uk-UA" i="1" noProof="0" dirty="0"/>
            <a:t>та </a:t>
          </a:r>
          <a:r>
            <a:rPr lang="uk-UA" b="1" i="1" noProof="0" dirty="0"/>
            <a:t>Сортування від найбільшого до найменшого</a:t>
          </a:r>
          <a:r>
            <a:rPr lang="uk-UA" i="1" noProof="0" dirty="0"/>
            <a:t>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значення типу дата й час — Сортування від наймолодшого до найстаршого та </a:t>
          </a:r>
          <a:r>
            <a:rPr lang="uk-UA" b="1" i="1" noProof="0" dirty="0">
              <a:solidFill>
                <a:srgbClr val="002060"/>
              </a:solidFill>
            </a:rPr>
            <a:t>Сортування від найстаршого до наймолодшого</a:t>
          </a:r>
          <a:r>
            <a:rPr lang="uk-UA" i="1" noProof="0" dirty="0">
              <a:solidFill>
                <a:srgbClr val="002060"/>
              </a:solidFill>
            </a:rPr>
            <a:t>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23812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23812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23812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Виділити потрібний зв'язний діапазон клітинок (бажано, щоб до нього ввійшли підписи рядків, але до нього не повинні входити об'єднані клітинки).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Виконати </a:t>
          </a:r>
          <a:r>
            <a:rPr lang="uk-UA" sz="2400" b="1" i="1" noProof="0" dirty="0">
              <a:solidFill>
                <a:schemeClr val="bg1"/>
              </a:solidFill>
            </a:rPr>
            <a:t>Дані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</a:rPr>
            <a:t>Сортування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</a:rPr>
            <a:t>й фільтр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i="1" noProof="0" dirty="0">
              <a:solidFill>
                <a:schemeClr val="bg1"/>
              </a:solidFill>
            </a:rPr>
            <a:t> </a:t>
          </a:r>
          <a:r>
            <a:rPr lang="uk-UA" sz="2400" b="1" i="1" noProof="0" dirty="0">
              <a:solidFill>
                <a:schemeClr val="bg1"/>
              </a:solidFill>
            </a:rPr>
            <a:t>Сортувати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Установити або змінити значення параметрів сортування: у списку поля </a:t>
          </a:r>
          <a:r>
            <a:rPr lang="uk-UA" sz="2400" b="1" i="1" noProof="0" dirty="0">
              <a:solidFill>
                <a:srgbClr val="002060"/>
              </a:solidFill>
            </a:rPr>
            <a:t>Сортувати</a:t>
          </a:r>
          <a:r>
            <a:rPr lang="uk-UA" sz="2400" i="1" noProof="0" dirty="0">
              <a:solidFill>
                <a:srgbClr val="002060"/>
              </a:solidFill>
            </a:rPr>
            <a:t> за вибрати ім'я першого стовпця, за значеннями в якому потрібно відсортувати рядки, у списку поля </a:t>
          </a:r>
          <a:r>
            <a:rPr lang="uk-UA" sz="2400" b="1" i="1" noProof="0" dirty="0">
              <a:solidFill>
                <a:srgbClr val="002060"/>
              </a:solidFill>
            </a:rPr>
            <a:t>Сортування за </a:t>
          </a:r>
          <a:r>
            <a:rPr lang="uk-UA" sz="2400" i="1" noProof="0" dirty="0">
              <a:solidFill>
                <a:srgbClr val="002060"/>
              </a:solidFill>
            </a:rPr>
            <a:t>-Значення, а в списку поля </a:t>
          </a:r>
          <a:r>
            <a:rPr lang="uk-UA" sz="2400" b="1" i="1" noProof="0" dirty="0">
              <a:solidFill>
                <a:srgbClr val="002060"/>
              </a:solidFill>
            </a:rPr>
            <a:t>Порядок</a:t>
          </a:r>
          <a:r>
            <a:rPr lang="uk-UA" sz="2400" i="1" noProof="0" dirty="0">
              <a:solidFill>
                <a:srgbClr val="002060"/>
              </a:solidFill>
            </a:rPr>
            <a:t> - порядок сортування.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 custScaleY="140425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99628" custLinFactNeighborY="11277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89346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4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Визначити умови сортування за значеннями в іншому стовпці, вибравши кнопку </a:t>
          </a:r>
          <a:r>
            <a:rPr lang="uk-UA" sz="2400" b="1" i="1" noProof="0" dirty="0">
              <a:solidFill>
                <a:schemeClr val="bg1"/>
              </a:solidFill>
            </a:rPr>
            <a:t>Додати рівень </a:t>
          </a:r>
          <a:r>
            <a:rPr lang="uk-UA" sz="2400" i="1" noProof="0" dirty="0">
              <a:solidFill>
                <a:schemeClr val="bg1"/>
              </a:solidFill>
            </a:rPr>
            <a:t>або </a:t>
          </a:r>
          <a:r>
            <a:rPr lang="uk-UA" sz="2400" b="1" i="1" noProof="0" dirty="0">
              <a:solidFill>
                <a:schemeClr val="bg1"/>
              </a:solidFill>
            </a:rPr>
            <a:t>Копіювати рівень</a:t>
          </a:r>
          <a:r>
            <a:rPr lang="uk-UA" sz="2400" i="1" noProof="0" dirty="0">
              <a:solidFill>
                <a:schemeClr val="bg1"/>
              </a:solidFill>
            </a:rPr>
            <a:t>, і встановити в полях рядка </a:t>
          </a:r>
          <a:r>
            <a:rPr lang="uk-UA" sz="2400" b="1" i="1" noProof="0" dirty="0">
              <a:solidFill>
                <a:schemeClr val="bg1"/>
              </a:solidFill>
            </a:rPr>
            <a:t>Потім за </a:t>
          </a:r>
          <a:r>
            <a:rPr lang="uk-UA" sz="2400" i="1" noProof="0" dirty="0">
              <a:solidFill>
                <a:schemeClr val="bg1"/>
              </a:solidFill>
            </a:rPr>
            <a:t>значення параметрів сортування за значеннями у другому вибраному стовпці.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5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 потреби повторити команду 4 кілька разів.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6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Якщо у виділений діапазон увійшов рядок заголовка, але позначку прапорця </a:t>
          </a:r>
          <a:r>
            <a:rPr lang="uk-UA" sz="2400" b="1" i="1" noProof="0" dirty="0">
              <a:solidFill>
                <a:srgbClr val="002060"/>
              </a:solidFill>
            </a:rPr>
            <a:t>Мої дані мають заголовки </a:t>
          </a:r>
          <a:r>
            <a:rPr lang="uk-UA" sz="2400" i="1" noProof="0" dirty="0">
              <a:solidFill>
                <a:srgbClr val="002060"/>
              </a:solidFill>
            </a:rPr>
            <a:t>не встановлено, встановити її (тоді рядок заголовка не буде враховуватися під час сортування і залишиться на своєму місці).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7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noProof="0" dirty="0">
              <a:solidFill>
                <a:schemeClr val="bg1"/>
              </a:solidFill>
            </a:rPr>
            <a:t>ОК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95670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77261" custLinFactNeighborY="13797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201159" custLinFactNeighborY="-1576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77261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2" y="-798036"/>
          <a:ext cx="6204421" cy="620442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20773"/>
          <a:ext cx="11317153" cy="9759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якщо в таблиці знаходяться дані різних типів, то після сортування вони будуть розміщуватися у такому порядку: числові, дата/час, текстові, логічні;</a:t>
          </a:r>
        </a:p>
      </dsp:txBody>
      <dsp:txXfrm>
        <a:off x="520554" y="220773"/>
        <a:ext cx="11317153" cy="975980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07375"/>
          <a:ext cx="10910696" cy="92999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числа упорядковуються від найменшого значення до найбільшого;</a:t>
          </a:r>
        </a:p>
      </dsp:txBody>
      <dsp:txXfrm>
        <a:off x="927011" y="1307375"/>
        <a:ext cx="10910696" cy="929991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70982"/>
          <a:ext cx="10910696" cy="9299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дати упорядковуються від найстаршої до наймолодшої;</a:t>
          </a:r>
        </a:p>
      </dsp:txBody>
      <dsp:txXfrm>
        <a:off x="927011" y="2370982"/>
        <a:ext cx="10910696" cy="929991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34589"/>
          <a:ext cx="11317153" cy="9299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спочатку розташовуються тексти, написані латиницею, потім - кирилицею;</a:t>
          </a:r>
        </a:p>
      </dsp:txBody>
      <dsp:txXfrm>
        <a:off x="520554" y="3434589"/>
        <a:ext cx="11317153" cy="929991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296299"/>
          <a:ext cx="11262516" cy="9574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спочатку розміщуються тексти, написані маленькими літерами, потім - великими;</a:t>
          </a:r>
        </a:p>
      </dsp:txBody>
      <dsp:txXfrm>
        <a:off x="568385" y="296299"/>
        <a:ext cx="11262516" cy="957470"/>
      </dsp:txXfrm>
    </dsp:sp>
    <dsp:sp modelId="{27878C57-BBF6-4C22-88FA-1C3D4933722D}">
      <dsp:nvSpPr>
        <dsp:cNvPr id="0" name=""/>
        <dsp:cNvSpPr/>
      </dsp:nvSpPr>
      <dsp:spPr>
        <a:xfrm>
          <a:off x="83863" y="290512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459355"/>
          <a:ext cx="10818056" cy="95747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тексти упорядковуються так: спочатку порівнюються перші символи, у разі їх рівності - другі символи і т. д.;</a:t>
          </a:r>
        </a:p>
      </dsp:txBody>
      <dsp:txXfrm>
        <a:off x="1012846" y="1459355"/>
        <a:ext cx="10818056" cy="957470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578873"/>
          <a:ext cx="10818056" cy="9574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>
              <a:solidFill>
                <a:srgbClr val="002060"/>
              </a:solidFill>
            </a:rPr>
            <a:t>логічне значення </a:t>
          </a:r>
          <a:r>
            <a:rPr lang="uk-UA" sz="2600" b="1" i="1" kern="1200" noProof="0" dirty="0">
              <a:solidFill>
                <a:srgbClr val="002060"/>
              </a:solidFill>
            </a:rPr>
            <a:t>FALSE</a:t>
          </a:r>
          <a:r>
            <a:rPr lang="uk-UA" sz="2600" i="1" kern="1200" noProof="0" dirty="0">
              <a:solidFill>
                <a:srgbClr val="002060"/>
              </a:solidFill>
            </a:rPr>
            <a:t> розміщується перед значенням </a:t>
          </a:r>
          <a:r>
            <a:rPr lang="uk-UA" sz="2600" b="1" i="1" kern="1200" noProof="0" dirty="0">
              <a:solidFill>
                <a:srgbClr val="002060"/>
              </a:solidFill>
            </a:rPr>
            <a:t>TRUE</a:t>
          </a:r>
          <a:r>
            <a:rPr lang="uk-UA" sz="2600" i="1" kern="1200" noProof="0" dirty="0">
              <a:solidFill>
                <a:srgbClr val="002060"/>
              </a:solidFill>
            </a:rPr>
            <a:t>;</a:t>
          </a:r>
        </a:p>
      </dsp:txBody>
      <dsp:txXfrm>
        <a:off x="1012846" y="2578873"/>
        <a:ext cx="10818056" cy="957470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664816"/>
          <a:ext cx="11262516" cy="11987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порожні клітинки розташовуються останніми (хоча символ </a:t>
          </a:r>
          <a:r>
            <a:rPr lang="uk-UA" sz="2600" b="1" i="1" kern="1200" noProof="0" dirty="0"/>
            <a:t>Пропуск</a:t>
          </a:r>
          <a:r>
            <a:rPr lang="uk-UA" sz="2600" i="1" kern="1200" noProof="0" dirty="0"/>
            <a:t> у таблиці </a:t>
          </a:r>
          <a:r>
            <a:rPr lang="uk-UA" sz="2600" b="1" i="1" kern="1200" noProof="0" dirty="0" err="1"/>
            <a:t>Unicode</a:t>
          </a:r>
          <a:r>
            <a:rPr lang="uk-UA" sz="2600" i="1" kern="1200" noProof="0" dirty="0"/>
            <a:t> стоїть першим і має найменший код).</a:t>
          </a:r>
        </a:p>
      </dsp:txBody>
      <dsp:txXfrm>
        <a:off x="568385" y="3664816"/>
        <a:ext cx="11262516" cy="1198771"/>
      </dsp:txXfrm>
    </dsp:sp>
    <dsp:sp modelId="{AA2029A9-878F-42BF-A694-5944B1AD983E}">
      <dsp:nvSpPr>
        <dsp:cNvPr id="0" name=""/>
        <dsp:cNvSpPr/>
      </dsp:nvSpPr>
      <dsp:spPr>
        <a:xfrm>
          <a:off x="83863" y="3779679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FF9E-11DB-4E03-AF39-96B0B55AB8DB}">
      <dsp:nvSpPr>
        <dsp:cNvPr id="0" name=""/>
        <dsp:cNvSpPr/>
      </dsp:nvSpPr>
      <dsp:spPr>
        <a:xfrm>
          <a:off x="0" y="0"/>
          <a:ext cx="10093705" cy="119279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noProof="0" dirty="0">
              <a:solidFill>
                <a:schemeClr val="bg1"/>
              </a:solidFill>
            </a:rPr>
            <a:t>1. Виділення поля таблиці для впорядкування </a:t>
          </a:r>
        </a:p>
      </dsp:txBody>
      <dsp:txXfrm>
        <a:off x="34936" y="34936"/>
        <a:ext cx="8860857" cy="1122924"/>
      </dsp:txXfrm>
    </dsp:sp>
    <dsp:sp modelId="{A0EB6721-98AE-4269-AECA-05E8DE834796}">
      <dsp:nvSpPr>
        <dsp:cNvPr id="0" name=""/>
        <dsp:cNvSpPr/>
      </dsp:nvSpPr>
      <dsp:spPr>
        <a:xfrm>
          <a:off x="1781242" y="1457861"/>
          <a:ext cx="10093705" cy="119279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 dirty="0">
              <a:solidFill>
                <a:srgbClr val="002060"/>
              </a:solidFill>
            </a:rPr>
            <a:t>2. Безпосередньо впорядкування. </a:t>
          </a:r>
        </a:p>
      </dsp:txBody>
      <dsp:txXfrm>
        <a:off x="1816178" y="1492797"/>
        <a:ext cx="7467274" cy="1122924"/>
      </dsp:txXfrm>
    </dsp:sp>
    <dsp:sp modelId="{2F93A122-B2E7-40CF-9FF0-066E39A5EE8B}">
      <dsp:nvSpPr>
        <dsp:cNvPr id="0" name=""/>
        <dsp:cNvSpPr/>
      </dsp:nvSpPr>
      <dsp:spPr>
        <a:xfrm>
          <a:off x="9318388" y="937670"/>
          <a:ext cx="775317" cy="775317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500" b="1" i="1" kern="1200"/>
        </a:p>
      </dsp:txBody>
      <dsp:txXfrm>
        <a:off x="9492834" y="937670"/>
        <a:ext cx="426425" cy="583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343717" y="-666307"/>
          <a:ext cx="5175099" cy="5175099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34675" y="292751"/>
          <a:ext cx="11315128" cy="951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9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текстові значення — </a:t>
          </a:r>
          <a:r>
            <a:rPr lang="uk-UA" sz="2000" b="1" i="1" kern="1200" noProof="0" dirty="0"/>
            <a:t>Сортування від А до Я </a:t>
          </a:r>
          <a:r>
            <a:rPr lang="uk-UA" sz="2000" i="1" kern="1200" noProof="0" dirty="0"/>
            <a:t>та </a:t>
          </a:r>
          <a:r>
            <a:rPr lang="uk-UA" sz="2000" b="1" i="1" kern="1200" noProof="0" dirty="0"/>
            <a:t>Сортування від Я до А</a:t>
          </a:r>
          <a:r>
            <a:rPr lang="uk-UA" sz="2000" i="1" kern="1200" noProof="0" dirty="0"/>
            <a:t>, при цьому впорядкування здійснюється за алфавітом або в оберненому порядку;</a:t>
          </a:r>
        </a:p>
      </dsp:txBody>
      <dsp:txXfrm>
        <a:off x="534675" y="292751"/>
        <a:ext cx="11315128" cy="951491"/>
      </dsp:txXfrm>
    </dsp:sp>
    <dsp:sp modelId="{27878C57-BBF6-4C22-88FA-1C3D4933722D}">
      <dsp:nvSpPr>
        <dsp:cNvPr id="0" name=""/>
        <dsp:cNvSpPr/>
      </dsp:nvSpPr>
      <dsp:spPr>
        <a:xfrm>
          <a:off x="54364" y="288186"/>
          <a:ext cx="960621" cy="96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14023" y="1445496"/>
          <a:ext cx="11035780" cy="95149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9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числові значення — </a:t>
          </a:r>
          <a:r>
            <a:rPr lang="uk-UA" sz="2000" b="1" i="1" kern="1200" noProof="0" dirty="0"/>
            <a:t>Сортування від найменшого до найбільшого </a:t>
          </a:r>
          <a:r>
            <a:rPr lang="uk-UA" sz="2000" i="1" kern="1200" noProof="0" dirty="0"/>
            <a:t>та </a:t>
          </a:r>
          <a:r>
            <a:rPr lang="uk-UA" sz="2000" b="1" i="1" kern="1200" noProof="0" dirty="0"/>
            <a:t>Сортування від найбільшого до найменшого</a:t>
          </a:r>
          <a:r>
            <a:rPr lang="uk-UA" sz="2000" i="1" kern="1200" noProof="0" dirty="0"/>
            <a:t>;</a:t>
          </a:r>
        </a:p>
      </dsp:txBody>
      <dsp:txXfrm>
        <a:off x="814023" y="1445496"/>
        <a:ext cx="11035780" cy="951491"/>
      </dsp:txXfrm>
    </dsp:sp>
    <dsp:sp modelId="{E63EBB38-5984-4F74-98F1-254621592311}">
      <dsp:nvSpPr>
        <dsp:cNvPr id="0" name=""/>
        <dsp:cNvSpPr/>
      </dsp:nvSpPr>
      <dsp:spPr>
        <a:xfrm>
          <a:off x="333713" y="1440931"/>
          <a:ext cx="960621" cy="96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34675" y="2598242"/>
          <a:ext cx="11315128" cy="9514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9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значення типу дата й час — Сортування від наймолодшого до найстаршого та </a:t>
          </a:r>
          <a:r>
            <a:rPr lang="uk-UA" sz="2000" b="1" i="1" kern="1200" noProof="0" dirty="0">
              <a:solidFill>
                <a:srgbClr val="002060"/>
              </a:solidFill>
            </a:rPr>
            <a:t>Сортування від найстаршого до наймолодшого</a:t>
          </a:r>
          <a:r>
            <a:rPr lang="uk-UA" sz="2000" i="1" kern="1200" noProof="0" dirty="0">
              <a:solidFill>
                <a:srgbClr val="002060"/>
              </a:solidFill>
            </a:rPr>
            <a:t>.</a:t>
          </a:r>
        </a:p>
      </dsp:txBody>
      <dsp:txXfrm>
        <a:off x="534675" y="2598242"/>
        <a:ext cx="11315128" cy="951491"/>
      </dsp:txXfrm>
    </dsp:sp>
    <dsp:sp modelId="{D13D7DA6-9D1E-4150-A6AE-C6ABC36166D5}">
      <dsp:nvSpPr>
        <dsp:cNvPr id="0" name=""/>
        <dsp:cNvSpPr/>
      </dsp:nvSpPr>
      <dsp:spPr>
        <a:xfrm>
          <a:off x="54364" y="2593677"/>
          <a:ext cx="960621" cy="960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07950" y="393081"/>
          <a:ext cx="1386333" cy="9704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1</a:t>
          </a:r>
        </a:p>
      </dsp:txBody>
      <dsp:txXfrm rot="-5400000">
        <a:off x="1" y="670348"/>
        <a:ext cx="970433" cy="415900"/>
      </dsp:txXfrm>
    </dsp:sp>
    <dsp:sp modelId="{3F244AEF-BD16-4508-9A5A-9640B519654B}">
      <dsp:nvSpPr>
        <dsp:cNvPr id="0" name=""/>
        <dsp:cNvSpPr/>
      </dsp:nvSpPr>
      <dsp:spPr>
        <a:xfrm rot="5400000">
          <a:off x="5877258" y="-4903927"/>
          <a:ext cx="1266058" cy="1107970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Виділити потрібний зв'язний діапазон клітинок (бажано, щоб до нього ввійшли підписи рядків, але до нього не повинні входити об'єднані клітинки).</a:t>
          </a:r>
        </a:p>
      </dsp:txBody>
      <dsp:txXfrm rot="-5400000">
        <a:off x="970433" y="64702"/>
        <a:ext cx="11017904" cy="1142450"/>
      </dsp:txXfrm>
    </dsp:sp>
    <dsp:sp modelId="{CA699784-EE11-48B7-BD5B-E6C7811778B0}">
      <dsp:nvSpPr>
        <dsp:cNvPr id="0" name=""/>
        <dsp:cNvSpPr/>
      </dsp:nvSpPr>
      <dsp:spPr>
        <a:xfrm rot="5400000">
          <a:off x="-207950" y="1611133"/>
          <a:ext cx="1386333" cy="97043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2</a:t>
          </a:r>
        </a:p>
      </dsp:txBody>
      <dsp:txXfrm rot="-5400000">
        <a:off x="1" y="1888400"/>
        <a:ext cx="970433" cy="415900"/>
      </dsp:txXfrm>
    </dsp:sp>
    <dsp:sp modelId="{E5CB376A-E1F5-4E26-86CA-E248F361C893}">
      <dsp:nvSpPr>
        <dsp:cNvPr id="0" name=""/>
        <dsp:cNvSpPr/>
      </dsp:nvSpPr>
      <dsp:spPr>
        <a:xfrm rot="5400000">
          <a:off x="6061405" y="-3584493"/>
          <a:ext cx="897764" cy="1107970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Виконати </a:t>
          </a:r>
          <a:r>
            <a:rPr lang="uk-UA" sz="2400" b="1" i="1" kern="1200" noProof="0" dirty="0">
              <a:solidFill>
                <a:schemeClr val="bg1"/>
              </a:solidFill>
            </a:rPr>
            <a:t>Дані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</a:rPr>
            <a:t>Сортування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</a:rPr>
            <a:t>й фільтр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i="1" kern="1200" noProof="0" dirty="0">
              <a:solidFill>
                <a:schemeClr val="bg1"/>
              </a:solidFill>
            </a:rPr>
            <a:t> </a:t>
          </a:r>
          <a:r>
            <a:rPr lang="uk-UA" sz="2400" b="1" i="1" kern="1200" noProof="0" dirty="0">
              <a:solidFill>
                <a:schemeClr val="bg1"/>
              </a:solidFill>
            </a:rPr>
            <a:t>Сортувати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970434" y="1550303"/>
        <a:ext cx="11035883" cy="810114"/>
      </dsp:txXfrm>
    </dsp:sp>
    <dsp:sp modelId="{D547829D-0660-4ECE-8B9B-4DD150AEB617}">
      <dsp:nvSpPr>
        <dsp:cNvPr id="0" name=""/>
        <dsp:cNvSpPr/>
      </dsp:nvSpPr>
      <dsp:spPr>
        <a:xfrm rot="5400000">
          <a:off x="-207950" y="3231741"/>
          <a:ext cx="1386333" cy="9704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3509008"/>
        <a:ext cx="970433" cy="415900"/>
      </dsp:txXfrm>
    </dsp:sp>
    <dsp:sp modelId="{9E04A936-A0BD-4697-B593-D6F4E69814DB}">
      <dsp:nvSpPr>
        <dsp:cNvPr id="0" name=""/>
        <dsp:cNvSpPr/>
      </dsp:nvSpPr>
      <dsp:spPr>
        <a:xfrm rot="5400000">
          <a:off x="5657173" y="-2065504"/>
          <a:ext cx="1706228" cy="1107970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Установити або змінити значення параметрів сортування: у списку поля </a:t>
          </a:r>
          <a:r>
            <a:rPr lang="uk-UA" sz="2400" b="1" i="1" kern="1200" noProof="0" dirty="0">
              <a:solidFill>
                <a:srgbClr val="002060"/>
              </a:solidFill>
            </a:rPr>
            <a:t>Сортувати</a:t>
          </a:r>
          <a:r>
            <a:rPr lang="uk-UA" sz="2400" i="1" kern="1200" noProof="0" dirty="0">
              <a:solidFill>
                <a:srgbClr val="002060"/>
              </a:solidFill>
            </a:rPr>
            <a:t> за вибрати ім'я першого стовпця, за значеннями в якому потрібно відсортувати рядки, у списку поля </a:t>
          </a:r>
          <a:r>
            <a:rPr lang="uk-UA" sz="2400" b="1" i="1" kern="1200" noProof="0" dirty="0">
              <a:solidFill>
                <a:srgbClr val="002060"/>
              </a:solidFill>
            </a:rPr>
            <a:t>Сортування за </a:t>
          </a:r>
          <a:r>
            <a:rPr lang="uk-UA" sz="2400" i="1" kern="1200" noProof="0" dirty="0">
              <a:solidFill>
                <a:srgbClr val="002060"/>
              </a:solidFill>
            </a:rPr>
            <a:t>-Значення, а в списку поля </a:t>
          </a:r>
          <a:r>
            <a:rPr lang="uk-UA" sz="2400" b="1" i="1" kern="1200" noProof="0" dirty="0">
              <a:solidFill>
                <a:srgbClr val="002060"/>
              </a:solidFill>
            </a:rPr>
            <a:t>Порядок</a:t>
          </a:r>
          <a:r>
            <a:rPr lang="uk-UA" sz="2400" i="1" kern="1200" noProof="0" dirty="0">
              <a:solidFill>
                <a:srgbClr val="002060"/>
              </a:solidFill>
            </a:rPr>
            <a:t> - порядок сортування.</a:t>
          </a:r>
        </a:p>
      </dsp:txBody>
      <dsp:txXfrm rot="-5400000">
        <a:off x="970434" y="2704526"/>
        <a:ext cx="10996417" cy="1539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9931" y="524978"/>
          <a:ext cx="1132876" cy="7930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4</a:t>
          </a:r>
        </a:p>
      </dsp:txBody>
      <dsp:txXfrm rot="-5400000">
        <a:off x="1" y="751554"/>
        <a:ext cx="793013" cy="339863"/>
      </dsp:txXfrm>
    </dsp:sp>
    <dsp:sp modelId="{3F244AEF-BD16-4508-9A5A-9640B519654B}">
      <dsp:nvSpPr>
        <dsp:cNvPr id="0" name=""/>
        <dsp:cNvSpPr/>
      </dsp:nvSpPr>
      <dsp:spPr>
        <a:xfrm rot="5400000">
          <a:off x="5700771" y="-4905138"/>
          <a:ext cx="1441612" cy="1125712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Визначити умови сортування за значеннями в іншому стовпці, вибравши кнопку </a:t>
          </a:r>
          <a:r>
            <a:rPr lang="uk-UA" sz="2400" b="1" i="1" kern="1200" noProof="0" dirty="0">
              <a:solidFill>
                <a:schemeClr val="bg1"/>
              </a:solidFill>
            </a:rPr>
            <a:t>Додати рівень </a:t>
          </a:r>
          <a:r>
            <a:rPr lang="uk-UA" sz="2400" i="1" kern="1200" noProof="0" dirty="0">
              <a:solidFill>
                <a:schemeClr val="bg1"/>
              </a:solidFill>
            </a:rPr>
            <a:t>або </a:t>
          </a:r>
          <a:r>
            <a:rPr lang="uk-UA" sz="2400" b="1" i="1" kern="1200" noProof="0" dirty="0">
              <a:solidFill>
                <a:schemeClr val="bg1"/>
              </a:solidFill>
            </a:rPr>
            <a:t>Копіювати рівень</a:t>
          </a:r>
          <a:r>
            <a:rPr lang="uk-UA" sz="2400" i="1" kern="1200" noProof="0" dirty="0">
              <a:solidFill>
                <a:schemeClr val="bg1"/>
              </a:solidFill>
            </a:rPr>
            <a:t>, і встановити в полях рядка </a:t>
          </a:r>
          <a:r>
            <a:rPr lang="uk-UA" sz="2400" b="1" i="1" kern="1200" noProof="0" dirty="0">
              <a:solidFill>
                <a:schemeClr val="bg1"/>
              </a:solidFill>
            </a:rPr>
            <a:t>Потім за </a:t>
          </a:r>
          <a:r>
            <a:rPr lang="uk-UA" sz="2400" i="1" kern="1200" noProof="0" dirty="0">
              <a:solidFill>
                <a:schemeClr val="bg1"/>
              </a:solidFill>
            </a:rPr>
            <a:t>значення параметрів сортування за значеннями у другому вибраному стовпці.</a:t>
          </a:r>
        </a:p>
      </dsp:txBody>
      <dsp:txXfrm rot="-5400000">
        <a:off x="793013" y="72994"/>
        <a:ext cx="11186754" cy="1300864"/>
      </dsp:txXfrm>
    </dsp:sp>
    <dsp:sp modelId="{CA699784-EE11-48B7-BD5B-E6C7811778B0}">
      <dsp:nvSpPr>
        <dsp:cNvPr id="0" name=""/>
        <dsp:cNvSpPr/>
      </dsp:nvSpPr>
      <dsp:spPr>
        <a:xfrm rot="5400000">
          <a:off x="-169931" y="1533734"/>
          <a:ext cx="1132876" cy="79301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5</a:t>
          </a:r>
        </a:p>
      </dsp:txBody>
      <dsp:txXfrm rot="-5400000">
        <a:off x="1" y="1760310"/>
        <a:ext cx="793013" cy="339863"/>
      </dsp:txXfrm>
    </dsp:sp>
    <dsp:sp modelId="{E5CB376A-E1F5-4E26-86CA-E248F361C893}">
      <dsp:nvSpPr>
        <dsp:cNvPr id="0" name=""/>
        <dsp:cNvSpPr/>
      </dsp:nvSpPr>
      <dsp:spPr>
        <a:xfrm rot="5400000">
          <a:off x="6137114" y="-3794979"/>
          <a:ext cx="568926" cy="1125712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За потреби повторити команду 4 кілька разів.</a:t>
          </a:r>
        </a:p>
      </dsp:txBody>
      <dsp:txXfrm rot="-5400000">
        <a:off x="793014" y="1576894"/>
        <a:ext cx="11229355" cy="513380"/>
      </dsp:txXfrm>
    </dsp:sp>
    <dsp:sp modelId="{D547829D-0660-4ECE-8B9B-4DD150AEB617}">
      <dsp:nvSpPr>
        <dsp:cNvPr id="0" name=""/>
        <dsp:cNvSpPr/>
      </dsp:nvSpPr>
      <dsp:spPr>
        <a:xfrm rot="5400000">
          <a:off x="-169931" y="2914942"/>
          <a:ext cx="1132876" cy="79301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6</a:t>
          </a:r>
        </a:p>
      </dsp:txBody>
      <dsp:txXfrm rot="-5400000">
        <a:off x="1" y="3141518"/>
        <a:ext cx="793013" cy="339863"/>
      </dsp:txXfrm>
    </dsp:sp>
    <dsp:sp modelId="{9E04A936-A0BD-4697-B593-D6F4E69814DB}">
      <dsp:nvSpPr>
        <dsp:cNvPr id="0" name=""/>
        <dsp:cNvSpPr/>
      </dsp:nvSpPr>
      <dsp:spPr>
        <a:xfrm rot="5400000">
          <a:off x="5680940" y="-2631478"/>
          <a:ext cx="1481274" cy="1125712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Якщо у виділений діапазон увійшов рядок заголовка, але позначку прапорця </a:t>
          </a:r>
          <a:r>
            <a:rPr lang="uk-UA" sz="2400" b="1" i="1" kern="1200" noProof="0" dirty="0">
              <a:solidFill>
                <a:srgbClr val="002060"/>
              </a:solidFill>
            </a:rPr>
            <a:t>Мої дані мають заголовки </a:t>
          </a:r>
          <a:r>
            <a:rPr lang="uk-UA" sz="2400" i="1" kern="1200" noProof="0" dirty="0">
              <a:solidFill>
                <a:srgbClr val="002060"/>
              </a:solidFill>
            </a:rPr>
            <a:t>не встановлено, встановити її (тоді рядок заголовка не буде враховуватися під час сортування і залишиться на своєму місці).</a:t>
          </a:r>
        </a:p>
      </dsp:txBody>
      <dsp:txXfrm rot="-5400000">
        <a:off x="793013" y="2328759"/>
        <a:ext cx="11184818" cy="1336654"/>
      </dsp:txXfrm>
    </dsp:sp>
    <dsp:sp modelId="{52803C1C-157C-4C4C-B9E1-A477114FB6F8}">
      <dsp:nvSpPr>
        <dsp:cNvPr id="0" name=""/>
        <dsp:cNvSpPr/>
      </dsp:nvSpPr>
      <dsp:spPr>
        <a:xfrm rot="5400000">
          <a:off x="-169931" y="3923698"/>
          <a:ext cx="1132876" cy="7930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7</a:t>
          </a:r>
        </a:p>
      </dsp:txBody>
      <dsp:txXfrm rot="-5400000">
        <a:off x="1" y="4150274"/>
        <a:ext cx="793013" cy="339863"/>
      </dsp:txXfrm>
    </dsp:sp>
    <dsp:sp modelId="{2DAD2266-D1F5-4340-BFC3-C47B398908AF}">
      <dsp:nvSpPr>
        <dsp:cNvPr id="0" name=""/>
        <dsp:cNvSpPr/>
      </dsp:nvSpPr>
      <dsp:spPr>
        <a:xfrm rot="5400000">
          <a:off x="6137114" y="-1506611"/>
          <a:ext cx="568926" cy="1125712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kern="1200" noProof="0" dirty="0">
              <a:solidFill>
                <a:schemeClr val="bg1"/>
              </a:solidFill>
            </a:rPr>
            <a:t>ОК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93014" y="3865262"/>
        <a:ext cx="11229355" cy="513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0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5B83CD44-DE59-4F48-96EF-8757C5E0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57" y="3578536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035F004-1090-4E02-961A-FB2FE4B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Упорядковування даних у таблицях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B5011C-1E55-450B-AA81-AAA5C0CF7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933" y="3748021"/>
            <a:ext cx="2282027" cy="22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Потім слід скористатись одним з інструментів сортування за одним полем: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229138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зростанням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9819" y="229138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спаданням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487989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обрати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Настроюване</a:t>
            </a:r>
            <a:r>
              <a:rPr lang="uk-UA" sz="2800" b="1" i="1" kern="0" dirty="0">
                <a:solidFill>
                  <a:srgbClr val="FFFF00"/>
                </a:solidFill>
              </a:rPr>
              <a:t> 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якщо слід впорядкувати дані таблиці за кількома полями одночасно.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3043"/>
          <a:stretch/>
        </p:blipFill>
        <p:spPr>
          <a:xfrm>
            <a:off x="2375993" y="3100832"/>
            <a:ext cx="1364358" cy="143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01" y="3100832"/>
            <a:ext cx="1436166" cy="143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36617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Інструменти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98735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Змінюють свою назву залежно від типу значень у полі, за яким відбувається впорядкування: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3043"/>
          <a:stretch/>
        </p:blipFill>
        <p:spPr>
          <a:xfrm>
            <a:off x="3930473" y="1135803"/>
            <a:ext cx="659232" cy="69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68" y="1135803"/>
            <a:ext cx="693928" cy="69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126385" y="2916734"/>
          <a:ext cx="11901492" cy="384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37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Graphic spid="11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цих дій рядки виділеного діапазону змінюють своє розташування так, що значення в першому стовпці цього діапазону будуть впорядковані у вибраному порядку, а дані в інших стовпцях будуть переміщені разом з відповідним рядком.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77" y="3526330"/>
            <a:ext cx="9042404" cy="289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4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виконувати сортування, виділивши дані тільки в одному стовпці, відкривається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Попередження 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у якому пропонується розширити виділений діапазон клітинок або сортувати у межах виділення.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5423"/>
          <a:stretch/>
        </p:blipFill>
        <p:spPr>
          <a:xfrm>
            <a:off x="589193" y="3222172"/>
            <a:ext cx="11015771" cy="283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4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Сортування у виділеному діапазоні можна здійснювати й за значеннями кількох стовпців. Це відбувається так: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14" y="2735278"/>
            <a:ext cx="1170123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рядки сортуються за значеннями в першому з указаних стовпців;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914" y="3842905"/>
            <a:ext cx="11701236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потім сортування у кожному наступному з вибраних стовпців відбувається лише для тих рядків, у яких значення в усіх попередніх указаних для сортування стовпцях збігаються.</a:t>
            </a:r>
          </a:p>
        </p:txBody>
      </p:sp>
    </p:spTree>
    <p:extLst>
      <p:ext uri="{BB962C8B-B14F-4D97-AF65-F5344CB8AC3E}">
        <p14:creationId xmlns:p14="http://schemas.microsoft.com/office/powerpoint/2010/main" val="6631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265" y="3119324"/>
            <a:ext cx="8324821" cy="330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обрати вказівку </a:t>
            </a:r>
            <a:r>
              <a:rPr lang="uk-UA" sz="2800" b="1" i="1" kern="0" dirty="0" err="1">
                <a:solidFill>
                  <a:srgbClr val="FFFF00"/>
                </a:solidFill>
              </a:rPr>
              <a:t>Настроюване</a:t>
            </a:r>
            <a:r>
              <a:rPr lang="uk-UA" sz="2800" b="1" i="1" kern="0" dirty="0">
                <a:solidFill>
                  <a:srgbClr val="FFFF00"/>
                </a:solidFill>
              </a:rPr>
              <a:t> 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відкривається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620030" y="3560715"/>
            <a:ext cx="1448856" cy="3683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344458" y="2330650"/>
            <a:ext cx="7253916" cy="523220"/>
          </a:xfrm>
          <a:prstGeom prst="wedgeRectCallout">
            <a:avLst>
              <a:gd name="adj1" fmla="val -45566"/>
              <a:gd name="adj2" fmla="val 2009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Додати поля для впорядкування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2307092"/>
            <a:ext cx="333884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з указаних для сортування стовпців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рівнем 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поля для впорядкування можна за допомогою списків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 Додатково для кожного поля, за яким відбуватиметься впорядкування, слід зазначити порядок впорядкування: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7" y="317530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зростанням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819" y="3175303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спаданням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72" y="3867354"/>
            <a:ext cx="7163613" cy="284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7291294" y="4599234"/>
            <a:ext cx="2303556" cy="7220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8512337" y="4005848"/>
            <a:ext cx="114748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відсортувати рядки у виділеному діапазоні клітинок за значеннями в кількох стовпцях, слід: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69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2008" y="1801824"/>
          <a:ext cx="12050142" cy="48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15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Сортувати можна не тільки рядки, а й стовпці. За замовчуванням в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встановлюється режим сортування рядків за значеннями в стовпцях. Для змінення цього режиму сортування потрібно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8" y="3569990"/>
            <a:ext cx="4182836" cy="298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3443532"/>
            <a:ext cx="766410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потім - відповідний перемикач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Сортувати</a:t>
            </a:r>
            <a:r>
              <a:rPr lang="uk-UA" sz="2800" b="1" i="1" kern="0" dirty="0">
                <a:solidFill>
                  <a:srgbClr val="FFFFFF"/>
                </a:solidFill>
              </a:rPr>
              <a:t>. Там само можна визначити, чи враховувати регістр під час сортування, тобто, чи розрізняти великі й малі літери.</a:t>
            </a:r>
          </a:p>
        </p:txBody>
      </p:sp>
    </p:spTree>
    <p:extLst>
      <p:ext uri="{BB962C8B-B14F-4D97-AF65-F5344CB8AC3E}">
        <p14:creationId xmlns:p14="http://schemas.microsoft.com/office/powerpoint/2010/main" val="31776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порядок розташування символів в таблиці </a:t>
            </a:r>
            <a:r>
              <a:rPr lang="uk-UA" sz="2800" b="1" i="1" kern="0" dirty="0" err="1">
                <a:solidFill>
                  <a:srgbClr val="FFFFFF"/>
                </a:solidFill>
              </a:rPr>
              <a:t>Unicode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0895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значення логічних функцій </a:t>
            </a:r>
            <a:r>
              <a:rPr lang="uk-UA" sz="2800" b="1" i="1" kern="0" dirty="0">
                <a:solidFill>
                  <a:srgbClr val="FFFF00"/>
                </a:solidFill>
              </a:rPr>
              <a:t>AND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OR</a:t>
            </a:r>
            <a:r>
              <a:rPr lang="uk-UA" sz="2800" b="1" i="1" kern="0" dirty="0">
                <a:solidFill>
                  <a:srgbClr val="FFFFFF"/>
                </a:solidFill>
              </a:rPr>
              <a:t> залежно від значень аргументів?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236217"/>
            <a:ext cx="6067535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призначення символів </a:t>
            </a:r>
            <a:r>
              <a:rPr lang="uk-UA" sz="2800" b="1" i="1" kern="0" dirty="0">
                <a:solidFill>
                  <a:srgbClr val="FFFF00"/>
                </a:solidFill>
              </a:rPr>
              <a:t>*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?</a:t>
            </a:r>
            <a:r>
              <a:rPr lang="uk-UA" sz="2800" b="1" i="1" kern="0" dirty="0">
                <a:solidFill>
                  <a:srgbClr val="FFFFFF"/>
                </a:solidFill>
              </a:rPr>
              <a:t> у масках імен файлів?</a:t>
            </a:r>
          </a:p>
        </p:txBody>
      </p:sp>
      <p:pic>
        <p:nvPicPr>
          <p:cNvPr id="1026" name="Picture 2" descr="https://upload.wikimedia.org/wikipedia/commons/thumb/a/ab/Unicode_logo.svg/2000px-Unicode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52" y="3295234"/>
            <a:ext cx="3191562" cy="31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Сортування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232688" y="1718304"/>
            <a:ext cx="11669027" cy="3456087"/>
            <a:chOff x="915534" y="2278064"/>
            <a:chExt cx="7686221" cy="22764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534" y="2278064"/>
              <a:ext cx="5019675" cy="227647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730" y="2563361"/>
              <a:ext cx="2486025" cy="196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сортування значень в Excel?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2342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правила сортування даних за зростанням у Excel?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45008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який спосіб можна провести швидке сортування?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070950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Коли команда Сортування від найменшого до найбільшого змінюється на команду Сортування від А до 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553592"/>
            <a:ext cx="10276678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здійснюється сортування даних в таблицях за значеннями кількох стовпців?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257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23FE6A96-636D-4ABF-AE40-6C74F994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57" y="3578536"/>
            <a:ext cx="2599535" cy="25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3F32CE-7F66-4C96-9AC0-150B9D4B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933" y="3748021"/>
            <a:ext cx="2282027" cy="22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 в клітинках електронної таблиці можна впорядковувати (сортувати), тобто змінювати порядок їх розташування в рядках або стовпцях за деякими ознаками.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312716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табличному процесорі можна виконувати два види сортування: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7" y="4185498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зростанням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9819" y="4185498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 спаданням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493881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Порядок сортування залежить від типу даних. Впорядкування даних здійснюється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посимвольно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у порядку розміщення символів у кодовій таблиці </a:t>
            </a:r>
            <a:r>
              <a:rPr lang="uk-UA" sz="2800" b="1" i="1" kern="0" dirty="0" err="1">
                <a:solidFill>
                  <a:srgbClr val="FFFF00"/>
                </a:solidFill>
              </a:rPr>
              <a:t>Unicode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4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Excel</a:t>
            </a:r>
            <a:r>
              <a:rPr lang="uk-UA" sz="2800" b="1" i="1" kern="0" dirty="0">
                <a:solidFill>
                  <a:srgbClr val="FFFFFF"/>
                </a:solidFill>
              </a:rPr>
              <a:t> сортування за зростанням відбувається за такими правилами: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26385" y="2150870"/>
          <a:ext cx="11901492" cy="46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74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Упорядкування даних у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13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впорядкування відбувається у два етапи: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453432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роботі з даними всієї електронної таблиці або з окремими її полями необов'язково виділяти всю таблицю чи весь стовпець. Достатньо виділити будь-яку клітинку поля, за значеннями якого в першу чергу впорядковуватимуться дані всієї таблиці.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47202" y="1801824"/>
          <a:ext cx="11874948" cy="265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39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CEFF9E-11DB-4E03-AF39-96B0B55A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22CEFF9E-11DB-4E03-AF39-96B0B55AB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93A122-B2E7-40CF-9FF0-066E39A5E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>
                                            <p:graphicEl>
                                              <a:dgm id="{2F93A122-B2E7-40CF-9FF0-066E39A5E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B6721-98AE-4269-AECA-05E8DE834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A0EB6721-98AE-4269-AECA-05E8DE834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в табличному процесорі </a:t>
            </a:r>
            <a:r>
              <a:rPr lang="en-US" sz="2800" b="1" i="1" kern="0" dirty="0">
                <a:solidFill>
                  <a:srgbClr val="FFFFFF"/>
                </a:solidFill>
              </a:rPr>
              <a:t>Microsoft Excel </a:t>
            </a:r>
            <a:r>
              <a:rPr lang="uk-UA" sz="2800" b="1" i="1" kern="0" dirty="0">
                <a:solidFill>
                  <a:srgbClr val="FFFFFF"/>
                </a:solidFill>
              </a:rPr>
              <a:t>слід скористатись одним зі способів доступу до інструментів впорядкування: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657958"/>
            <a:ext cx="491147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відкрити список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50"/>
          <a:stretch/>
        </p:blipFill>
        <p:spPr>
          <a:xfrm>
            <a:off x="5120640" y="2673382"/>
            <a:ext cx="6955790" cy="375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9591226" y="3524250"/>
            <a:ext cx="1045024" cy="933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10197346" y="310859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1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відповідні інструменти розміщені також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516615"/>
            <a:ext cx="12050142" cy="245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959786" y="3027693"/>
            <a:ext cx="869764" cy="4902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7439210" y="3517900"/>
            <a:ext cx="4682939" cy="14527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/>
          <p:cNvSpPr/>
          <p:nvPr/>
        </p:nvSpPr>
        <p:spPr>
          <a:xfrm rot="18900000">
            <a:off x="8568148" y="294875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впорядковувати дані в електронній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7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контекстному меню, що з'являється, якщо клацнути на будь-якій клітинці поля, за яким необхідно впорядкувати дані, обрати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88" y="2861262"/>
            <a:ext cx="10595582" cy="280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7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61491</TotalTime>
  <Words>1157</Words>
  <Application>Microsoft Office PowerPoint</Application>
  <PresentationFormat>Широкий екран</PresentationFormat>
  <Paragraphs>125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Times New Roman</vt:lpstr>
      <vt:lpstr>Verdana</vt:lpstr>
      <vt:lpstr>Wingdings</vt:lpstr>
      <vt:lpstr>Тема Office</vt:lpstr>
      <vt:lpstr>Упорядковування даних у таблицях</vt:lpstr>
      <vt:lpstr>Запитання</vt:lpstr>
      <vt:lpstr>Упорядкування даних у таблиці</vt:lpstr>
      <vt:lpstr>Упорядкування даних у таблиці</vt:lpstr>
      <vt:lpstr>Упорядкування даних у таблиці</vt:lpstr>
      <vt:lpstr>Як впорядковувати дані в електронній таблиці?</vt:lpstr>
      <vt:lpstr>Як впорядковувати дані в електронній таблиці?</vt:lpstr>
      <vt:lpstr>Як впорядковувати дані в електронній таблиці?</vt:lpstr>
      <vt:lpstr>Як впорядковувати дані в електронній таблиці?</vt:lpstr>
      <vt:lpstr>Як впорядковувати дані в електронній таблиці?</vt:lpstr>
      <vt:lpstr>Як впорядковувати дані в електронній таблиці?</vt:lpstr>
      <vt:lpstr>Упорядкування даних у таблиці</vt:lpstr>
      <vt:lpstr>Упорядкування даних у таблиці</vt:lpstr>
      <vt:lpstr>Упорядкування даних у таблиці</vt:lpstr>
      <vt:lpstr>Як впорядковувати дані в електронній таблиці?</vt:lpstr>
      <vt:lpstr>Як впорядковувати дані в електронній таблиці?</vt:lpstr>
      <vt:lpstr>Упорядкування даних у таблиці</vt:lpstr>
      <vt:lpstr>Упорядкування даних у таблиці</vt:lpstr>
      <vt:lpstr>Для тих, хто хоче знати більше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244</cp:revision>
  <dcterms:created xsi:type="dcterms:W3CDTF">2016-06-06T19:48:43Z</dcterms:created>
  <dcterms:modified xsi:type="dcterms:W3CDTF">2020-08-18T08:05:55Z</dcterms:modified>
</cp:coreProperties>
</file>