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566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1" r:id="rId13"/>
    <p:sldId id="602" r:id="rId14"/>
    <p:sldId id="603" r:id="rId15"/>
    <p:sldId id="604" r:id="rId16"/>
    <p:sldId id="605" r:id="rId17"/>
    <p:sldId id="589" r:id="rId18"/>
    <p:sldId id="331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716"/>
    <a:srgbClr val="663300"/>
    <a:srgbClr val="19426B"/>
    <a:srgbClr val="008000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en-US" sz="2700" i="1" dirty="0"/>
            <a:t>Linux </a:t>
          </a:r>
          <a:r>
            <a:rPr lang="en-US" sz="2700" i="1" dirty="0" err="1"/>
            <a:t>MultiMedia</a:t>
          </a:r>
          <a:r>
            <a:rPr lang="en-US" sz="2700" i="1" dirty="0"/>
            <a:t> Studio, </a:t>
          </a:r>
          <a:endParaRPr lang="uk-UA" sz="2700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7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7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700" i="1" dirty="0" err="1"/>
            <a:t>Psycledelics</a:t>
          </a:r>
          <a:r>
            <a:rPr lang="en-US" sz="2700" i="1" dirty="0"/>
            <a:t> </a:t>
          </a:r>
          <a:r>
            <a:rPr lang="en-US" sz="2700" i="1" dirty="0" err="1"/>
            <a:t>Psycle</a:t>
          </a:r>
          <a:r>
            <a:rPr lang="en-US" sz="2700" i="1" dirty="0"/>
            <a:t>, </a:t>
          </a:r>
          <a:endParaRPr lang="uk-UA" sz="2700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7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7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en-US" sz="2700" i="1" dirty="0">
              <a:solidFill>
                <a:srgbClr val="002060"/>
              </a:solidFill>
            </a:rPr>
            <a:t>Steinberg Cubase,</a:t>
          </a:r>
          <a:endParaRPr lang="uk-UA" sz="2700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7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7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en-US" sz="2700" i="1" dirty="0"/>
            <a:t>Cakewalk Sonar,</a:t>
          </a:r>
          <a:endParaRPr lang="uk-UA" sz="2700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7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70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en-US" sz="2700" i="1" dirty="0"/>
            <a:t>Adobe</a:t>
          </a:r>
          <a:r>
            <a:rPr lang="uk-UA" sz="2700" i="1" dirty="0"/>
            <a:t> </a:t>
          </a:r>
          <a:r>
            <a:rPr lang="en-US" sz="2700" i="1" dirty="0"/>
            <a:t>Audition </a:t>
          </a:r>
          <a:r>
            <a:rPr lang="uk-UA" sz="2700" i="1" dirty="0"/>
            <a:t>та ін. 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7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7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en-US" i="1" dirty="0"/>
            <a:t>Pinnacle STUDIO, 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en-US" i="1" dirty="0"/>
            <a:t>Kino, 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en-US" i="1" dirty="0">
              <a:solidFill>
                <a:srgbClr val="002060"/>
              </a:solidFill>
            </a:rPr>
            <a:t>Adobe Premiere Pro, </a:t>
          </a:r>
          <a:endParaRPr lang="uk-UA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es-ES" i="1" dirty="0"/>
            <a:t>Avid Media Composer та ін. </a:t>
          </a:r>
          <a:endParaRPr lang="uk-UA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заголовок,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титри,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звуковий супровід,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візуальні ефекти,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ефекти переходу.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1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1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1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100" b="1" i="1" noProof="0" dirty="0">
              <a:solidFill>
                <a:schemeClr val="bg1"/>
              </a:solidFill>
            </a:rPr>
            <a:t>на першому етапі </a:t>
          </a:r>
          <a:r>
            <a:rPr lang="uk-UA" sz="2100" i="1" noProof="0" dirty="0">
              <a:solidFill>
                <a:schemeClr val="bg1"/>
              </a:solidFill>
            </a:rPr>
            <a:t>розробляється сценарій - детальний план послідовності окремих кадрів фільму і розміщення окремих об'єктів. Що детальніший буде сценарій, то простіше буде створювати відео-фільм;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1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1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1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1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1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100" b="1" i="1" noProof="0" dirty="0">
              <a:solidFill>
                <a:schemeClr val="bg1"/>
              </a:solidFill>
            </a:rPr>
            <a:t>на другому етапі </a:t>
          </a:r>
          <a:r>
            <a:rPr lang="uk-UA" sz="2100" i="1" noProof="0" dirty="0">
              <a:solidFill>
                <a:schemeClr val="bg1"/>
              </a:solidFill>
            </a:rPr>
            <a:t>виконується підготовка потрібних матеріалів -відбувається зйомка всіх епізодів відповідно до сценарію, добирається музика, фото, малюнки, записується звуковий супровід;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1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1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1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1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1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100" b="1" i="1" noProof="0" dirty="0">
              <a:solidFill>
                <a:srgbClr val="002060"/>
              </a:solidFill>
            </a:rPr>
            <a:t>на третьому етапі </a:t>
          </a:r>
          <a:r>
            <a:rPr lang="uk-UA" sz="2100" i="1" noProof="0" dirty="0">
              <a:solidFill>
                <a:srgbClr val="002060"/>
              </a:solidFill>
            </a:rPr>
            <a:t>виконується монтаж - опрацювання та структурування окремих кадрів для отримання цілісного твору - відеофільму. У ході монтажу відзнятий матеріал редагується, </a:t>
          </a:r>
          <a:r>
            <a:rPr lang="uk-UA" sz="2100" i="1" noProof="0" dirty="0" err="1">
              <a:solidFill>
                <a:srgbClr val="002060"/>
              </a:solidFill>
            </a:rPr>
            <a:t>уточнюється</a:t>
          </a:r>
          <a:r>
            <a:rPr lang="uk-UA" sz="2100" i="1" noProof="0" dirty="0">
              <a:solidFill>
                <a:srgbClr val="002060"/>
              </a:solidFill>
            </a:rPr>
            <a:t> сценарій, накладається звук і титри - текстові коментарі до кадрів тощо.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1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1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045849" y="-621023"/>
          <a:ext cx="4821254" cy="4821254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39740" y="223628"/>
          <a:ext cx="5379144" cy="447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23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/>
            <a:t>Linux </a:t>
          </a:r>
          <a:r>
            <a:rPr lang="en-US" sz="2700" i="1" kern="1200" dirty="0" err="1"/>
            <a:t>MultiMedia</a:t>
          </a:r>
          <a:r>
            <a:rPr lang="en-US" sz="2700" i="1" kern="1200" dirty="0"/>
            <a:t> Studio, </a:t>
          </a:r>
          <a:endParaRPr lang="uk-UA" sz="2700" i="1" kern="1200" dirty="0"/>
        </a:p>
      </dsp:txBody>
      <dsp:txXfrm>
        <a:off x="339740" y="223628"/>
        <a:ext cx="5379144" cy="447544"/>
      </dsp:txXfrm>
    </dsp:sp>
    <dsp:sp modelId="{27878C57-BBF6-4C22-88FA-1C3D4933722D}">
      <dsp:nvSpPr>
        <dsp:cNvPr id="0" name=""/>
        <dsp:cNvSpPr/>
      </dsp:nvSpPr>
      <dsp:spPr>
        <a:xfrm>
          <a:off x="60025" y="167685"/>
          <a:ext cx="559430" cy="559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60437" y="894730"/>
          <a:ext cx="5058447" cy="44754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23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 err="1"/>
            <a:t>Psycledelics</a:t>
          </a:r>
          <a:r>
            <a:rPr lang="en-US" sz="2700" i="1" kern="1200" dirty="0"/>
            <a:t> </a:t>
          </a:r>
          <a:r>
            <a:rPr lang="en-US" sz="2700" i="1" kern="1200" dirty="0" err="1"/>
            <a:t>Psycle</a:t>
          </a:r>
          <a:r>
            <a:rPr lang="en-US" sz="2700" i="1" kern="1200" dirty="0"/>
            <a:t>, </a:t>
          </a:r>
          <a:endParaRPr lang="uk-UA" sz="2700" i="1" kern="1200" dirty="0"/>
        </a:p>
      </dsp:txBody>
      <dsp:txXfrm>
        <a:off x="660437" y="894730"/>
        <a:ext cx="5058447" cy="447544"/>
      </dsp:txXfrm>
    </dsp:sp>
    <dsp:sp modelId="{E63EBB38-5984-4F74-98F1-254621592311}">
      <dsp:nvSpPr>
        <dsp:cNvPr id="0" name=""/>
        <dsp:cNvSpPr/>
      </dsp:nvSpPr>
      <dsp:spPr>
        <a:xfrm>
          <a:off x="380722" y="838787"/>
          <a:ext cx="559430" cy="559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58865" y="1565831"/>
          <a:ext cx="4960019" cy="4475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23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>
              <a:solidFill>
                <a:srgbClr val="002060"/>
              </a:solidFill>
            </a:rPr>
            <a:t>Steinberg Cubase,</a:t>
          </a:r>
          <a:endParaRPr lang="uk-UA" sz="2700" i="1" kern="1200" dirty="0">
            <a:solidFill>
              <a:srgbClr val="002060"/>
            </a:solidFill>
          </a:endParaRPr>
        </a:p>
      </dsp:txBody>
      <dsp:txXfrm>
        <a:off x="758865" y="1565831"/>
        <a:ext cx="4960019" cy="447544"/>
      </dsp:txXfrm>
    </dsp:sp>
    <dsp:sp modelId="{D13D7DA6-9D1E-4150-A6AE-C6ABC36166D5}">
      <dsp:nvSpPr>
        <dsp:cNvPr id="0" name=""/>
        <dsp:cNvSpPr/>
      </dsp:nvSpPr>
      <dsp:spPr>
        <a:xfrm>
          <a:off x="479150" y="1509888"/>
          <a:ext cx="559430" cy="559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660437" y="2236932"/>
          <a:ext cx="5058447" cy="4475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23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/>
            <a:t>Cakewalk Sonar,</a:t>
          </a:r>
          <a:endParaRPr lang="uk-UA" sz="2700" i="1" kern="1200" dirty="0"/>
        </a:p>
      </dsp:txBody>
      <dsp:txXfrm>
        <a:off x="660437" y="2236932"/>
        <a:ext cx="5058447" cy="447544"/>
      </dsp:txXfrm>
    </dsp:sp>
    <dsp:sp modelId="{AA2029A9-878F-42BF-A694-5944B1AD983E}">
      <dsp:nvSpPr>
        <dsp:cNvPr id="0" name=""/>
        <dsp:cNvSpPr/>
      </dsp:nvSpPr>
      <dsp:spPr>
        <a:xfrm>
          <a:off x="380722" y="2180989"/>
          <a:ext cx="559430" cy="559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39740" y="2908034"/>
          <a:ext cx="5379144" cy="44754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23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/>
            <a:t>Adobe</a:t>
          </a:r>
          <a:r>
            <a:rPr lang="uk-UA" sz="2700" i="1" kern="1200" dirty="0"/>
            <a:t> </a:t>
          </a:r>
          <a:r>
            <a:rPr lang="en-US" sz="2700" i="1" kern="1200" dirty="0"/>
            <a:t>Audition </a:t>
          </a:r>
          <a:r>
            <a:rPr lang="uk-UA" sz="2700" i="1" kern="1200" dirty="0"/>
            <a:t>та ін. </a:t>
          </a:r>
        </a:p>
      </dsp:txBody>
      <dsp:txXfrm>
        <a:off x="339740" y="2908034"/>
        <a:ext cx="5379144" cy="447544"/>
      </dsp:txXfrm>
    </dsp:sp>
    <dsp:sp modelId="{0589A8B4-BF53-4D85-9C3C-5A5EA39FC1AC}">
      <dsp:nvSpPr>
        <dsp:cNvPr id="0" name=""/>
        <dsp:cNvSpPr/>
      </dsp:nvSpPr>
      <dsp:spPr>
        <a:xfrm>
          <a:off x="60025" y="2852091"/>
          <a:ext cx="559430" cy="559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045849" y="-621023"/>
          <a:ext cx="4821254" cy="4821254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6313" y="275169"/>
          <a:ext cx="5312571" cy="5506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05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/>
            <a:t>Pinnacle STUDIO, </a:t>
          </a:r>
          <a:endParaRPr lang="uk-UA" sz="2700" i="1" kern="1200" dirty="0"/>
        </a:p>
      </dsp:txBody>
      <dsp:txXfrm>
        <a:off x="406313" y="275169"/>
        <a:ext cx="5312571" cy="550625"/>
      </dsp:txXfrm>
    </dsp:sp>
    <dsp:sp modelId="{27878C57-BBF6-4C22-88FA-1C3D4933722D}">
      <dsp:nvSpPr>
        <dsp:cNvPr id="0" name=""/>
        <dsp:cNvSpPr/>
      </dsp:nvSpPr>
      <dsp:spPr>
        <a:xfrm>
          <a:off x="62172" y="206341"/>
          <a:ext cx="688281" cy="68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21999" y="1101250"/>
          <a:ext cx="4996885" cy="55062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05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/>
            <a:t>Kino, </a:t>
          </a:r>
          <a:endParaRPr lang="uk-UA" sz="2700" i="1" kern="1200" dirty="0"/>
        </a:p>
      </dsp:txBody>
      <dsp:txXfrm>
        <a:off x="721999" y="1101250"/>
        <a:ext cx="4996885" cy="550625"/>
      </dsp:txXfrm>
    </dsp:sp>
    <dsp:sp modelId="{E63EBB38-5984-4F74-98F1-254621592311}">
      <dsp:nvSpPr>
        <dsp:cNvPr id="0" name=""/>
        <dsp:cNvSpPr/>
      </dsp:nvSpPr>
      <dsp:spPr>
        <a:xfrm>
          <a:off x="377858" y="1032422"/>
          <a:ext cx="688281" cy="68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21999" y="1927331"/>
          <a:ext cx="4996885" cy="5506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05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>
              <a:solidFill>
                <a:srgbClr val="002060"/>
              </a:solidFill>
            </a:rPr>
            <a:t>Adobe Premiere Pro, </a:t>
          </a:r>
          <a:endParaRPr lang="uk-UA" sz="2700" i="1" kern="1200" dirty="0">
            <a:solidFill>
              <a:srgbClr val="002060"/>
            </a:solidFill>
          </a:endParaRPr>
        </a:p>
      </dsp:txBody>
      <dsp:txXfrm>
        <a:off x="721999" y="1927331"/>
        <a:ext cx="4996885" cy="550625"/>
      </dsp:txXfrm>
    </dsp:sp>
    <dsp:sp modelId="{D13D7DA6-9D1E-4150-A6AE-C6ABC36166D5}">
      <dsp:nvSpPr>
        <dsp:cNvPr id="0" name=""/>
        <dsp:cNvSpPr/>
      </dsp:nvSpPr>
      <dsp:spPr>
        <a:xfrm>
          <a:off x="377858" y="1858503"/>
          <a:ext cx="688281" cy="68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06313" y="2753412"/>
          <a:ext cx="5312571" cy="5506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05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i="1" kern="1200" dirty="0"/>
            <a:t>Avid Media Composer та ін. </a:t>
          </a:r>
          <a:endParaRPr lang="uk-UA" sz="2700" i="1" kern="1200" dirty="0"/>
        </a:p>
      </dsp:txBody>
      <dsp:txXfrm>
        <a:off x="406313" y="2753412"/>
        <a:ext cx="5312571" cy="550625"/>
      </dsp:txXfrm>
    </dsp:sp>
    <dsp:sp modelId="{AA2029A9-878F-42BF-A694-5944B1AD983E}">
      <dsp:nvSpPr>
        <dsp:cNvPr id="0" name=""/>
        <dsp:cNvSpPr/>
      </dsp:nvSpPr>
      <dsp:spPr>
        <a:xfrm>
          <a:off x="62172" y="2684584"/>
          <a:ext cx="688281" cy="68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919432" y="-905857"/>
          <a:ext cx="7046935" cy="704693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92766" y="327096"/>
          <a:ext cx="6799257" cy="6546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959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i="1" kern="1200" dirty="0"/>
            <a:t>заголовок,</a:t>
          </a:r>
        </a:p>
      </dsp:txBody>
      <dsp:txXfrm>
        <a:off x="492766" y="327096"/>
        <a:ext cx="6799257" cy="654611"/>
      </dsp:txXfrm>
    </dsp:sp>
    <dsp:sp modelId="{27878C57-BBF6-4C22-88FA-1C3D4933722D}">
      <dsp:nvSpPr>
        <dsp:cNvPr id="0" name=""/>
        <dsp:cNvSpPr/>
      </dsp:nvSpPr>
      <dsp:spPr>
        <a:xfrm>
          <a:off x="83633" y="245270"/>
          <a:ext cx="818264" cy="818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61841" y="1308700"/>
          <a:ext cx="6330181" cy="65461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959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i="1" kern="1200" dirty="0"/>
            <a:t>титри,</a:t>
          </a:r>
        </a:p>
      </dsp:txBody>
      <dsp:txXfrm>
        <a:off x="961841" y="1308700"/>
        <a:ext cx="6330181" cy="654611"/>
      </dsp:txXfrm>
    </dsp:sp>
    <dsp:sp modelId="{E63EBB38-5984-4F74-98F1-254621592311}">
      <dsp:nvSpPr>
        <dsp:cNvPr id="0" name=""/>
        <dsp:cNvSpPr/>
      </dsp:nvSpPr>
      <dsp:spPr>
        <a:xfrm>
          <a:off x="552709" y="1226873"/>
          <a:ext cx="818264" cy="818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105810" y="2290304"/>
          <a:ext cx="6186212" cy="6546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959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i="1" kern="1200" dirty="0">
              <a:solidFill>
                <a:srgbClr val="002060"/>
              </a:solidFill>
            </a:rPr>
            <a:t>звуковий супровід, </a:t>
          </a:r>
        </a:p>
      </dsp:txBody>
      <dsp:txXfrm>
        <a:off x="1105810" y="2290304"/>
        <a:ext cx="6186212" cy="654611"/>
      </dsp:txXfrm>
    </dsp:sp>
    <dsp:sp modelId="{D13D7DA6-9D1E-4150-A6AE-C6ABC36166D5}">
      <dsp:nvSpPr>
        <dsp:cNvPr id="0" name=""/>
        <dsp:cNvSpPr/>
      </dsp:nvSpPr>
      <dsp:spPr>
        <a:xfrm>
          <a:off x="696677" y="2208477"/>
          <a:ext cx="818264" cy="818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61841" y="3271907"/>
          <a:ext cx="6330181" cy="6546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959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i="1" kern="1200" dirty="0"/>
            <a:t>візуальні ефекти,</a:t>
          </a:r>
        </a:p>
      </dsp:txBody>
      <dsp:txXfrm>
        <a:off x="961841" y="3271907"/>
        <a:ext cx="6330181" cy="654611"/>
      </dsp:txXfrm>
    </dsp:sp>
    <dsp:sp modelId="{AA2029A9-878F-42BF-A694-5944B1AD983E}">
      <dsp:nvSpPr>
        <dsp:cNvPr id="0" name=""/>
        <dsp:cNvSpPr/>
      </dsp:nvSpPr>
      <dsp:spPr>
        <a:xfrm>
          <a:off x="552709" y="3190081"/>
          <a:ext cx="818264" cy="818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92766" y="4253511"/>
          <a:ext cx="6799257" cy="654611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959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i="1" kern="1200" dirty="0"/>
            <a:t>ефекти переходу.</a:t>
          </a:r>
        </a:p>
      </dsp:txBody>
      <dsp:txXfrm>
        <a:off x="492766" y="4253511"/>
        <a:ext cx="6799257" cy="654611"/>
      </dsp:txXfrm>
    </dsp:sp>
    <dsp:sp modelId="{0589A8B4-BF53-4D85-9C3C-5A5EA39FC1AC}">
      <dsp:nvSpPr>
        <dsp:cNvPr id="0" name=""/>
        <dsp:cNvSpPr/>
      </dsp:nvSpPr>
      <dsp:spPr>
        <a:xfrm>
          <a:off x="83633" y="4171685"/>
          <a:ext cx="818264" cy="818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26026" y="230617"/>
          <a:ext cx="1506844" cy="10547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/>
            <a:t>1</a:t>
          </a:r>
        </a:p>
      </dsp:txBody>
      <dsp:txXfrm rot="-5400000">
        <a:off x="1" y="531985"/>
        <a:ext cx="1054790" cy="452054"/>
      </dsp:txXfrm>
    </dsp:sp>
    <dsp:sp modelId="{3F244AEF-BD16-4508-9A5A-9640B519654B}">
      <dsp:nvSpPr>
        <dsp:cNvPr id="0" name=""/>
        <dsp:cNvSpPr/>
      </dsp:nvSpPr>
      <dsp:spPr>
        <a:xfrm rot="5400000">
          <a:off x="6010581" y="-4951199"/>
          <a:ext cx="979448" cy="1089103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100" b="1" i="1" kern="1200" noProof="0" dirty="0">
              <a:solidFill>
                <a:schemeClr val="bg1"/>
              </a:solidFill>
            </a:rPr>
            <a:t>на першому етапі </a:t>
          </a:r>
          <a:r>
            <a:rPr lang="uk-UA" sz="2100" i="1" kern="1200" noProof="0" dirty="0">
              <a:solidFill>
                <a:schemeClr val="bg1"/>
              </a:solidFill>
            </a:rPr>
            <a:t>розробляється сценарій - детальний план послідовності окремих кадрів фільму і розміщення окремих об'єктів. Що детальніший буде сценарій, то простіше буде створювати відео-фільм;</a:t>
          </a:r>
        </a:p>
      </dsp:txBody>
      <dsp:txXfrm rot="-5400000">
        <a:off x="1054791" y="52404"/>
        <a:ext cx="10843217" cy="883822"/>
      </dsp:txXfrm>
    </dsp:sp>
    <dsp:sp modelId="{CA699784-EE11-48B7-BD5B-E6C7811778B0}">
      <dsp:nvSpPr>
        <dsp:cNvPr id="0" name=""/>
        <dsp:cNvSpPr/>
      </dsp:nvSpPr>
      <dsp:spPr>
        <a:xfrm rot="5400000">
          <a:off x="-226026" y="1666520"/>
          <a:ext cx="1506844" cy="1054790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/>
            <a:t>2</a:t>
          </a:r>
        </a:p>
      </dsp:txBody>
      <dsp:txXfrm rot="-5400000">
        <a:off x="1" y="1967888"/>
        <a:ext cx="1054790" cy="452054"/>
      </dsp:txXfrm>
    </dsp:sp>
    <dsp:sp modelId="{E5CB376A-E1F5-4E26-86CA-E248F361C893}">
      <dsp:nvSpPr>
        <dsp:cNvPr id="0" name=""/>
        <dsp:cNvSpPr/>
      </dsp:nvSpPr>
      <dsp:spPr>
        <a:xfrm rot="5400000">
          <a:off x="5897563" y="-3515296"/>
          <a:ext cx="1205485" cy="1089103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100" b="1" i="1" kern="1200" noProof="0" dirty="0">
              <a:solidFill>
                <a:schemeClr val="bg1"/>
              </a:solidFill>
            </a:rPr>
            <a:t>на другому етапі </a:t>
          </a:r>
          <a:r>
            <a:rPr lang="uk-UA" sz="2100" i="1" kern="1200" noProof="0" dirty="0">
              <a:solidFill>
                <a:schemeClr val="bg1"/>
              </a:solidFill>
            </a:rPr>
            <a:t>виконується підготовка потрібних матеріалів -відбувається зйомка всіх епізодів відповідно до сценарію, добирається музика, фото, малюнки, записується звуковий супровід;</a:t>
          </a:r>
        </a:p>
      </dsp:txBody>
      <dsp:txXfrm rot="-5400000">
        <a:off x="1054791" y="1386323"/>
        <a:ext cx="10832183" cy="1087791"/>
      </dsp:txXfrm>
    </dsp:sp>
    <dsp:sp modelId="{D547829D-0660-4ECE-8B9B-4DD150AEB617}">
      <dsp:nvSpPr>
        <dsp:cNvPr id="0" name=""/>
        <dsp:cNvSpPr/>
      </dsp:nvSpPr>
      <dsp:spPr>
        <a:xfrm rot="5400000">
          <a:off x="-226026" y="3102423"/>
          <a:ext cx="1506844" cy="10547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3403791"/>
        <a:ext cx="1054790" cy="452054"/>
      </dsp:txXfrm>
    </dsp:sp>
    <dsp:sp modelId="{9E04A936-A0BD-4697-B593-D6F4E69814DB}">
      <dsp:nvSpPr>
        <dsp:cNvPr id="0" name=""/>
        <dsp:cNvSpPr/>
      </dsp:nvSpPr>
      <dsp:spPr>
        <a:xfrm rot="5400000">
          <a:off x="5897563" y="-2079394"/>
          <a:ext cx="1205485" cy="1089103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i="1" kern="1200" noProof="0" dirty="0">
              <a:solidFill>
                <a:srgbClr val="002060"/>
              </a:solidFill>
            </a:rPr>
            <a:t>на третьому етапі </a:t>
          </a:r>
          <a:r>
            <a:rPr lang="uk-UA" sz="2100" i="1" kern="1200" noProof="0" dirty="0">
              <a:solidFill>
                <a:srgbClr val="002060"/>
              </a:solidFill>
            </a:rPr>
            <a:t>виконується монтаж - опрацювання та структурування окремих кадрів для отримання цілісного твору - відеофільму. У ході монтажу відзнятий матеріал редагується, </a:t>
          </a:r>
          <a:r>
            <a:rPr lang="uk-UA" sz="2100" i="1" kern="1200" noProof="0" dirty="0" err="1">
              <a:solidFill>
                <a:srgbClr val="002060"/>
              </a:solidFill>
            </a:rPr>
            <a:t>уточнюється</a:t>
          </a:r>
          <a:r>
            <a:rPr lang="uk-UA" sz="2100" i="1" kern="1200" noProof="0" dirty="0">
              <a:solidFill>
                <a:srgbClr val="002060"/>
              </a:solidFill>
            </a:rPr>
            <a:t> сценарій, накладається звук і титри - текстові коментарі до кадрів тощо.</a:t>
          </a:r>
        </a:p>
      </dsp:txBody>
      <dsp:txXfrm rot="-5400000">
        <a:off x="1054791" y="2822225"/>
        <a:ext cx="10832183" cy="108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4;&#1077;&#1085;&#1072;&#1088;&#1110;&#1081;%20&#1074;&#1110;&#1076;&#1077;&#1086;&#1092;&#1110;&#1083;&#1100;&#1084;&#1091;%20&#171;&#1041;&#1077;&#1079;&#1087;&#1072;&#1087;&#1077;&#1088;&#1086;&#1074;&#1072;%20&#1110;&#1085;&#1092;&#1086;&#1088;&#1084;&#1072;&#1090;&#1080;&#1082;&#1072;&#187;.doc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82870"/>
            <a:ext cx="7137066" cy="1801607"/>
          </a:xfrm>
        </p:spPr>
        <p:txBody>
          <a:bodyPr>
            <a:noAutofit/>
          </a:bodyPr>
          <a:lstStyle/>
          <a:p>
            <a:r>
              <a:rPr lang="uk-UA" sz="3600" dirty="0"/>
              <a:t>Програми для редагування аудіо- та відеоданих. Загальні поняття про відеофільм. Розробка сценарію відеофільму.</a:t>
            </a:r>
          </a:p>
        </p:txBody>
      </p:sp>
      <p:pic>
        <p:nvPicPr>
          <p:cNvPr id="7" name="Picture 2" descr="https://www.displaymedia.fr/imageproduct/specification/multim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31" y="3601840"/>
            <a:ext cx="3881016" cy="27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rogramki.com.ua/uploads/posts/2012-03/1330618679_movie_mak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22" y1="68359" x2="6641" y2="85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431" y="3198875"/>
            <a:ext cx="2987911" cy="29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Загальні поняття про відеофільм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Відеофільм складається з </a:t>
            </a:r>
            <a:r>
              <a:rPr lang="uk-UA" sz="2800" b="1" i="1" kern="0" dirty="0">
                <a:solidFill>
                  <a:srgbClr val="FFFF00"/>
                </a:solidFill>
              </a:rPr>
              <a:t>кадрів</a:t>
            </a:r>
            <a:r>
              <a:rPr lang="uk-UA" sz="2800" b="1" i="1" kern="0" dirty="0">
                <a:solidFill>
                  <a:srgbClr val="FFFFFF"/>
                </a:solidFill>
              </a:rPr>
              <a:t> - окремих фрагментів рухомого (відео) або нерухомого (фото) зображення. Кадри утворюють відеоряд і розміщуються у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відеоредакторі</a:t>
            </a:r>
            <a:r>
              <a:rPr lang="uk-UA" sz="2800" b="1" i="1" kern="0" dirty="0">
                <a:solidFill>
                  <a:srgbClr val="FFFFFF"/>
                </a:solidFill>
              </a:rPr>
              <a:t> на спеціальній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відеодоріжці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22" name="Picture 2" descr="http://www.ip19.tv/images/multimedia%20ag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04" y="3143274"/>
            <a:ext cx="7524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Загальні поняття про відеофільм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Відеофільм, зазвичай, містить також такі об'єкти: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49305585"/>
              </p:ext>
            </p:extLst>
          </p:nvPr>
        </p:nvGraphicFramePr>
        <p:xfrm>
          <a:off x="4756442" y="1622780"/>
          <a:ext cx="7365708" cy="523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://www.baraka-technology.es/wp-content/uploads/2013/09/video-barcelon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180182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Загальні поняття про відеофільм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створення відеофільмів варто дотримуватися певної послідовності: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73092749"/>
              </p:ext>
            </p:extLst>
          </p:nvPr>
        </p:nvGraphicFramePr>
        <p:xfrm>
          <a:off x="72008" y="2303255"/>
          <a:ext cx="11945821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9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Розробка сценарію відеофільму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7359306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процес розробки сценарію відеофільму на прикладі створення відеофільму «</a:t>
            </a:r>
            <a:r>
              <a:rPr lang="uk-UA" sz="2800" b="1" i="1" kern="0" dirty="0" err="1">
                <a:solidFill>
                  <a:srgbClr val="FFFF00"/>
                </a:solidFill>
              </a:rPr>
              <a:t>Безпаперова</a:t>
            </a:r>
            <a:r>
              <a:rPr lang="uk-UA" sz="2800" b="1" i="1" kern="0" dirty="0">
                <a:solidFill>
                  <a:srgbClr val="FFFF00"/>
                </a:solidFill>
              </a:rPr>
              <a:t> інформатика</a:t>
            </a:r>
            <a:r>
              <a:rPr lang="uk-UA" sz="2800" b="1" i="1" kern="0" dirty="0">
                <a:solidFill>
                  <a:srgbClr val="FFFFFF"/>
                </a:solidFill>
              </a:rPr>
              <a:t>» про реалізацію ідей </a:t>
            </a:r>
            <a:r>
              <a:rPr lang="uk-UA" sz="2800" b="1" i="1" kern="0" dirty="0">
                <a:solidFill>
                  <a:srgbClr val="FFFF00"/>
                </a:solidFill>
              </a:rPr>
              <a:t>В.М. Глушкова </a:t>
            </a:r>
            <a:r>
              <a:rPr lang="uk-UA" sz="2800" b="1" i="1" kern="0" dirty="0">
                <a:solidFill>
                  <a:srgbClr val="FFFFFF"/>
                </a:solidFill>
              </a:rPr>
              <a:t>відносно використання комп'ютерних засобів у наші дні. Він говорив, що на початок двадцять першого століття основна маса інформації буде зберігатися в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безпаперовому</a:t>
            </a:r>
            <a:r>
              <a:rPr lang="uk-UA" sz="2800" b="1" i="1" kern="0" dirty="0">
                <a:solidFill>
                  <a:srgbClr val="FFFFFF"/>
                </a:solidFill>
              </a:rPr>
              <a:t> вигляді - у пам'яті ЕОМ.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specschool22.klasna.com/uploads/editor/1421/71477/news_/images/images111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84" y="1196763"/>
            <a:ext cx="4551466" cy="53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Розробка сценарію відеофільму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цих ідей під керівництвом В.М. Глушкова було розроблено серію ЕОМ </a:t>
            </a:r>
            <a:r>
              <a:rPr lang="uk-UA" sz="2800" b="1" i="1" kern="0" dirty="0">
                <a:solidFill>
                  <a:srgbClr val="FFFF00"/>
                </a:solidFill>
              </a:rPr>
              <a:t>МИР</a:t>
            </a:r>
            <a:r>
              <a:rPr lang="uk-UA" sz="2800" b="1" i="1" kern="0" dirty="0">
                <a:solidFill>
                  <a:srgbClr val="FFFFFF"/>
                </a:solidFill>
              </a:rPr>
              <a:t> (рос. </a:t>
            </a:r>
            <a:r>
              <a:rPr lang="uk-UA" sz="2800" b="1" i="1" kern="0" dirty="0">
                <a:solidFill>
                  <a:srgbClr val="FFFF00"/>
                </a:solidFill>
              </a:rPr>
              <a:t>М</a:t>
            </a:r>
            <a:r>
              <a:rPr lang="uk-UA" sz="2800" b="1" i="1" kern="0" dirty="0">
                <a:solidFill>
                  <a:srgbClr val="FFFFFF"/>
                </a:solidFill>
              </a:rPr>
              <a:t>ашина для </a:t>
            </a:r>
            <a:r>
              <a:rPr lang="uk-UA" sz="2800" b="1" i="1" kern="0" dirty="0" err="1">
                <a:solidFill>
                  <a:srgbClr val="FFFF00"/>
                </a:solidFill>
              </a:rPr>
              <a:t>И</a:t>
            </a:r>
            <a:r>
              <a:rPr lang="uk-UA" sz="2800" b="1" i="1" kern="0" dirty="0" err="1">
                <a:solidFill>
                  <a:srgbClr val="FFFFFF"/>
                </a:solidFill>
              </a:rPr>
              <a:t>нженерных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Р</a:t>
            </a:r>
            <a:r>
              <a:rPr lang="uk-UA" sz="2800" b="1" i="1" kern="0" dirty="0" err="1">
                <a:solidFill>
                  <a:srgbClr val="FFFFFF"/>
                </a:solidFill>
              </a:rPr>
              <a:t>асчётов</a:t>
            </a:r>
            <a:r>
              <a:rPr lang="uk-UA" sz="2800" b="1" i="1" kern="0" dirty="0">
                <a:solidFill>
                  <a:srgbClr val="FFFFFF"/>
                </a:solidFill>
              </a:rPr>
              <a:t> - машина для інженерних розрахунків) - прообрази персональних комп'ютерів. Основна ідея таких комп'ютерів - їх широке використання всіма верствами населення, не залежно від рівня освіти і віку.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4" descr="http://www.icfcst.kiev.ua/MUSEUM/PHOTOS/KI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0" y="4374614"/>
            <a:ext cx="7332435" cy="21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Розробка сценарію відеофільму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Враховуючи мету нашого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відеофрагменту</a:t>
            </a:r>
            <a:r>
              <a:rPr lang="uk-UA" sz="2800" b="1" i="1" kern="0" dirty="0">
                <a:solidFill>
                  <a:srgbClr val="FFFFFF"/>
                </a:solidFill>
              </a:rPr>
              <a:t> - демонстрація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 в ході розповіді про академіка В.М. Глушкова, складемо сценарій. Сценарій складається зі сценарних кадрів - опису змістових фрагментів відеофільму та подій, що в них відбуваються.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hlinkClick r:id="rId3" action="ppaction://hlinkfile"/>
          </p:cNvPr>
          <p:cNvSpPr/>
          <p:nvPr/>
        </p:nvSpPr>
        <p:spPr>
          <a:xfrm>
            <a:off x="3439886" y="4180344"/>
            <a:ext cx="8682263" cy="20027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Сценарій відеофільму «</a:t>
            </a:r>
            <a:r>
              <a:rPr lang="uk-UA" sz="4000" b="1" i="1" kern="0" dirty="0" err="1">
                <a:solidFill>
                  <a:srgbClr val="FFFF00"/>
                </a:solidFill>
              </a:rPr>
              <a:t>Безпаперова</a:t>
            </a:r>
            <a:r>
              <a:rPr lang="uk-UA" sz="4000" b="1" i="1" kern="0" dirty="0">
                <a:solidFill>
                  <a:srgbClr val="FFFF00"/>
                </a:solidFill>
              </a:rPr>
              <a:t> інформатика</a:t>
            </a:r>
            <a:r>
              <a:rPr lang="uk-UA" sz="4000" b="1" i="1" kern="0" dirty="0">
                <a:solidFill>
                  <a:srgbClr val="FFFFFF"/>
                </a:solidFill>
              </a:rPr>
              <a:t>»</a:t>
            </a:r>
          </a:p>
        </p:txBody>
      </p:sp>
      <p:pic>
        <p:nvPicPr>
          <p:cNvPr id="10242" name="Picture 2" descr="https://upload.wikimedia.org/wikipedia/commons/thumb/6/67/Word_2013_file_icon.svg/1024px-Word_2013_file_icon.svg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7" y="3878176"/>
            <a:ext cx="2607076" cy="26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Добірка матеріалів до фільму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матеріали Інтернету, друковані матеріали, доберемо файли для використання у відеофільмі, їх перелік подано в таблиці: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2" y="2630096"/>
            <a:ext cx="8932875" cy="38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271017" y="1945840"/>
            <a:ext cx="11674240" cy="2524764"/>
            <a:chOff x="472395" y="2381704"/>
            <a:chExt cx="9953625" cy="215265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395" y="2381704"/>
              <a:ext cx="5876925" cy="21526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9320" y="2461760"/>
              <a:ext cx="4076700" cy="1876425"/>
            </a:xfrm>
            <a:prstGeom prst="rect">
              <a:avLst/>
            </a:prstGeom>
          </p:spPr>
        </p:pic>
      </p:grpSp>
      <p:pic>
        <p:nvPicPr>
          <p:cNvPr id="11265" name="Picture 1" descr="ребус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ребус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ребус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бус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ребус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призначені музичні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відеоредактори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5092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чому відмінність між </a:t>
            </a:r>
            <a:r>
              <a:rPr lang="uk-UA" sz="2800" b="1" i="1" kern="0" dirty="0" err="1">
                <a:solidFill>
                  <a:srgbClr val="002060"/>
                </a:solidFill>
              </a:rPr>
              <a:t>відеоредакторами</a:t>
            </a:r>
            <a:r>
              <a:rPr lang="uk-UA" sz="2800" b="1" i="1" kern="0" dirty="0">
                <a:solidFill>
                  <a:srgbClr val="002060"/>
                </a:solidFill>
              </a:rPr>
              <a:t> і </a:t>
            </a:r>
            <a:r>
              <a:rPr lang="uk-UA" sz="2800" b="1" i="1" kern="0" dirty="0" err="1">
                <a:solidFill>
                  <a:srgbClr val="002060"/>
                </a:solidFill>
              </a:rPr>
              <a:t>відеостудіями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2599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музичні редактори ви знаєте?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59467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призначена Кіностудія Windows?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25722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послідовність створення відеофільму?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4919785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сценарій відеофільму, для чого він створюється?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формати аудіо-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відеофайлів</a:t>
            </a:r>
            <a:r>
              <a:rPr lang="uk-UA" sz="2800" b="1" i="1" kern="0" dirty="0">
                <a:solidFill>
                  <a:srgbClr val="FFFFFF"/>
                </a:solidFill>
              </a:rPr>
              <a:t> ви знаєте?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717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програм для роботи з мультимедійними даними ви знаєте?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2847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над мультимедійними даними можна виконати з використанням </a:t>
            </a:r>
            <a:r>
              <a:rPr lang="uk-UA" sz="2800" b="1" i="1" kern="0" dirty="0" err="1">
                <a:solidFill>
                  <a:srgbClr val="FFFFFF"/>
                </a:solidFill>
              </a:rPr>
              <a:t>плеєрів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 err="1">
                <a:solidFill>
                  <a:srgbClr val="FFFFFF"/>
                </a:solidFill>
              </a:rPr>
              <a:t>граберів</a:t>
            </a:r>
            <a:r>
              <a:rPr lang="uk-UA" sz="2800" b="1" i="1" kern="0" dirty="0">
                <a:solidFill>
                  <a:srgbClr val="FFFFFF"/>
                </a:solidFill>
              </a:rPr>
              <a:t>, конверторів?</a:t>
            </a:r>
          </a:p>
        </p:txBody>
      </p:sp>
      <p:pic>
        <p:nvPicPr>
          <p:cNvPr id="2050" name="Picture 2" descr="http://setupcomp.ru/images/IMG-Windows%20Live/kinostudiya-windows-l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18" y="3980748"/>
            <a:ext cx="5824309" cy="24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Програми для редагування</a:t>
            </a:r>
            <a:br>
              <a:rPr lang="uk-UA" dirty="0"/>
            </a:br>
            <a:r>
              <a:rPr lang="uk-UA" dirty="0"/>
              <a:t>аудіо- та відеоданих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28523983"/>
              </p:ext>
            </p:extLst>
          </p:nvPr>
        </p:nvGraphicFramePr>
        <p:xfrm>
          <a:off x="126385" y="2278064"/>
          <a:ext cx="5766415" cy="357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008" y="1196763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Прикладами </a:t>
            </a:r>
            <a:r>
              <a:rPr lang="uk-UA" sz="2800" b="1" i="1" kern="0" dirty="0">
                <a:solidFill>
                  <a:srgbClr val="FFFF00"/>
                </a:solidFill>
              </a:rPr>
              <a:t>програм-музичних</a:t>
            </a:r>
            <a:r>
              <a:rPr lang="uk-UA" sz="2800" b="1" i="1" kern="0" dirty="0">
                <a:solidFill>
                  <a:schemeClr val="bg1"/>
                </a:solidFill>
              </a:rPr>
              <a:t> студій є: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9819" y="1179643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Програмами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відеостудій</a:t>
            </a:r>
            <a:r>
              <a:rPr lang="uk-UA" sz="2800" b="1" i="1" kern="0" dirty="0">
                <a:solidFill>
                  <a:schemeClr val="bg1"/>
                </a:solidFill>
              </a:rPr>
              <a:t> 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6005479"/>
            <a:ext cx="12050142" cy="507831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Зазвичай програми-студії є комерційними програмами.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09139215"/>
              </p:ext>
            </p:extLst>
          </p:nvPr>
        </p:nvGraphicFramePr>
        <p:xfrm>
          <a:off x="6355735" y="2270050"/>
          <a:ext cx="5766415" cy="357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4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4" grpId="0" animBg="1"/>
      <p:bldP spid="17" grpId="0" animBg="1"/>
      <p:bldP spid="18" grpId="0" animBg="1"/>
      <p:bldGraphic spid="19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Програми для редагування</a:t>
            </a:r>
            <a:br>
              <a:rPr lang="uk-UA" dirty="0"/>
            </a:br>
            <a:r>
              <a:rPr lang="uk-UA" dirty="0"/>
              <a:t>аудіо- та відеоданих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і редагування простих звукових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відеофайлів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різноманітні мультимедійні редактори. Наприклад, для: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2007" y="2683932"/>
            <a:ext cx="5972332" cy="639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Редагування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аудіоданих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149819" y="2683932"/>
            <a:ext cx="5972332" cy="639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Редагування відеоданих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2007" y="3419302"/>
            <a:ext cx="5972332" cy="25315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Audacity,</a:t>
            </a:r>
            <a:endParaRPr lang="uk-UA" sz="3200" b="1" i="1" kern="0" dirty="0">
              <a:solidFill>
                <a:srgbClr val="FFFF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Free Audio Editor,</a:t>
            </a:r>
            <a:endParaRPr lang="uk-UA" sz="3200" b="1" i="1" kern="0" dirty="0">
              <a:solidFill>
                <a:srgbClr val="FFFF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Wave Editor</a:t>
            </a:r>
            <a:r>
              <a:rPr lang="uk-UA" sz="3200" b="1" i="1" kern="0" dirty="0">
                <a:solidFill>
                  <a:srgbClr val="FFFFFF"/>
                </a:solidFill>
              </a:rPr>
              <a:t> тощо.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6149818" y="3419302"/>
            <a:ext cx="5972332" cy="25315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Кіностудію </a:t>
            </a:r>
            <a:r>
              <a:rPr lang="en-US" sz="3200" b="1" i="1" kern="0" dirty="0">
                <a:solidFill>
                  <a:srgbClr val="FFFFFF"/>
                </a:solidFill>
              </a:rPr>
              <a:t>Windows,</a:t>
            </a:r>
            <a:endParaRPr lang="uk-UA" sz="3200" b="1" i="1" kern="0" dirty="0">
              <a:solidFill>
                <a:srgbClr val="FFFF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Open Shot,</a:t>
            </a:r>
            <a:endParaRPr lang="uk-UA" sz="3200" b="1" i="1" kern="0" dirty="0">
              <a:solidFill>
                <a:srgbClr val="FFFF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Virtual Dub</a:t>
            </a:r>
            <a:endParaRPr lang="uk-UA" sz="3200" b="1" i="1" kern="0" dirty="0">
              <a:solidFill>
                <a:srgbClr val="FFFF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 ZS4 Video Editor</a:t>
            </a:r>
            <a:r>
              <a:rPr lang="uk-UA" sz="3200" b="1" i="1" kern="0" dirty="0">
                <a:solidFill>
                  <a:srgbClr val="FFFFFF"/>
                </a:solidFill>
              </a:rPr>
              <a:t>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Кіностудія </a:t>
            </a:r>
            <a:r>
              <a:rPr lang="en-US" dirty="0"/>
              <a:t>Windows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Кіностудія </a:t>
            </a:r>
            <a:r>
              <a:rPr lang="en-US" sz="2800" b="1" i="1" kern="0" dirty="0">
                <a:solidFill>
                  <a:srgbClr val="FFFF00"/>
                </a:solidFill>
              </a:rPr>
              <a:t>Windows </a:t>
            </a:r>
            <a:r>
              <a:rPr lang="uk-UA" sz="2800" b="1" i="1" kern="0" dirty="0">
                <a:solidFill>
                  <a:srgbClr val="FFFFFF"/>
                </a:solidFill>
              </a:rPr>
              <a:t>є новою версією редактора відеоданих </a:t>
            </a:r>
            <a:r>
              <a:rPr lang="en-US" sz="2800" b="1" i="1" kern="0" dirty="0">
                <a:solidFill>
                  <a:srgbClr val="FFFF00"/>
                </a:solidFill>
              </a:rPr>
              <a:t>Windows Movie Maker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Безкоштовну версію програми користувачі </a:t>
            </a:r>
            <a:r>
              <a:rPr lang="en-US" sz="2800" b="1" i="1" kern="0" dirty="0">
                <a:solidFill>
                  <a:srgbClr val="FFFF00"/>
                </a:solidFill>
              </a:rPr>
              <a:t>Windows 7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та </a:t>
            </a:r>
            <a:r>
              <a:rPr lang="en-US" sz="2800" b="1" i="1" kern="0" dirty="0">
                <a:solidFill>
                  <a:srgbClr val="FFFF00"/>
                </a:solidFill>
              </a:rPr>
              <a:t>Windows 10 </a:t>
            </a:r>
            <a:r>
              <a:rPr lang="uk-UA" sz="2800" b="1" i="1" kern="0" dirty="0">
                <a:solidFill>
                  <a:srgbClr val="FFFFFF"/>
                </a:solidFill>
              </a:rPr>
              <a:t>можуть завантажити із сайту </a:t>
            </a:r>
            <a:r>
              <a:rPr lang="en-US" sz="2800" b="1" i="1" kern="0" dirty="0">
                <a:solidFill>
                  <a:srgbClr val="FFFF00"/>
                </a:solidFill>
              </a:rPr>
              <a:t>Microsoft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http://screenshots.en.sftcdn.net/en/scrn/3350000/3350289/windows-movie-maker-2012-08-535x535.png?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5" b="13684"/>
          <a:stretch/>
        </p:blipFill>
        <p:spPr bwMode="auto">
          <a:xfrm>
            <a:off x="7010401" y="3170706"/>
            <a:ext cx="5111750" cy="36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170706"/>
            <a:ext cx="6807763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попередніх версій ОС </a:t>
            </a:r>
            <a:r>
              <a:rPr lang="en-US" sz="2800" b="1" i="1" kern="0" dirty="0">
                <a:solidFill>
                  <a:srgbClr val="FFFFFF"/>
                </a:solidFill>
              </a:rPr>
              <a:t>Windows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використати </a:t>
            </a:r>
            <a:r>
              <a:rPr lang="en-US" sz="2800" b="1" i="1" kern="0" dirty="0">
                <a:solidFill>
                  <a:srgbClr val="FFFFFF"/>
                </a:solidFill>
              </a:rPr>
              <a:t>Windows Movie Maker, </a:t>
            </a:r>
            <a:r>
              <a:rPr lang="uk-UA" sz="2800" b="1" i="1" kern="0" dirty="0">
                <a:solidFill>
                  <a:srgbClr val="FFFFFF"/>
                </a:solidFill>
              </a:rPr>
              <a:t>що за замовчуванням включається до складу стандартних програм під час інсталяції.</a:t>
            </a:r>
          </a:p>
        </p:txBody>
      </p:sp>
    </p:spTree>
    <p:extLst>
      <p:ext uri="{BB962C8B-B14F-4D97-AF65-F5344CB8AC3E}">
        <p14:creationId xmlns:p14="http://schemas.microsoft.com/office/powerpoint/2010/main" val="944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Кіностудія </a:t>
            </a:r>
            <a:r>
              <a:rPr lang="en-US" dirty="0"/>
              <a:t>Windows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6459421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Кіностудія </a:t>
            </a:r>
            <a:r>
              <a:rPr lang="en-US" sz="2800" b="1" i="1" kern="0" dirty="0">
                <a:solidFill>
                  <a:srgbClr val="FFFF00"/>
                </a:solidFill>
              </a:rPr>
              <a:t>Windows </a:t>
            </a:r>
            <a:r>
              <a:rPr lang="uk-UA" sz="2800" b="1" i="1" kern="0" dirty="0">
                <a:solidFill>
                  <a:srgbClr val="FFFFFF"/>
                </a:solidFill>
              </a:rPr>
              <a:t>призначена для створення відеофільмів, що можуть містити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відеофрагменти</a:t>
            </a:r>
            <a:r>
              <a:rPr lang="uk-UA" sz="2800" b="1" i="1" kern="0" dirty="0">
                <a:solidFill>
                  <a:srgbClr val="FFFFFF"/>
                </a:solidFill>
              </a:rPr>
              <a:t>, фотографії, звуковий супровід (дикторський текст), різноманітні написи (титри). Створене відео можна опублікувати в Інтернеті або зберегти у файлі одного з можливих форматів.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18" name="Picture 2" descr="http://doc4web.ru/uploads/files/63/63042/hello_html_354ecf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23" y="1487048"/>
            <a:ext cx="5341617" cy="42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Кіностудія </a:t>
            </a:r>
            <a:r>
              <a:rPr lang="en-US" dirty="0"/>
              <a:t>Windows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Загальний вигляд вікна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Кіностудія Windows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885" y="1848542"/>
            <a:ext cx="978217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1219426" y="2151307"/>
            <a:ext cx="9782633" cy="11221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983578" y="1801824"/>
            <a:ext cx="2678988" cy="461665"/>
          </a:xfrm>
          <a:prstGeom prst="wedgeRectCallout">
            <a:avLst>
              <a:gd name="adj1" fmla="val -46018"/>
              <a:gd name="adj2" fmla="val 943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1219427" y="3273425"/>
            <a:ext cx="4673374" cy="28806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2008" y="5703845"/>
            <a:ext cx="2678988" cy="830997"/>
          </a:xfrm>
          <a:prstGeom prst="wedgeRectCallout">
            <a:avLst>
              <a:gd name="adj1" fmla="val 40125"/>
              <a:gd name="adj2" fmla="val -10126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Вікно перегляду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892801" y="3273424"/>
            <a:ext cx="5109258" cy="28806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9443162" y="3467244"/>
            <a:ext cx="2678988" cy="830997"/>
          </a:xfrm>
          <a:prstGeom prst="wedgeRectCallout">
            <a:avLst>
              <a:gd name="adj1" fmla="val -47390"/>
              <a:gd name="adj2" fmla="val 85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монтажу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9367838" y="6154055"/>
            <a:ext cx="1634221" cy="3807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8788071" y="5042154"/>
            <a:ext cx="3334079" cy="830997"/>
          </a:xfrm>
          <a:prstGeom prst="wedgeRectCallout">
            <a:avLst>
              <a:gd name="adj1" fmla="val 1367"/>
              <a:gd name="adj2" fmla="val 9407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Зміна масштабу області монтажу</a:t>
            </a:r>
          </a:p>
        </p:txBody>
      </p:sp>
    </p:spTree>
    <p:extLst>
      <p:ext uri="{BB962C8B-B14F-4D97-AF65-F5344CB8AC3E}">
        <p14:creationId xmlns:p14="http://schemas.microsoft.com/office/powerpoint/2010/main" val="7682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Загальні поняття про відеофільм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</a:t>
            </a:r>
            <a:r>
              <a:rPr lang="uk-UA" sz="2800" b="1" i="1" kern="0" dirty="0">
                <a:solidFill>
                  <a:srgbClr val="FFFF00"/>
                </a:solidFill>
              </a:rPr>
              <a:t>відеофільмом</a:t>
            </a:r>
            <a:r>
              <a:rPr lang="uk-UA" sz="2800" b="1" i="1" kern="0" dirty="0">
                <a:solidFill>
                  <a:srgbClr val="FFFFFF"/>
                </a:solidFill>
              </a:rPr>
              <a:t>, як і </a:t>
            </a:r>
            <a:r>
              <a:rPr lang="uk-UA" sz="2800" b="1" i="1" kern="0" dirty="0">
                <a:solidFill>
                  <a:srgbClr val="FFFF00"/>
                </a:solidFill>
              </a:rPr>
              <a:t>кінофільмом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cine-film - </a:t>
            </a:r>
            <a:r>
              <a:rPr lang="uk-UA" sz="2800" b="1" i="1" kern="0" dirty="0">
                <a:solidFill>
                  <a:srgbClr val="FFFFFF"/>
                </a:solidFill>
              </a:rPr>
              <a:t>кіноплівка, кінофільм), ми здебільшого розуміємо твори кіномистецтва. 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00" name="Picture 4" descr="http://ukurier.gov.ua/media/images/2014-3/najmu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3" y="2761568"/>
            <a:ext cx="11698055" cy="31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Загальні поняття про відеофільм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розповсюдженням різноманітних пристроїв для запису відеоданих створити відеофільм може будь-який користувач. Такі відеофільми, зазвичай, призначаються для перегляду вдома або в невеликих групах, на відміну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svjato.te.ua/images/Foto/foto-vid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0" y="3115569"/>
            <a:ext cx="5953579" cy="34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7" y="3013365"/>
            <a:ext cx="596593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 перегляду кінофільмів у кінотеатрах. Для невеликих за розміром кіно- та відеофільмів використовують термін </a:t>
            </a:r>
            <a:r>
              <a:rPr lang="uk-UA" sz="2800" b="1" i="1" kern="0" dirty="0">
                <a:solidFill>
                  <a:srgbClr val="FFFF00"/>
                </a:solidFill>
              </a:rPr>
              <a:t>кліп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clip - </a:t>
            </a:r>
            <a:r>
              <a:rPr lang="uk-UA" sz="2800" b="1" i="1" kern="0" dirty="0">
                <a:solidFill>
                  <a:srgbClr val="FFFFFF"/>
                </a:solidFill>
              </a:rPr>
              <a:t>стискувати, обрізати),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відеокліп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6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7242</TotalTime>
  <Words>815</Words>
  <Application>Microsoft Office PowerPoint</Application>
  <PresentationFormat>Широкий екран</PresentationFormat>
  <Paragraphs>99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Тема Office</vt:lpstr>
      <vt:lpstr>Програми для редагування аудіо- та відеоданих. Загальні поняття про відеофільм. Розробка сценарію відеофільму.</vt:lpstr>
      <vt:lpstr>Запитання</vt:lpstr>
      <vt:lpstr>Програми для редагування аудіо- та відеоданих</vt:lpstr>
      <vt:lpstr>Програми для редагування аудіо- та відеоданих</vt:lpstr>
      <vt:lpstr>Кіностудія Windows</vt:lpstr>
      <vt:lpstr>Кіностудія Windows</vt:lpstr>
      <vt:lpstr>Кіностудія Windows</vt:lpstr>
      <vt:lpstr>Загальні поняття про відеофільм</vt:lpstr>
      <vt:lpstr>Загальні поняття про відеофільм</vt:lpstr>
      <vt:lpstr>Загальні поняття про відеофільм</vt:lpstr>
      <vt:lpstr>Загальні поняття про відеофільм</vt:lpstr>
      <vt:lpstr>Загальні поняття про відеофільм</vt:lpstr>
      <vt:lpstr>Розробка сценарію відеофільму</vt:lpstr>
      <vt:lpstr>Розробка сценарію відеофільму</vt:lpstr>
      <vt:lpstr>Розробка сценарію відеофільму</vt:lpstr>
      <vt:lpstr>Добірка матеріалів до фільму</vt:lpstr>
      <vt:lpstr>Розгадайте ребус</vt:lpstr>
      <vt:lpstr>Дайте відповіді на запитання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Комп'ютер</cp:lastModifiedBy>
  <cp:revision>362</cp:revision>
  <dcterms:created xsi:type="dcterms:W3CDTF">2016-06-06T19:48:43Z</dcterms:created>
  <dcterms:modified xsi:type="dcterms:W3CDTF">2021-12-01T14:49:23Z</dcterms:modified>
</cp:coreProperties>
</file>