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840"/>
  </p:normalViewPr>
  <p:slideViewPr>
    <p:cSldViewPr snapToGrid="0" snapToObjects="1">
      <p:cViewPr varScale="1">
        <p:scale>
          <a:sx n="112" d="100"/>
          <a:sy n="112" d="100"/>
        </p:scale>
        <p:origin x="5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11/22/20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11/22/20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11/22/20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11/22/20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11/22/20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11/22/20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11/22/20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11/22/20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11/22/20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11/22/20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11/22/20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11/22/20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11/22/20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11/22/20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11/22/20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11/22/20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11/22/20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11/22/20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4643B8-CB35-164D-A645-EB12E80D43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UA" dirty="0"/>
              <a:t>УМР</a:t>
            </a:r>
            <a:r>
              <a:rPr lang="en-US" dirty="0"/>
              <a:t>.</a:t>
            </a:r>
            <a:r>
              <a:rPr lang="uk-UA" dirty="0"/>
              <a:t> Написання тексту публічного виступу</a:t>
            </a: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C9CAB0D-B515-274D-9E52-DFE156ED5A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35115" y="5280300"/>
            <a:ext cx="8825658" cy="861420"/>
          </a:xfrm>
        </p:spPr>
        <p:txBody>
          <a:bodyPr/>
          <a:lstStyle/>
          <a:p>
            <a:pPr algn="r"/>
            <a:r>
              <a:rPr lang="ru-UA" dirty="0"/>
              <a:t>10 клас</a:t>
            </a:r>
          </a:p>
          <a:p>
            <a:pPr algn="r"/>
            <a:r>
              <a:rPr lang="ru-UA" dirty="0"/>
              <a:t>Трохимець Є</a:t>
            </a:r>
            <a:r>
              <a:rPr lang="en-US" dirty="0"/>
              <a:t>. </a:t>
            </a:r>
            <a:r>
              <a:rPr lang="ru-UA" dirty="0"/>
              <a:t>Й</a:t>
            </a:r>
            <a:r>
              <a:rPr lang="en-US" dirty="0"/>
              <a:t>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8794170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B78EF8-459F-904F-A01D-0B2D682C8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UA" dirty="0"/>
              <a:t>Початок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651367-53A3-5A4B-9CDA-94A8BE8C9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078" y="2603500"/>
            <a:ext cx="10903352" cy="34163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i="1" dirty="0">
                <a:solidFill>
                  <a:schemeClr val="tx1"/>
                </a:solidFill>
              </a:rPr>
              <a:t>	</a:t>
            </a:r>
            <a:r>
              <a:rPr lang="ru-RU" sz="2000" dirty="0">
                <a:solidFill>
                  <a:schemeClr val="tx1"/>
                </a:solidFill>
              </a:rPr>
              <a:t>	</a:t>
            </a:r>
            <a:r>
              <a:rPr lang="ru-RU" sz="2000" dirty="0" err="1">
                <a:solidFill>
                  <a:schemeClr val="tx1"/>
                </a:solidFill>
              </a:rPr>
              <a:t>З’явившись</a:t>
            </a:r>
            <a:r>
              <a:rPr lang="ru-RU" sz="2000" dirty="0">
                <a:solidFill>
                  <a:schemeClr val="tx1"/>
                </a:solidFill>
              </a:rPr>
              <a:t> перед </a:t>
            </a:r>
            <a:r>
              <a:rPr lang="ru-RU" sz="2000" dirty="0" err="1">
                <a:solidFill>
                  <a:schemeClr val="tx1"/>
                </a:solidFill>
              </a:rPr>
              <a:t>аудиторією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слід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привітатися</a:t>
            </a:r>
            <a:r>
              <a:rPr lang="ru-RU" sz="2000" dirty="0">
                <a:solidFill>
                  <a:schemeClr val="tx1"/>
                </a:solidFill>
              </a:rPr>
              <a:t> з </a:t>
            </a:r>
            <a:r>
              <a:rPr lang="ru-RU" sz="2000" dirty="0" err="1">
                <a:solidFill>
                  <a:schemeClr val="tx1"/>
                </a:solidFill>
              </a:rPr>
              <a:t>присутніми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витримати</a:t>
            </a:r>
            <a:r>
              <a:rPr lang="ru-RU" sz="2000" dirty="0">
                <a:solidFill>
                  <a:schemeClr val="tx1"/>
                </a:solidFill>
              </a:rPr>
              <a:t> паузу, </a:t>
            </a:r>
            <a:r>
              <a:rPr lang="ru-RU" sz="2000" dirty="0" err="1">
                <a:solidFill>
                  <a:schemeClr val="tx1"/>
                </a:solidFill>
              </a:rPr>
              <a:t>подолати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внутрішнє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хвилювання</a:t>
            </a:r>
            <a:r>
              <a:rPr lang="ru-RU" sz="2000" dirty="0">
                <a:solidFill>
                  <a:schemeClr val="tx1"/>
                </a:solidFill>
              </a:rPr>
              <a:t> й </a:t>
            </a:r>
            <a:r>
              <a:rPr lang="ru-RU" sz="2000" dirty="0" err="1">
                <a:solidFill>
                  <a:schemeClr val="tx1"/>
                </a:solidFill>
              </a:rPr>
              <a:t>почати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виступ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із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чогось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цікавого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або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із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суті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питання</a:t>
            </a:r>
            <a:r>
              <a:rPr lang="ru-RU" sz="2000" dirty="0">
                <a:solidFill>
                  <a:schemeClr val="tx1"/>
                </a:solidFill>
              </a:rPr>
              <a:t>. </a:t>
            </a:r>
            <a:r>
              <a:rPr lang="ru-RU" sz="2000" dirty="0" err="1">
                <a:solidFill>
                  <a:schemeClr val="tx1"/>
                </a:solidFill>
              </a:rPr>
              <a:t>Це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може</a:t>
            </a:r>
            <a:r>
              <a:rPr lang="ru-RU" sz="2000" dirty="0">
                <a:solidFill>
                  <a:schemeClr val="tx1"/>
                </a:solidFill>
              </a:rPr>
              <a:t> бути </a:t>
            </a:r>
            <a:r>
              <a:rPr lang="ru-RU" sz="2000" dirty="0" err="1">
                <a:solidFill>
                  <a:schemeClr val="tx1"/>
                </a:solidFill>
              </a:rPr>
              <a:t>випадок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із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життя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приказка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прислів’я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чи</a:t>
            </a:r>
            <a:r>
              <a:rPr lang="ru-RU" sz="2000" dirty="0">
                <a:solidFill>
                  <a:schemeClr val="tx1"/>
                </a:solidFill>
              </a:rPr>
              <a:t> афоризм. </a:t>
            </a:r>
            <a:r>
              <a:rPr lang="ru-RU" sz="2000" dirty="0" err="1">
                <a:solidFill>
                  <a:schemeClr val="tx1"/>
                </a:solidFill>
              </a:rPr>
              <a:t>Потім</a:t>
            </a:r>
            <a:r>
              <a:rPr lang="ru-RU" sz="2000" dirty="0">
                <a:solidFill>
                  <a:schemeClr val="tx1"/>
                </a:solidFill>
              </a:rPr>
              <a:t> коротко </a:t>
            </a:r>
            <a:r>
              <a:rPr lang="ru-RU" sz="2000" dirty="0" err="1">
                <a:solidFill>
                  <a:schemeClr val="tx1"/>
                </a:solidFill>
              </a:rPr>
              <a:t>охарактеризувати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зміст</a:t>
            </a:r>
            <a:r>
              <a:rPr lang="ru-RU" sz="2000" dirty="0">
                <a:solidFill>
                  <a:schemeClr val="tx1"/>
                </a:solidFill>
              </a:rPr>
              <a:t> та </a:t>
            </a:r>
            <a:r>
              <a:rPr lang="ru-RU" sz="2000" dirty="0" err="1">
                <a:solidFill>
                  <a:schemeClr val="tx1"/>
                </a:solidFill>
              </a:rPr>
              <a:t>завдання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промови</a:t>
            </a:r>
            <a:r>
              <a:rPr lang="ru-RU" sz="2000" dirty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endParaRPr lang="ru-UA" sz="2000" dirty="0"/>
          </a:p>
        </p:txBody>
      </p:sp>
    </p:spTree>
    <p:extLst>
      <p:ext uri="{BB962C8B-B14F-4D97-AF65-F5344CB8AC3E}">
        <p14:creationId xmlns:p14="http://schemas.microsoft.com/office/powerpoint/2010/main" val="25001758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4DC724-5C53-6141-B5A1-3118CCAEB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UA" dirty="0"/>
              <a:t>Основна частина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1B1FC12-587C-F445-BABB-754F3857A2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862" y="2603500"/>
            <a:ext cx="11123270" cy="34163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dirty="0" err="1">
                <a:solidFill>
                  <a:schemeClr val="tx1"/>
                </a:solidFill>
              </a:rPr>
              <a:t>Виклад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змісту</a:t>
            </a:r>
            <a:r>
              <a:rPr lang="ru-RU" sz="2000" dirty="0">
                <a:solidFill>
                  <a:schemeClr val="tx1"/>
                </a:solidFill>
              </a:rPr>
              <a:t> </a:t>
            </a:r>
            <a:r>
              <a:rPr lang="ru-RU" sz="2000" i="1" dirty="0" err="1">
                <a:solidFill>
                  <a:schemeClr val="tx1"/>
                </a:solidFill>
              </a:rPr>
              <a:t>основної</a:t>
            </a:r>
            <a:r>
              <a:rPr lang="ru-RU" sz="2000" i="1" dirty="0">
                <a:solidFill>
                  <a:schemeClr val="tx1"/>
                </a:solidFill>
              </a:rPr>
              <a:t> </a:t>
            </a:r>
            <a:r>
              <a:rPr lang="ru-RU" sz="2000" i="1" dirty="0" err="1">
                <a:solidFill>
                  <a:schemeClr val="tx1"/>
                </a:solidFill>
              </a:rPr>
              <a:t>частини</a:t>
            </a:r>
            <a:r>
              <a:rPr lang="ru-RU" sz="2000" dirty="0">
                <a:solidFill>
                  <a:schemeClr val="tx1"/>
                </a:solidFill>
              </a:rPr>
              <a:t> </a:t>
            </a:r>
            <a:r>
              <a:rPr lang="ru-RU" sz="2000" dirty="0" err="1">
                <a:solidFill>
                  <a:schemeClr val="tx1"/>
                </a:solidFill>
              </a:rPr>
              <a:t>слід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здійснювати</a:t>
            </a:r>
            <a:r>
              <a:rPr lang="ru-RU" sz="2000" dirty="0">
                <a:solidFill>
                  <a:schemeClr val="tx1"/>
                </a:solidFill>
              </a:rPr>
              <a:t> за принципом </a:t>
            </a:r>
            <a:r>
              <a:rPr lang="ru-RU" sz="2000" dirty="0" err="1">
                <a:solidFill>
                  <a:schemeClr val="tx1"/>
                </a:solidFill>
              </a:rPr>
              <a:t>від</a:t>
            </a:r>
            <a:r>
              <a:rPr lang="ru-RU" sz="2000" dirty="0">
                <a:solidFill>
                  <a:schemeClr val="tx1"/>
                </a:solidFill>
              </a:rPr>
              <a:t> простого до складного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  <a:r>
              <a:rPr lang="ru-RU" sz="2000" dirty="0" err="1">
                <a:solidFill>
                  <a:schemeClr val="tx1"/>
                </a:solidFill>
              </a:rPr>
              <a:t>Інформація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може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упорядковуватися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різними</a:t>
            </a:r>
            <a:r>
              <a:rPr lang="ru-RU" sz="2000" dirty="0">
                <a:solidFill>
                  <a:schemeClr val="tx1"/>
                </a:solidFill>
              </a:rPr>
              <a:t> способами: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у </a:t>
            </a:r>
            <a:r>
              <a:rPr lang="ru-RU" sz="2000" dirty="0" err="1">
                <a:solidFill>
                  <a:schemeClr val="tx1"/>
                </a:solidFill>
              </a:rPr>
              <a:t>хронологічній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послідовності</a:t>
            </a:r>
            <a:r>
              <a:rPr lang="ru-RU" sz="2000" dirty="0">
                <a:solidFill>
                  <a:schemeClr val="tx1"/>
                </a:solidFill>
              </a:rPr>
              <a:t>, коли </a:t>
            </a:r>
            <a:r>
              <a:rPr lang="ru-RU" sz="2000" dirty="0" err="1">
                <a:solidFill>
                  <a:schemeClr val="tx1"/>
                </a:solidFill>
              </a:rPr>
              <a:t>потрібно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викласти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події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чи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схарактеризувати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певний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процес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роботи</a:t>
            </a:r>
            <a:r>
              <a:rPr lang="ru-RU" sz="2000" dirty="0">
                <a:solidFill>
                  <a:schemeClr val="tx1"/>
                </a:solidFill>
              </a:rPr>
              <a:t>;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у </a:t>
            </a:r>
            <a:r>
              <a:rPr lang="ru-RU" sz="2000" dirty="0" err="1">
                <a:solidFill>
                  <a:schemeClr val="tx1"/>
                </a:solidFill>
              </a:rPr>
              <a:t>формі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опису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певного</a:t>
            </a:r>
            <a:r>
              <a:rPr lang="ru-RU" sz="2000" dirty="0">
                <a:solidFill>
                  <a:schemeClr val="tx1"/>
                </a:solidFill>
              </a:rPr>
              <a:t> предмета, </a:t>
            </a:r>
            <a:r>
              <a:rPr lang="ru-RU" sz="2000" dirty="0" err="1">
                <a:solidFill>
                  <a:schemeClr val="tx1"/>
                </a:solidFill>
              </a:rPr>
              <a:t>явища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пояснення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його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будови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функцій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істотних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ознак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тощо</a:t>
            </a:r>
            <a:r>
              <a:rPr lang="ru-RU" sz="2000" dirty="0">
                <a:solidFill>
                  <a:schemeClr val="tx1"/>
                </a:solidFill>
              </a:rPr>
              <a:t>;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шляхом </a:t>
            </a:r>
            <a:r>
              <a:rPr lang="ru-RU" sz="2000" dirty="0" err="1">
                <a:solidFill>
                  <a:schemeClr val="tx1"/>
                </a:solidFill>
              </a:rPr>
              <a:t>переліку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основних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пунктів</a:t>
            </a:r>
            <a:r>
              <a:rPr lang="ru-RU" sz="2000" dirty="0">
                <a:solidFill>
                  <a:schemeClr val="tx1"/>
                </a:solidFill>
              </a:rPr>
              <a:t>, характеристик, </a:t>
            </a:r>
            <a:r>
              <a:rPr lang="ru-RU" sz="2000" dirty="0" err="1">
                <a:solidFill>
                  <a:schemeClr val="tx1"/>
                </a:solidFill>
              </a:rPr>
              <a:t>прикладів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застосування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переваг</a:t>
            </a:r>
            <a:r>
              <a:rPr lang="ru-RU" sz="2000" dirty="0">
                <a:solidFill>
                  <a:schemeClr val="tx1"/>
                </a:solidFill>
              </a:rPr>
              <a:t>;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шляхом </a:t>
            </a:r>
            <a:r>
              <a:rPr lang="ru-RU" sz="2000" dirty="0" err="1">
                <a:solidFill>
                  <a:schemeClr val="tx1"/>
                </a:solidFill>
              </a:rPr>
              <a:t>викладу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певних</a:t>
            </a:r>
            <a:r>
              <a:rPr lang="ru-RU" sz="2000" dirty="0">
                <a:solidFill>
                  <a:schemeClr val="tx1"/>
                </a:solidFill>
              </a:rPr>
              <a:t> тез, </a:t>
            </a:r>
            <a:r>
              <a:rPr lang="ru-RU" sz="2000" dirty="0" err="1">
                <a:solidFill>
                  <a:schemeClr val="tx1"/>
                </a:solidFill>
              </a:rPr>
              <a:t>їх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аргументації</a:t>
            </a:r>
            <a:r>
              <a:rPr lang="ru-RU" sz="2000" dirty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endParaRPr lang="ru-UA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5812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3E15C0-C551-A944-89D7-7B157CED1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UA" dirty="0"/>
              <a:t>Висновки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29CAB0B-65F6-7949-950B-1D21FC2087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0350281" cy="34163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>
                <a:solidFill>
                  <a:schemeClr val="tx1"/>
                </a:solidFill>
              </a:rPr>
              <a:t>У </a:t>
            </a:r>
            <a:r>
              <a:rPr lang="ru-RU" sz="2000" dirty="0" err="1">
                <a:solidFill>
                  <a:schemeClr val="tx1"/>
                </a:solidFill>
              </a:rPr>
              <a:t>закінченні</a:t>
            </a:r>
            <a:r>
              <a:rPr lang="ru-RU" sz="2000" dirty="0">
                <a:solidFill>
                  <a:schemeClr val="tx1"/>
                </a:solidFill>
              </a:rPr>
              <a:t> (</a:t>
            </a:r>
            <a:r>
              <a:rPr lang="ru-RU" sz="2000" i="1" dirty="0" err="1">
                <a:solidFill>
                  <a:schemeClr val="tx1"/>
                </a:solidFill>
              </a:rPr>
              <a:t>висновках</a:t>
            </a:r>
            <a:r>
              <a:rPr lang="ru-RU" sz="2000" dirty="0">
                <a:solidFill>
                  <a:schemeClr val="tx1"/>
                </a:solidFill>
              </a:rPr>
              <a:t>) </a:t>
            </a:r>
            <a:r>
              <a:rPr lang="ru-RU" sz="2000" dirty="0" err="1">
                <a:solidFill>
                  <a:schemeClr val="tx1"/>
                </a:solidFill>
              </a:rPr>
              <a:t>виступу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промовець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узагальнює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основні</a:t>
            </a:r>
            <a:r>
              <a:rPr lang="ru-RU" sz="2000" dirty="0">
                <a:solidFill>
                  <a:schemeClr val="tx1"/>
                </a:solidFill>
              </a:rPr>
              <a:t> думки, </a:t>
            </a:r>
            <a:r>
              <a:rPr lang="ru-RU" sz="2000" dirty="0" err="1">
                <a:solidFill>
                  <a:schemeClr val="tx1"/>
                </a:solidFill>
              </a:rPr>
              <a:t>робить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підсумок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виступу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надаючи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йому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логічної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завершеності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закінченості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цілісності</a:t>
            </a:r>
            <a:r>
              <a:rPr lang="ru-RU" sz="2000" dirty="0">
                <a:solidFill>
                  <a:schemeClr val="tx1"/>
                </a:solidFill>
              </a:rPr>
              <a:t> і </a:t>
            </a:r>
            <a:r>
              <a:rPr lang="ru-RU" sz="2000" dirty="0" err="1">
                <a:solidFill>
                  <a:schemeClr val="tx1"/>
                </a:solidFill>
              </a:rPr>
              <a:t>тим</a:t>
            </a:r>
            <a:r>
              <a:rPr lang="ru-RU" sz="2000" dirty="0">
                <a:solidFill>
                  <a:schemeClr val="tx1"/>
                </a:solidFill>
              </a:rPr>
              <a:t> самим </a:t>
            </a:r>
            <a:r>
              <a:rPr lang="ru-RU" sz="2000" dirty="0" err="1">
                <a:solidFill>
                  <a:schemeClr val="tx1"/>
                </a:solidFill>
              </a:rPr>
              <a:t>посилюючи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вплив</a:t>
            </a:r>
            <a:r>
              <a:rPr lang="ru-RU" sz="2000" dirty="0">
                <a:solidFill>
                  <a:schemeClr val="tx1"/>
                </a:solidFill>
              </a:rPr>
              <a:t> на слухача</a:t>
            </a:r>
            <a:endParaRPr lang="ru-UA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6931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B8C16A-7341-824B-853D-823AE4902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err="1"/>
              <a:t>Риторичний</a:t>
            </a:r>
            <a:r>
              <a:rPr lang="ru-RU" i="1" dirty="0"/>
              <a:t> практикум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2654365-9E8E-6D48-AB0B-41BADC9B3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7630" y="2603499"/>
            <a:ext cx="10961226" cy="3855173"/>
          </a:xfrm>
        </p:spPr>
        <p:txBody>
          <a:bodyPr>
            <a:noAutofit/>
          </a:bodyPr>
          <a:lstStyle/>
          <a:p>
            <a:pPr algn="just"/>
            <a:r>
              <a:rPr lang="ru-RU" sz="2000" b="1" i="1" dirty="0" err="1">
                <a:solidFill>
                  <a:schemeClr val="tx1"/>
                </a:solidFill>
              </a:rPr>
              <a:t>Прочитати</a:t>
            </a:r>
            <a:r>
              <a:rPr lang="ru-RU" sz="2000" b="1" i="1" dirty="0">
                <a:solidFill>
                  <a:schemeClr val="tx1"/>
                </a:solidFill>
              </a:rPr>
              <a:t> </a:t>
            </a:r>
            <a:r>
              <a:rPr lang="ru-RU" sz="2000" b="1" i="1" dirty="0" err="1">
                <a:solidFill>
                  <a:schemeClr val="tx1"/>
                </a:solidFill>
              </a:rPr>
              <a:t>подані</a:t>
            </a:r>
            <a:r>
              <a:rPr lang="ru-RU" sz="2000" b="1" i="1" dirty="0">
                <a:solidFill>
                  <a:schemeClr val="tx1"/>
                </a:solidFill>
              </a:rPr>
              <a:t> </a:t>
            </a:r>
            <a:r>
              <a:rPr lang="ru-RU" sz="2000" b="1" i="1" dirty="0" err="1">
                <a:solidFill>
                  <a:schemeClr val="tx1"/>
                </a:solidFill>
              </a:rPr>
              <a:t>назви</a:t>
            </a:r>
            <a:r>
              <a:rPr lang="ru-RU" sz="2000" b="1" i="1" dirty="0">
                <a:solidFill>
                  <a:schemeClr val="tx1"/>
                </a:solidFill>
              </a:rPr>
              <a:t> </a:t>
            </a:r>
            <a:r>
              <a:rPr lang="ru-RU" sz="2000" b="1" i="1" dirty="0" err="1">
                <a:solidFill>
                  <a:schemeClr val="tx1"/>
                </a:solidFill>
              </a:rPr>
              <a:t>виступів</a:t>
            </a:r>
            <a:r>
              <a:rPr lang="ru-RU" sz="2000" b="1" i="1" dirty="0">
                <a:solidFill>
                  <a:schemeClr val="tx1"/>
                </a:solidFill>
              </a:rPr>
              <a:t>. </a:t>
            </a:r>
            <a:r>
              <a:rPr lang="ru-RU" sz="2000" b="1" i="1" dirty="0" err="1">
                <a:solidFill>
                  <a:schemeClr val="tx1"/>
                </a:solidFill>
              </a:rPr>
              <a:t>Які</a:t>
            </a:r>
            <a:r>
              <a:rPr lang="ru-RU" sz="2000" b="1" i="1" dirty="0">
                <a:solidFill>
                  <a:schemeClr val="tx1"/>
                </a:solidFill>
              </a:rPr>
              <a:t> з них </a:t>
            </a:r>
            <a:r>
              <a:rPr lang="ru-RU" sz="2000" b="1" i="1" dirty="0" err="1">
                <a:solidFill>
                  <a:schemeClr val="tx1"/>
                </a:solidFill>
              </a:rPr>
              <a:t>відповідають</a:t>
            </a:r>
            <a:r>
              <a:rPr lang="ru-RU" sz="2000" b="1" i="1" dirty="0">
                <a:solidFill>
                  <a:schemeClr val="tx1"/>
                </a:solidFill>
              </a:rPr>
              <a:t> </a:t>
            </a:r>
            <a:r>
              <a:rPr lang="ru-RU" sz="2000" b="1" i="1" dirty="0" err="1">
                <a:solidFill>
                  <a:schemeClr val="tx1"/>
                </a:solidFill>
              </a:rPr>
              <a:t>вимогам</a:t>
            </a:r>
            <a:r>
              <a:rPr lang="ru-RU" sz="2000" b="1" i="1" dirty="0">
                <a:solidFill>
                  <a:schemeClr val="tx1"/>
                </a:solidFill>
              </a:rPr>
              <a:t>, а </a:t>
            </a:r>
            <a:r>
              <a:rPr lang="ru-RU" sz="2000" b="1" i="1" dirty="0" err="1">
                <a:solidFill>
                  <a:schemeClr val="tx1"/>
                </a:solidFill>
              </a:rPr>
              <a:t>які</a:t>
            </a:r>
            <a:r>
              <a:rPr lang="ru-RU" sz="2000" b="1" i="1" dirty="0">
                <a:solidFill>
                  <a:schemeClr val="tx1"/>
                </a:solidFill>
              </a:rPr>
              <a:t> — </a:t>
            </a:r>
            <a:r>
              <a:rPr lang="ru-RU" sz="2000" b="1" i="1" dirty="0" err="1">
                <a:solidFill>
                  <a:schemeClr val="tx1"/>
                </a:solidFill>
              </a:rPr>
              <a:t>ні</a:t>
            </a:r>
            <a:r>
              <a:rPr lang="ru-RU" sz="2000" b="1" i="1" dirty="0">
                <a:solidFill>
                  <a:schemeClr val="tx1"/>
                </a:solidFill>
              </a:rPr>
              <a:t>?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chemeClr val="tx1"/>
                </a:solidFill>
              </a:rPr>
              <a:t>	1. </a:t>
            </a:r>
            <a:r>
              <a:rPr lang="ru-RU" sz="2000" dirty="0" err="1">
                <a:solidFill>
                  <a:schemeClr val="tx1"/>
                </a:solidFill>
              </a:rPr>
              <a:t>Українська</a:t>
            </a:r>
            <a:r>
              <a:rPr lang="ru-RU" sz="2000" dirty="0">
                <a:solidFill>
                  <a:schemeClr val="tx1"/>
                </a:solidFill>
              </a:rPr>
              <a:t> культура. 2. Чудеса </a:t>
            </a:r>
            <a:r>
              <a:rPr lang="ru-RU" sz="2000" dirty="0" err="1">
                <a:solidFill>
                  <a:schemeClr val="tx1"/>
                </a:solidFill>
              </a:rPr>
              <a:t>квітів</a:t>
            </a:r>
            <a:r>
              <a:rPr lang="ru-RU" sz="2000" dirty="0">
                <a:solidFill>
                  <a:schemeClr val="tx1"/>
                </a:solidFill>
              </a:rPr>
              <a:t>. 3. </a:t>
            </a:r>
            <a:r>
              <a:rPr lang="ru-RU" sz="2000" dirty="0" err="1">
                <a:solidFill>
                  <a:schemeClr val="tx1"/>
                </a:solidFill>
              </a:rPr>
              <a:t>Необхідні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реформи</a:t>
            </a:r>
            <a:r>
              <a:rPr lang="ru-RU" sz="2000" dirty="0">
                <a:solidFill>
                  <a:schemeClr val="tx1"/>
                </a:solidFill>
              </a:rPr>
              <a:t> в </a:t>
            </a:r>
            <a:r>
              <a:rPr lang="ru-RU" sz="2000" dirty="0" err="1">
                <a:solidFill>
                  <a:schemeClr val="tx1"/>
                </a:solidFill>
              </a:rPr>
              <a:t>освіті</a:t>
            </a:r>
            <a:r>
              <a:rPr lang="ru-RU" sz="2000" dirty="0">
                <a:solidFill>
                  <a:schemeClr val="tx1"/>
                </a:solidFill>
              </a:rPr>
              <a:t>. 4. </a:t>
            </a:r>
            <a:r>
              <a:rPr lang="ru-RU" sz="2000" dirty="0" err="1">
                <a:solidFill>
                  <a:schemeClr val="tx1"/>
                </a:solidFill>
              </a:rPr>
              <a:t>Пташині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гнізда</a:t>
            </a:r>
            <a:r>
              <a:rPr lang="ru-RU" sz="2000" dirty="0">
                <a:solidFill>
                  <a:schemeClr val="tx1"/>
                </a:solidFill>
              </a:rPr>
              <a:t>. 5. Як </a:t>
            </a:r>
            <a:r>
              <a:rPr lang="ru-RU" sz="2000" dirty="0" err="1">
                <a:solidFill>
                  <a:schemeClr val="tx1"/>
                </a:solidFill>
              </a:rPr>
              <a:t>слід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вивчати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історію</a:t>
            </a:r>
            <a:r>
              <a:rPr lang="ru-RU" sz="2000" dirty="0">
                <a:solidFill>
                  <a:schemeClr val="tx1"/>
                </a:solidFill>
              </a:rPr>
              <a:t>? 6. На </a:t>
            </a:r>
            <a:r>
              <a:rPr lang="ru-RU" sz="2000" dirty="0" err="1">
                <a:solidFill>
                  <a:schemeClr val="tx1"/>
                </a:solidFill>
              </a:rPr>
              <a:t>захист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народної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пісні</a:t>
            </a:r>
            <a:r>
              <a:rPr lang="ru-RU" sz="2000" dirty="0">
                <a:solidFill>
                  <a:schemeClr val="tx1"/>
                </a:solidFill>
              </a:rPr>
              <a:t>. 7. </a:t>
            </a:r>
            <a:r>
              <a:rPr lang="ru-RU" sz="2000" dirty="0" err="1">
                <a:solidFill>
                  <a:schemeClr val="tx1"/>
                </a:solidFill>
              </a:rPr>
              <a:t>Поезія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Івана</a:t>
            </a:r>
            <a:r>
              <a:rPr lang="ru-RU" sz="2000" dirty="0">
                <a:solidFill>
                  <a:schemeClr val="tx1"/>
                </a:solidFill>
              </a:rPr>
              <a:t> Франка. 8. </a:t>
            </a:r>
            <a:r>
              <a:rPr lang="ru-RU" sz="2000" dirty="0" err="1">
                <a:solidFill>
                  <a:schemeClr val="tx1"/>
                </a:solidFill>
              </a:rPr>
              <a:t>Що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таке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Світовий</a:t>
            </a:r>
            <a:r>
              <a:rPr lang="ru-RU" sz="2000" dirty="0">
                <a:solidFill>
                  <a:schemeClr val="tx1"/>
                </a:solidFill>
              </a:rPr>
              <a:t> банк?</a:t>
            </a:r>
          </a:p>
          <a:p>
            <a:pPr algn="just"/>
            <a:endParaRPr lang="ru-UA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1122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2A624F-D897-F94B-ACF2-0CEE4827A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ru-RU" i="1" dirty="0"/>
            </a:br>
            <a:br>
              <a:rPr lang="ru-RU" i="1" dirty="0"/>
            </a:br>
            <a:r>
              <a:rPr lang="ru-RU" i="1" dirty="0" err="1"/>
              <a:t>Творча</a:t>
            </a:r>
            <a:r>
              <a:rPr lang="ru-RU" i="1" dirty="0"/>
              <a:t> </a:t>
            </a:r>
            <a:r>
              <a:rPr lang="ru-RU" i="1" dirty="0" err="1"/>
              <a:t>лабораторія</a:t>
            </a:r>
            <a:br>
              <a:rPr lang="ru-RU" dirty="0"/>
            </a:br>
            <a:br>
              <a:rPr lang="ru-RU" dirty="0"/>
            </a:b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C7A9104-FA5E-A645-B426-08BB1D1F9D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287" y="2290984"/>
            <a:ext cx="11227442" cy="3936196"/>
          </a:xfrm>
        </p:spPr>
        <p:txBody>
          <a:bodyPr>
            <a:noAutofit/>
          </a:bodyPr>
          <a:lstStyle/>
          <a:p>
            <a:pPr algn="just"/>
            <a:r>
              <a:rPr lang="ru-RU" sz="2000" b="1" i="1" dirty="0">
                <a:solidFill>
                  <a:schemeClr val="tx1"/>
                </a:solidFill>
              </a:rPr>
              <a:t>На </a:t>
            </a:r>
            <a:r>
              <a:rPr lang="ru-RU" sz="2000" b="1" i="1" dirty="0" err="1">
                <a:solidFill>
                  <a:schemeClr val="tx1"/>
                </a:solidFill>
              </a:rPr>
              <a:t>основі</a:t>
            </a:r>
            <a:r>
              <a:rPr lang="ru-RU" sz="2000" b="1" i="1" dirty="0">
                <a:solidFill>
                  <a:schemeClr val="tx1"/>
                </a:solidFill>
              </a:rPr>
              <a:t> </a:t>
            </a:r>
            <a:r>
              <a:rPr lang="ru-RU" sz="2000" b="1" i="1" dirty="0" err="1">
                <a:solidFill>
                  <a:schemeClr val="tx1"/>
                </a:solidFill>
              </a:rPr>
              <a:t>поданого</a:t>
            </a:r>
            <a:r>
              <a:rPr lang="ru-RU" sz="2000" b="1" i="1" dirty="0">
                <a:solidFill>
                  <a:schemeClr val="tx1"/>
                </a:solidFill>
              </a:rPr>
              <a:t> початку </a:t>
            </a:r>
            <a:r>
              <a:rPr lang="ru-RU" sz="2000" b="1" i="1" dirty="0" err="1">
                <a:solidFill>
                  <a:schemeClr val="tx1"/>
                </a:solidFill>
              </a:rPr>
              <a:t>підготувати</a:t>
            </a:r>
            <a:r>
              <a:rPr lang="ru-RU" sz="2000" b="1" i="1" dirty="0">
                <a:solidFill>
                  <a:schemeClr val="tx1"/>
                </a:solidFill>
              </a:rPr>
              <a:t> </a:t>
            </a:r>
            <a:r>
              <a:rPr lang="ru-RU" sz="2000" b="1" i="1" dirty="0" err="1">
                <a:solidFill>
                  <a:schemeClr val="tx1"/>
                </a:solidFill>
              </a:rPr>
              <a:t>виступ</a:t>
            </a:r>
            <a:r>
              <a:rPr lang="ru-RU" sz="2000" b="1" i="1" dirty="0">
                <a:solidFill>
                  <a:schemeClr val="tx1"/>
                </a:solidFill>
              </a:rPr>
              <a:t> на тему «Моя </a:t>
            </a:r>
            <a:r>
              <a:rPr lang="ru-RU" sz="2000" b="1" i="1" dirty="0" err="1">
                <a:solidFill>
                  <a:schemeClr val="tx1"/>
                </a:solidFill>
              </a:rPr>
              <a:t>майбутня</a:t>
            </a:r>
            <a:r>
              <a:rPr lang="ru-RU" sz="2000" b="1" i="1" dirty="0">
                <a:solidFill>
                  <a:schemeClr val="tx1"/>
                </a:solidFill>
              </a:rPr>
              <a:t> </a:t>
            </a:r>
            <a:r>
              <a:rPr lang="ru-RU" sz="2000" b="1" i="1" dirty="0" err="1">
                <a:solidFill>
                  <a:schemeClr val="tx1"/>
                </a:solidFill>
              </a:rPr>
              <a:t>професія</a:t>
            </a:r>
            <a:r>
              <a:rPr lang="ru-RU" sz="2000" b="1" i="1" dirty="0">
                <a:solidFill>
                  <a:schemeClr val="tx1"/>
                </a:solidFill>
              </a:rPr>
              <a:t>»</a:t>
            </a:r>
          </a:p>
          <a:p>
            <a:pPr marL="0" indent="0" algn="just">
              <a:buNone/>
            </a:pPr>
            <a:endParaRPr lang="ru-RU" sz="20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2000" dirty="0">
                <a:solidFill>
                  <a:schemeClr val="tx1"/>
                </a:solidFill>
              </a:rPr>
              <a:t>ШАНОВНІ СТАРШОКЛАСНИКИ!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chemeClr val="tx1"/>
                </a:solidFill>
              </a:rPr>
              <a:t>	Одним </a:t>
            </a:r>
            <a:r>
              <a:rPr lang="ru-RU" sz="2000" dirty="0" err="1">
                <a:solidFill>
                  <a:schemeClr val="tx1"/>
                </a:solidFill>
              </a:rPr>
              <a:t>із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найважливіших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кроків</a:t>
            </a:r>
            <a:r>
              <a:rPr lang="ru-RU" sz="2000" dirty="0">
                <a:solidFill>
                  <a:schemeClr val="tx1"/>
                </a:solidFill>
              </a:rPr>
              <a:t> у </a:t>
            </a:r>
            <a:r>
              <a:rPr lang="ru-RU" sz="2000" dirty="0" err="1">
                <a:solidFill>
                  <a:schemeClr val="tx1"/>
                </a:solidFill>
              </a:rPr>
              <a:t>житті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є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вибір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професії</a:t>
            </a:r>
            <a:r>
              <a:rPr lang="ru-RU" sz="2000" dirty="0">
                <a:solidFill>
                  <a:schemeClr val="tx1"/>
                </a:solidFill>
              </a:rPr>
              <a:t>. </a:t>
            </a:r>
            <a:r>
              <a:rPr lang="ru-RU" sz="2000" dirty="0" err="1">
                <a:solidFill>
                  <a:schemeClr val="tx1"/>
                </a:solidFill>
              </a:rPr>
              <a:t>Адже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займатися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тим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що</a:t>
            </a:r>
            <a:r>
              <a:rPr lang="ru-RU" sz="2000" dirty="0">
                <a:solidFill>
                  <a:schemeClr val="tx1"/>
                </a:solidFill>
              </a:rPr>
              <a:t> тебе </a:t>
            </a:r>
            <a:r>
              <a:rPr lang="ru-RU" sz="2000" dirty="0" err="1">
                <a:solidFill>
                  <a:schemeClr val="tx1"/>
                </a:solidFill>
              </a:rPr>
              <a:t>цікавить</a:t>
            </a:r>
            <a:r>
              <a:rPr lang="ru-RU" sz="2000" dirty="0">
                <a:solidFill>
                  <a:schemeClr val="tx1"/>
                </a:solidFill>
              </a:rPr>
              <a:t>, приносить </a:t>
            </a:r>
            <a:r>
              <a:rPr lang="ru-RU" sz="2000" dirty="0" err="1">
                <a:solidFill>
                  <a:schemeClr val="tx1"/>
                </a:solidFill>
              </a:rPr>
              <a:t>радість</a:t>
            </a:r>
            <a:r>
              <a:rPr lang="ru-RU" sz="2000" dirty="0">
                <a:solidFill>
                  <a:schemeClr val="tx1"/>
                </a:solidFill>
              </a:rPr>
              <a:t> — </a:t>
            </a:r>
            <a:r>
              <a:rPr lang="ru-RU" sz="2000" dirty="0" err="1">
                <a:solidFill>
                  <a:schemeClr val="tx1"/>
                </a:solidFill>
              </a:rPr>
              <a:t>одне</a:t>
            </a:r>
            <a:r>
              <a:rPr lang="ru-RU" sz="2000" dirty="0">
                <a:solidFill>
                  <a:schemeClr val="tx1"/>
                </a:solidFill>
              </a:rPr>
              <a:t> з </a:t>
            </a:r>
            <a:r>
              <a:rPr lang="ru-RU" sz="2000" dirty="0" err="1">
                <a:solidFill>
                  <a:schemeClr val="tx1"/>
                </a:solidFill>
              </a:rPr>
              <a:t>найважливіших</a:t>
            </a:r>
            <a:r>
              <a:rPr lang="ru-RU" sz="2000" dirty="0">
                <a:solidFill>
                  <a:schemeClr val="tx1"/>
                </a:solidFill>
              </a:rPr>
              <a:t> умов </a:t>
            </a:r>
            <a:r>
              <a:rPr lang="ru-RU" sz="2000" dirty="0" err="1">
                <a:solidFill>
                  <a:schemeClr val="tx1"/>
                </a:solidFill>
              </a:rPr>
              <a:t>відчуття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радості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задоволення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щастя</a:t>
            </a:r>
            <a:r>
              <a:rPr lang="ru-RU" sz="2000" dirty="0">
                <a:solidFill>
                  <a:schemeClr val="tx1"/>
                </a:solidFill>
              </a:rPr>
              <a:t>. </a:t>
            </a:r>
            <a:r>
              <a:rPr lang="ru-RU" sz="2000" dirty="0" err="1">
                <a:solidFill>
                  <a:schemeClr val="tx1"/>
                </a:solidFill>
              </a:rPr>
              <a:t>Вибір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навчального</a:t>
            </a:r>
            <a:r>
              <a:rPr lang="ru-RU" sz="2000" dirty="0">
                <a:solidFill>
                  <a:schemeClr val="tx1"/>
                </a:solidFill>
              </a:rPr>
              <a:t> закладу, а </a:t>
            </a:r>
            <a:r>
              <a:rPr lang="ru-RU" sz="2000" dirty="0" err="1">
                <a:solidFill>
                  <a:schemeClr val="tx1"/>
                </a:solidFill>
              </a:rPr>
              <a:t>згодом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професії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значною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мірою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впливає</a:t>
            </a:r>
            <a:r>
              <a:rPr lang="ru-RU" sz="2000" dirty="0">
                <a:solidFill>
                  <a:schemeClr val="tx1"/>
                </a:solidFill>
              </a:rPr>
              <a:t> на все </a:t>
            </a:r>
            <a:r>
              <a:rPr lang="ru-RU" sz="2000" dirty="0" err="1">
                <a:solidFill>
                  <a:schemeClr val="tx1"/>
                </a:solidFill>
              </a:rPr>
              <a:t>майбутнє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людини</a:t>
            </a:r>
            <a:r>
              <a:rPr lang="ru-RU" sz="2000" dirty="0">
                <a:solidFill>
                  <a:schemeClr val="tx1"/>
                </a:solidFill>
              </a:rPr>
              <a:t>. </a:t>
            </a:r>
            <a:r>
              <a:rPr lang="ru-RU" sz="2000" dirty="0" err="1">
                <a:solidFill>
                  <a:schemeClr val="tx1"/>
                </a:solidFill>
              </a:rPr>
              <a:t>Адже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роботі</a:t>
            </a:r>
            <a:r>
              <a:rPr lang="ru-RU" sz="2000" dirty="0">
                <a:solidFill>
                  <a:schemeClr val="tx1"/>
                </a:solidFill>
              </a:rPr>
              <a:t> ми </a:t>
            </a:r>
            <a:r>
              <a:rPr lang="ru-RU" sz="2000" dirty="0" err="1">
                <a:solidFill>
                  <a:schemeClr val="tx1"/>
                </a:solidFill>
              </a:rPr>
              <a:t>присвячуємо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значну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частину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свого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життя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прагнемо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досягти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успіху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визнання</a:t>
            </a:r>
            <a:r>
              <a:rPr lang="ru-RU" sz="2000" dirty="0">
                <a:solidFill>
                  <a:schemeClr val="tx1"/>
                </a:solidFill>
              </a:rPr>
              <a:t>. Тут не </a:t>
            </a:r>
            <a:r>
              <a:rPr lang="ru-RU" sz="2000" dirty="0" err="1">
                <a:solidFill>
                  <a:schemeClr val="tx1"/>
                </a:solidFill>
              </a:rPr>
              <a:t>можна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покладатися</a:t>
            </a:r>
            <a:r>
              <a:rPr lang="ru-RU" sz="2000" dirty="0">
                <a:solidFill>
                  <a:schemeClr val="tx1"/>
                </a:solidFill>
              </a:rPr>
              <a:t> на </a:t>
            </a:r>
            <a:r>
              <a:rPr lang="ru-RU" sz="2000" dirty="0" err="1">
                <a:solidFill>
                  <a:schemeClr val="tx1"/>
                </a:solidFill>
              </a:rPr>
              <a:t>випадковість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квапитися</a:t>
            </a:r>
            <a:r>
              <a:rPr lang="ru-RU" sz="2000" dirty="0">
                <a:solidFill>
                  <a:schemeClr val="tx1"/>
                </a:solidFill>
              </a:rPr>
              <a:t>. </a:t>
            </a:r>
            <a:r>
              <a:rPr lang="ru-RU" sz="2000" dirty="0" err="1">
                <a:solidFill>
                  <a:schemeClr val="tx1"/>
                </a:solidFill>
              </a:rPr>
              <a:t>Необхідно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якнайсерйозніше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поставитись</a:t>
            </a:r>
            <a:r>
              <a:rPr lang="ru-RU" sz="2000" dirty="0">
                <a:solidFill>
                  <a:schemeClr val="tx1"/>
                </a:solidFill>
              </a:rPr>
              <a:t> до </a:t>
            </a:r>
            <a:r>
              <a:rPr lang="ru-RU" sz="2000" dirty="0" err="1">
                <a:solidFill>
                  <a:schemeClr val="tx1"/>
                </a:solidFill>
              </a:rPr>
              <a:t>цієї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проблеми</a:t>
            </a:r>
            <a:r>
              <a:rPr lang="en-US" sz="2000" dirty="0">
                <a:solidFill>
                  <a:schemeClr val="tx1"/>
                </a:solidFill>
              </a:rPr>
              <a:t>…</a:t>
            </a:r>
            <a:endParaRPr lang="ru-RU" sz="20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br>
              <a:rPr lang="ru-RU" sz="2000" dirty="0">
                <a:solidFill>
                  <a:schemeClr val="tx1"/>
                </a:solidFill>
              </a:rPr>
            </a:br>
            <a:endParaRPr lang="ru-UA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8805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70EBC1-0E5E-1641-9E1F-EDE05E4CE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Домашнє завдання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8C47BA7-EB8C-AB47-8974-3D21370C14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UA" sz="2000" dirty="0">
                <a:solidFill>
                  <a:schemeClr val="tx1"/>
                </a:solidFill>
              </a:rPr>
              <a:t>Завершити роботу над текстом виступу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  <a:endParaRPr lang="ru-UA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308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CFFA80-3E71-B14E-A94A-4472A8873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UA" dirty="0"/>
              <a:t>Жанри публічних виступів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E88D5E2-6E4B-CF4E-BD2B-1E0319B5EF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dirty="0" err="1">
                <a:solidFill>
                  <a:schemeClr val="tx1"/>
                </a:solidFill>
              </a:rPr>
              <a:t>Залежно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від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змісту</a:t>
            </a:r>
            <a:r>
              <a:rPr lang="ru-RU" sz="2200" dirty="0">
                <a:solidFill>
                  <a:schemeClr val="tx1"/>
                </a:solidFill>
              </a:rPr>
              <a:t>, </a:t>
            </a:r>
            <a:r>
              <a:rPr lang="ru-RU" sz="2200" dirty="0" err="1">
                <a:solidFill>
                  <a:schemeClr val="tx1"/>
                </a:solidFill>
              </a:rPr>
              <a:t>призначення</a:t>
            </a:r>
            <a:r>
              <a:rPr lang="ru-RU" sz="2200" dirty="0">
                <a:solidFill>
                  <a:schemeClr val="tx1"/>
                </a:solidFill>
              </a:rPr>
              <a:t>, </a:t>
            </a:r>
            <a:r>
              <a:rPr lang="ru-RU" sz="2200" dirty="0" err="1">
                <a:solidFill>
                  <a:schemeClr val="tx1"/>
                </a:solidFill>
              </a:rPr>
              <a:t>форми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чи</a:t>
            </a:r>
            <a:r>
              <a:rPr lang="ru-RU" sz="2200" dirty="0">
                <a:solidFill>
                  <a:schemeClr val="tx1"/>
                </a:solidFill>
              </a:rPr>
              <a:t> способу </a:t>
            </a:r>
            <a:r>
              <a:rPr lang="ru-RU" sz="2200" dirty="0" err="1">
                <a:solidFill>
                  <a:schemeClr val="tx1"/>
                </a:solidFill>
              </a:rPr>
              <a:t>виголошення</a:t>
            </a:r>
            <a:r>
              <a:rPr lang="ru-RU" sz="2200" dirty="0">
                <a:solidFill>
                  <a:schemeClr val="tx1"/>
                </a:solidFill>
              </a:rPr>
              <a:t>, а </a:t>
            </a:r>
            <a:r>
              <a:rPr lang="ru-RU" sz="2200" dirty="0" err="1">
                <a:solidFill>
                  <a:schemeClr val="tx1"/>
                </a:solidFill>
              </a:rPr>
              <a:t>також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обставин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публічний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виступ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поділяється</a:t>
            </a:r>
            <a:r>
              <a:rPr lang="ru-RU" sz="2200" dirty="0">
                <a:solidFill>
                  <a:schemeClr val="tx1"/>
                </a:solidFill>
              </a:rPr>
              <a:t> на </a:t>
            </a:r>
            <a:r>
              <a:rPr lang="ru-RU" sz="2200" dirty="0" err="1">
                <a:solidFill>
                  <a:schemeClr val="tx1"/>
                </a:solidFill>
              </a:rPr>
              <a:t>такі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жанри</a:t>
            </a:r>
            <a:r>
              <a:rPr lang="ru-RU" sz="2200" dirty="0">
                <a:solidFill>
                  <a:schemeClr val="tx1"/>
                </a:solidFill>
              </a:rPr>
              <a:t>:</a:t>
            </a:r>
          </a:p>
          <a:p>
            <a:pPr marL="0" indent="0">
              <a:buNone/>
            </a:pPr>
            <a:r>
              <a:rPr lang="ru-RU" sz="2200" dirty="0">
                <a:solidFill>
                  <a:schemeClr val="tx1"/>
                </a:solidFill>
              </a:rPr>
              <a:t> - </a:t>
            </a:r>
            <a:r>
              <a:rPr lang="ru-RU" sz="2200" dirty="0" err="1">
                <a:solidFill>
                  <a:schemeClr val="tx1"/>
                </a:solidFill>
              </a:rPr>
              <a:t>доповідь</a:t>
            </a:r>
            <a:r>
              <a:rPr lang="ru-RU" sz="2200" dirty="0">
                <a:solidFill>
                  <a:schemeClr val="tx1"/>
                </a:solidFill>
              </a:rPr>
              <a:t>, </a:t>
            </a:r>
          </a:p>
          <a:p>
            <a:pPr>
              <a:buFontTx/>
              <a:buChar char="-"/>
            </a:pPr>
            <a:r>
              <a:rPr lang="ru-RU" sz="2200" dirty="0" err="1">
                <a:solidFill>
                  <a:schemeClr val="tx1"/>
                </a:solidFill>
              </a:rPr>
              <a:t>промова</a:t>
            </a:r>
            <a:r>
              <a:rPr lang="ru-RU" sz="2200" dirty="0">
                <a:solidFill>
                  <a:schemeClr val="tx1"/>
                </a:solidFill>
              </a:rPr>
              <a:t>, </a:t>
            </a:r>
          </a:p>
          <a:p>
            <a:pPr>
              <a:buFontTx/>
              <a:buChar char="-"/>
            </a:pPr>
            <a:r>
              <a:rPr lang="ru-RU" sz="2200" dirty="0" err="1">
                <a:solidFill>
                  <a:schemeClr val="tx1"/>
                </a:solidFill>
              </a:rPr>
              <a:t>бесіда</a:t>
            </a:r>
            <a:r>
              <a:rPr lang="ru-RU" sz="2200" dirty="0">
                <a:solidFill>
                  <a:schemeClr val="tx1"/>
                </a:solidFill>
              </a:rPr>
              <a:t>, </a:t>
            </a:r>
          </a:p>
          <a:p>
            <a:pPr>
              <a:buFontTx/>
              <a:buChar char="-"/>
            </a:pPr>
            <a:r>
              <a:rPr lang="ru-RU" sz="2200" dirty="0" err="1">
                <a:solidFill>
                  <a:schemeClr val="tx1"/>
                </a:solidFill>
              </a:rPr>
              <a:t>лекція</a:t>
            </a:r>
            <a:r>
              <a:rPr lang="ru-RU" sz="2200" dirty="0">
                <a:solidFill>
                  <a:schemeClr val="tx1"/>
                </a:solidFill>
              </a:rPr>
              <a:t>, </a:t>
            </a:r>
          </a:p>
          <a:p>
            <a:pPr>
              <a:buFontTx/>
              <a:buChar char="-"/>
            </a:pPr>
            <a:r>
              <a:rPr lang="ru-RU" sz="2200" dirty="0">
                <a:solidFill>
                  <a:schemeClr val="tx1"/>
                </a:solidFill>
              </a:rPr>
              <a:t>репортаж.</a:t>
            </a:r>
            <a:endParaRPr lang="ru-UA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512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A93435-FFA2-BF43-923A-5445F8603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UA" dirty="0"/>
              <a:t>Види виступів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202F36C-936A-3647-9839-A963AC830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0477603" cy="34163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b="1" dirty="0" err="1">
                <a:solidFill>
                  <a:schemeClr val="tx1"/>
                </a:solidFill>
              </a:rPr>
              <a:t>Інформаційний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ru-RU" sz="2000" b="1" dirty="0" err="1">
                <a:solidFill>
                  <a:schemeClr val="tx1"/>
                </a:solidFill>
              </a:rPr>
              <a:t>виступ</a:t>
            </a:r>
            <a:endParaRPr lang="ru-RU" sz="2000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ru-UA" sz="20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ru-RU" sz="2000" dirty="0">
                <a:solidFill>
                  <a:schemeClr val="tx1"/>
                </a:solidFill>
              </a:rPr>
              <a:t>В </a:t>
            </a:r>
            <a:r>
              <a:rPr lang="ru-RU" sz="2000" dirty="0" err="1">
                <a:solidFill>
                  <a:schemeClr val="tx1"/>
                </a:solidFill>
              </a:rPr>
              <a:t>інформаційну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добу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такий</a:t>
            </a:r>
            <a:r>
              <a:rPr lang="ru-RU" sz="2000" dirty="0">
                <a:solidFill>
                  <a:schemeClr val="tx1"/>
                </a:solidFill>
              </a:rPr>
              <a:t> вид </a:t>
            </a:r>
            <a:r>
              <a:rPr lang="ru-RU" sz="2000" dirty="0" err="1">
                <a:solidFill>
                  <a:schemeClr val="tx1"/>
                </a:solidFill>
              </a:rPr>
              <a:t>виступу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є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найпоширенішим</a:t>
            </a:r>
            <a:r>
              <a:rPr lang="ru-RU" sz="2000" dirty="0">
                <a:solidFill>
                  <a:schemeClr val="tx1"/>
                </a:solidFill>
              </a:rPr>
              <a:t>. Певною </a:t>
            </a:r>
            <a:r>
              <a:rPr lang="ru-RU" sz="2000" dirty="0" err="1">
                <a:solidFill>
                  <a:schemeClr val="tx1"/>
                </a:solidFill>
              </a:rPr>
              <a:t>мірою</a:t>
            </a:r>
            <a:r>
              <a:rPr lang="ru-RU" sz="2000" dirty="0">
                <a:solidFill>
                  <a:schemeClr val="tx1"/>
                </a:solidFill>
              </a:rPr>
              <a:t> до </a:t>
            </a:r>
            <a:r>
              <a:rPr lang="ru-RU" sz="2000" dirty="0" err="1">
                <a:solidFill>
                  <a:schemeClr val="tx1"/>
                </a:solidFill>
              </a:rPr>
              <a:t>цього</a:t>
            </a:r>
            <a:r>
              <a:rPr lang="ru-RU" sz="2000" dirty="0">
                <a:solidFill>
                  <a:schemeClr val="tx1"/>
                </a:solidFill>
              </a:rPr>
              <a:t> виду </a:t>
            </a:r>
            <a:r>
              <a:rPr lang="ru-RU" sz="2000" dirty="0" err="1">
                <a:solidFill>
                  <a:schemeClr val="tx1"/>
                </a:solidFill>
              </a:rPr>
              <a:t>можна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віднести</a:t>
            </a:r>
            <a:r>
              <a:rPr lang="ru-RU" sz="2000" dirty="0">
                <a:solidFill>
                  <a:schemeClr val="tx1"/>
                </a:solidFill>
              </a:rPr>
              <a:t> і </a:t>
            </a:r>
            <a:r>
              <a:rPr lang="ru-RU" sz="2000" dirty="0" err="1">
                <a:solidFill>
                  <a:schemeClr val="tx1"/>
                </a:solidFill>
              </a:rPr>
              <a:t>пояснення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вчителя</a:t>
            </a:r>
            <a:r>
              <a:rPr lang="ru-RU" sz="2000" dirty="0">
                <a:solidFill>
                  <a:schemeClr val="tx1"/>
                </a:solidFill>
              </a:rPr>
              <a:t>, і </a:t>
            </a:r>
            <a:r>
              <a:rPr lang="ru-RU" sz="2000" dirty="0" err="1">
                <a:solidFill>
                  <a:schemeClr val="tx1"/>
                </a:solidFill>
              </a:rPr>
              <a:t>відповідь</a:t>
            </a:r>
            <a:r>
              <a:rPr lang="ru-RU" sz="2000" dirty="0">
                <a:solidFill>
                  <a:schemeClr val="tx1"/>
                </a:solidFill>
              </a:rPr>
              <a:t> школяра, і </a:t>
            </a:r>
            <a:r>
              <a:rPr lang="ru-RU" sz="2000" dirty="0" err="1">
                <a:solidFill>
                  <a:schemeClr val="tx1"/>
                </a:solidFill>
              </a:rPr>
              <a:t>лекцію</a:t>
            </a:r>
            <a:r>
              <a:rPr lang="ru-RU" sz="2000" dirty="0">
                <a:solidFill>
                  <a:schemeClr val="tx1"/>
                </a:solidFill>
              </a:rPr>
              <a:t> у ВНЗ, і </a:t>
            </a:r>
            <a:r>
              <a:rPr lang="ru-RU" sz="2000" dirty="0" err="1">
                <a:solidFill>
                  <a:schemeClr val="tx1"/>
                </a:solidFill>
              </a:rPr>
              <a:t>повідомлення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тележурналіста</a:t>
            </a:r>
            <a:r>
              <a:rPr lang="ru-RU" sz="2000" dirty="0">
                <a:solidFill>
                  <a:schemeClr val="tx1"/>
                </a:solidFill>
              </a:rPr>
              <a:t>. В основу такого </a:t>
            </a:r>
            <a:r>
              <a:rPr lang="ru-RU" sz="2000" dirty="0" err="1">
                <a:solidFill>
                  <a:schemeClr val="tx1"/>
                </a:solidFill>
              </a:rPr>
              <a:t>виступу</a:t>
            </a:r>
            <a:r>
              <a:rPr lang="ru-RU" sz="2000" dirty="0">
                <a:solidFill>
                  <a:schemeClr val="tx1"/>
                </a:solidFill>
              </a:rPr>
              <a:t>, як правило, </a:t>
            </a:r>
            <a:r>
              <a:rPr lang="ru-RU" sz="2000" dirty="0" err="1">
                <a:solidFill>
                  <a:schemeClr val="tx1"/>
                </a:solidFill>
              </a:rPr>
              <a:t>покладено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конкретне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точне</a:t>
            </a:r>
            <a:r>
              <a:rPr lang="ru-RU" sz="2000" dirty="0">
                <a:solidFill>
                  <a:schemeClr val="tx1"/>
                </a:solidFill>
              </a:rPr>
              <a:t> й </a:t>
            </a:r>
            <a:r>
              <a:rPr lang="ru-RU" sz="2000" dirty="0" err="1">
                <a:solidFill>
                  <a:schemeClr val="tx1"/>
                </a:solidFill>
              </a:rPr>
              <a:t>правдиве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повідомлення</a:t>
            </a:r>
            <a:r>
              <a:rPr lang="ru-RU" sz="2000" dirty="0">
                <a:solidFill>
                  <a:schemeClr val="tx1"/>
                </a:solidFill>
              </a:rPr>
              <a:t> слухачам </a:t>
            </a:r>
            <a:r>
              <a:rPr lang="ru-RU" sz="2000" dirty="0" err="1">
                <a:solidFill>
                  <a:schemeClr val="tx1"/>
                </a:solidFill>
              </a:rPr>
              <a:t>фактів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явищ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подій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  <a:endParaRPr lang="ru-UA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711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0D130E-02CE-6740-9EDB-CA38CD4FA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UA" dirty="0"/>
              <a:t>Види виступів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84A4F3B-D5C7-ED42-BDF3-F855F7612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280213"/>
            <a:ext cx="10396580" cy="377431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b="1" dirty="0" err="1">
                <a:solidFill>
                  <a:schemeClr val="tx1"/>
                </a:solidFill>
              </a:rPr>
              <a:t>Розважальний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ru-RU" sz="2000" b="1" dirty="0" err="1">
                <a:solidFill>
                  <a:schemeClr val="tx1"/>
                </a:solidFill>
              </a:rPr>
              <a:t>виступ</a:t>
            </a:r>
            <a:endParaRPr lang="en-US" sz="2000" b="1" dirty="0">
              <a:solidFill>
                <a:schemeClr val="tx1"/>
              </a:solidFill>
            </a:endParaRPr>
          </a:p>
          <a:p>
            <a:pPr algn="just"/>
            <a:endParaRPr lang="en-US" sz="20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ru-RU" sz="2000" dirty="0" err="1">
                <a:solidFill>
                  <a:schemeClr val="tx1"/>
                </a:solidFill>
              </a:rPr>
              <a:t>Його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можна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почути</a:t>
            </a:r>
            <a:r>
              <a:rPr lang="ru-RU" sz="2000" dirty="0">
                <a:solidFill>
                  <a:schemeClr val="tx1"/>
                </a:solidFill>
              </a:rPr>
              <a:t> на концертах, </a:t>
            </a:r>
            <a:r>
              <a:rPr lang="ru-RU" sz="2000" dirty="0" err="1">
                <a:solidFill>
                  <a:schemeClr val="tx1"/>
                </a:solidFill>
              </a:rPr>
              <a:t>вечорах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святкових</a:t>
            </a:r>
            <a:r>
              <a:rPr lang="ru-RU" sz="2000" dirty="0">
                <a:solidFill>
                  <a:schemeClr val="tx1"/>
                </a:solidFill>
              </a:rPr>
              <a:t> банкетах, </a:t>
            </a:r>
            <a:r>
              <a:rPr lang="ru-RU" sz="2000" dirty="0" err="1">
                <a:solidFill>
                  <a:schemeClr val="tx1"/>
                </a:solidFill>
              </a:rPr>
              <a:t>тобто</a:t>
            </a:r>
            <a:r>
              <a:rPr lang="ru-RU" sz="2000" dirty="0">
                <a:solidFill>
                  <a:schemeClr val="tx1"/>
                </a:solidFill>
              </a:rPr>
              <a:t> там, де люди </a:t>
            </a:r>
            <a:r>
              <a:rPr lang="ru-RU" sz="2000" dirty="0" err="1">
                <a:solidFill>
                  <a:schemeClr val="tx1"/>
                </a:solidFill>
              </a:rPr>
              <a:t>зустрічаються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щоб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відпочити</a:t>
            </a:r>
            <a:r>
              <a:rPr lang="ru-RU" sz="2000" dirty="0">
                <a:solidFill>
                  <a:schemeClr val="tx1"/>
                </a:solidFill>
              </a:rPr>
              <a:t> в </a:t>
            </a:r>
            <a:r>
              <a:rPr lang="ru-RU" sz="2000" dirty="0" err="1">
                <a:solidFill>
                  <a:schemeClr val="tx1"/>
                </a:solidFill>
              </a:rPr>
              <a:t>приємному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товаристві</a:t>
            </a:r>
            <a:r>
              <a:rPr lang="ru-RU" sz="2000" dirty="0">
                <a:solidFill>
                  <a:schemeClr val="tx1"/>
                </a:solidFill>
              </a:rPr>
              <a:t>. </a:t>
            </a:r>
            <a:r>
              <a:rPr lang="ru-RU" sz="2000" dirty="0" err="1">
                <a:solidFill>
                  <a:schemeClr val="tx1"/>
                </a:solidFill>
              </a:rPr>
              <a:t>Це</a:t>
            </a:r>
            <a:r>
              <a:rPr lang="ru-RU" sz="2000" dirty="0">
                <a:solidFill>
                  <a:schemeClr val="tx1"/>
                </a:solidFill>
              </a:rPr>
              <a:t> популярна весела </a:t>
            </a:r>
            <a:r>
              <a:rPr lang="ru-RU" sz="2000" dirty="0" err="1">
                <a:solidFill>
                  <a:schemeClr val="tx1"/>
                </a:solidFill>
              </a:rPr>
              <a:t>лекція</a:t>
            </a:r>
            <a:r>
              <a:rPr lang="ru-RU" sz="2000" dirty="0">
                <a:solidFill>
                  <a:schemeClr val="tx1"/>
                </a:solidFill>
              </a:rPr>
              <a:t>, тост, слово на </a:t>
            </a:r>
            <a:r>
              <a:rPr lang="ru-RU" sz="2000" dirty="0" err="1">
                <a:solidFill>
                  <a:schemeClr val="tx1"/>
                </a:solidFill>
              </a:rPr>
              <a:t>весіллі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або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святкуванні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ювілею</a:t>
            </a:r>
            <a:r>
              <a:rPr lang="ru-RU" sz="2000" dirty="0">
                <a:solidFill>
                  <a:schemeClr val="tx1"/>
                </a:solidFill>
              </a:rPr>
              <a:t>. У такому </a:t>
            </a:r>
            <a:r>
              <a:rPr lang="ru-RU" sz="2000" dirty="0" err="1">
                <a:solidFill>
                  <a:schemeClr val="tx1"/>
                </a:solidFill>
              </a:rPr>
              <a:t>виступі</a:t>
            </a:r>
            <a:r>
              <a:rPr lang="ru-RU" sz="2000" dirty="0">
                <a:solidFill>
                  <a:schemeClr val="tx1"/>
                </a:solidFill>
              </a:rPr>
              <a:t> жарт </a:t>
            </a:r>
            <a:r>
              <a:rPr lang="ru-RU" sz="2000" dirty="0" err="1">
                <a:solidFill>
                  <a:schemeClr val="tx1"/>
                </a:solidFill>
              </a:rPr>
              <a:t>має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поєднуватися</a:t>
            </a:r>
            <a:r>
              <a:rPr lang="ru-RU" sz="2000" dirty="0">
                <a:solidFill>
                  <a:schemeClr val="tx1"/>
                </a:solidFill>
              </a:rPr>
              <a:t> з </a:t>
            </a:r>
            <a:r>
              <a:rPr lang="ru-RU" sz="2000" dirty="0" err="1">
                <a:solidFill>
                  <a:schemeClr val="tx1"/>
                </a:solidFill>
              </a:rPr>
              <a:t>серйозною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думкою</a:t>
            </a:r>
            <a:r>
              <a:rPr lang="ru-RU" sz="2000" dirty="0">
                <a:solidFill>
                  <a:schemeClr val="tx1"/>
                </a:solidFill>
              </a:rPr>
              <a:t>, правда з </a:t>
            </a:r>
            <a:r>
              <a:rPr lang="ru-RU" sz="2000" dirty="0" err="1">
                <a:solidFill>
                  <a:schemeClr val="tx1"/>
                </a:solidFill>
              </a:rPr>
              <a:t>вигадкою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об’єктивність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із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перебільшенням</a:t>
            </a:r>
            <a:r>
              <a:rPr lang="ru-RU" sz="2000" dirty="0">
                <a:solidFill>
                  <a:schemeClr val="tx1"/>
                </a:solidFill>
              </a:rPr>
              <a:t>. Тут </a:t>
            </a:r>
            <a:r>
              <a:rPr lang="ru-RU" sz="2000" dirty="0" err="1">
                <a:solidFill>
                  <a:schemeClr val="tx1"/>
                </a:solidFill>
              </a:rPr>
              <a:t>може</a:t>
            </a:r>
            <a:r>
              <a:rPr lang="ru-RU" sz="2000" dirty="0">
                <a:solidFill>
                  <a:schemeClr val="tx1"/>
                </a:solidFill>
              </a:rPr>
              <a:t> бути і </a:t>
            </a:r>
            <a:r>
              <a:rPr lang="ru-RU" sz="2000" dirty="0" err="1">
                <a:solidFill>
                  <a:schemeClr val="tx1"/>
                </a:solidFill>
              </a:rPr>
              <a:t>гумор</a:t>
            </a:r>
            <a:r>
              <a:rPr lang="ru-RU" sz="2000" dirty="0">
                <a:solidFill>
                  <a:schemeClr val="tx1"/>
                </a:solidFill>
              </a:rPr>
              <a:t>, і </a:t>
            </a:r>
            <a:r>
              <a:rPr lang="ru-RU" sz="2000" dirty="0" err="1">
                <a:solidFill>
                  <a:schemeClr val="tx1"/>
                </a:solidFill>
              </a:rPr>
              <a:t>іронія</a:t>
            </a:r>
            <a:r>
              <a:rPr lang="ru-RU" sz="2000" dirty="0">
                <a:solidFill>
                  <a:schemeClr val="tx1"/>
                </a:solidFill>
              </a:rPr>
              <a:t>, і </a:t>
            </a:r>
            <a:r>
              <a:rPr lang="ru-RU" sz="2000" dirty="0" err="1">
                <a:solidFill>
                  <a:schemeClr val="tx1"/>
                </a:solidFill>
              </a:rPr>
              <a:t>самоіронія</a:t>
            </a:r>
            <a:r>
              <a:rPr lang="ru-RU" sz="2000" dirty="0">
                <a:solidFill>
                  <a:schemeClr val="tx1"/>
                </a:solidFill>
              </a:rPr>
              <a:t>, і карикатура. В основу такого </a:t>
            </a:r>
            <a:r>
              <a:rPr lang="ru-RU" sz="2000" dirty="0" err="1">
                <a:solidFill>
                  <a:schemeClr val="tx1"/>
                </a:solidFill>
              </a:rPr>
              <a:t>виступу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може</a:t>
            </a:r>
            <a:r>
              <a:rPr lang="ru-RU" sz="2000" dirty="0">
                <a:solidFill>
                  <a:schemeClr val="tx1"/>
                </a:solidFill>
              </a:rPr>
              <a:t> бути </a:t>
            </a:r>
            <a:r>
              <a:rPr lang="ru-RU" sz="2000" dirty="0" err="1">
                <a:solidFill>
                  <a:schemeClr val="tx1"/>
                </a:solidFill>
              </a:rPr>
              <a:t>покладене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оповідання</a:t>
            </a:r>
            <a:r>
              <a:rPr lang="ru-RU" sz="2000" dirty="0">
                <a:solidFill>
                  <a:schemeClr val="tx1"/>
                </a:solidFill>
              </a:rPr>
              <a:t> про </a:t>
            </a:r>
            <a:r>
              <a:rPr lang="ru-RU" sz="2000" dirty="0" err="1">
                <a:solidFill>
                  <a:schemeClr val="tx1"/>
                </a:solidFill>
              </a:rPr>
              <a:t>пережиту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подію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випадок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свідком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якого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довелося</a:t>
            </a:r>
            <a:r>
              <a:rPr lang="ru-RU" sz="2000" dirty="0">
                <a:solidFill>
                  <a:schemeClr val="tx1"/>
                </a:solidFill>
              </a:rPr>
              <a:t> бути. У такому </a:t>
            </a:r>
            <a:r>
              <a:rPr lang="ru-RU" sz="2000" dirty="0" err="1">
                <a:solidFill>
                  <a:schemeClr val="tx1"/>
                </a:solidFill>
              </a:rPr>
              <a:t>виступі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має</a:t>
            </a:r>
            <a:r>
              <a:rPr lang="ru-RU" sz="2000" dirty="0">
                <a:solidFill>
                  <a:schemeClr val="tx1"/>
                </a:solidFill>
              </a:rPr>
              <a:t> бути </a:t>
            </a:r>
            <a:r>
              <a:rPr lang="ru-RU" sz="2000" dirty="0" err="1">
                <a:solidFill>
                  <a:schemeClr val="tx1"/>
                </a:solidFill>
              </a:rPr>
              <a:t>конкретність</a:t>
            </a:r>
            <a:r>
              <a:rPr lang="ru-RU" sz="2000" dirty="0">
                <a:solidFill>
                  <a:schemeClr val="tx1"/>
                </a:solidFill>
              </a:rPr>
              <a:t>, новизна, добре, </a:t>
            </a:r>
            <a:r>
              <a:rPr lang="ru-RU" sz="2000" dirty="0" err="1">
                <a:solidFill>
                  <a:schemeClr val="tx1"/>
                </a:solidFill>
              </a:rPr>
              <a:t>якщо</a:t>
            </a:r>
            <a:r>
              <a:rPr lang="ru-RU" sz="2000" dirty="0">
                <a:solidFill>
                  <a:schemeClr val="tx1"/>
                </a:solidFill>
              </a:rPr>
              <a:t> у </a:t>
            </a:r>
            <a:r>
              <a:rPr lang="ru-RU" sz="2000" dirty="0" err="1">
                <a:solidFill>
                  <a:schemeClr val="tx1"/>
                </a:solidFill>
              </a:rPr>
              <a:t>виступі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присутній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конфлікт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контрасти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  <a:endParaRPr lang="ru-UA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617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F1075F-3722-EC4A-B0D2-F1A3A5E6C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UA" dirty="0"/>
              <a:t>Види виступів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5A91652-D758-E942-8FDD-921FF668B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0466028" cy="34163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UA" sz="2000" b="1" dirty="0">
                <a:solidFill>
                  <a:schemeClr val="tx1"/>
                </a:solidFill>
              </a:rPr>
              <a:t>Надихаючий виступ</a:t>
            </a:r>
          </a:p>
          <a:p>
            <a:pPr marL="0" indent="0" algn="just">
              <a:buNone/>
            </a:pPr>
            <a:endParaRPr lang="ru-UA" sz="2000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ru-RU" sz="2000" dirty="0">
                <a:solidFill>
                  <a:schemeClr val="tx1"/>
                </a:solidFill>
              </a:rPr>
              <a:t>Такими </a:t>
            </a:r>
            <a:r>
              <a:rPr lang="ru-RU" sz="2000" dirty="0" err="1">
                <a:solidFill>
                  <a:schemeClr val="tx1"/>
                </a:solidFill>
              </a:rPr>
              <a:t>є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більшість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виступів</a:t>
            </a:r>
            <a:r>
              <a:rPr lang="ru-RU" sz="2000" dirty="0">
                <a:solidFill>
                  <a:schemeClr val="tx1"/>
                </a:solidFill>
              </a:rPr>
              <a:t> на </a:t>
            </a:r>
            <a:r>
              <a:rPr lang="ru-RU" sz="2000" dirty="0" err="1">
                <a:solidFill>
                  <a:schemeClr val="tx1"/>
                </a:solidFill>
              </a:rPr>
              <a:t>політичних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зібраннях</a:t>
            </a:r>
            <a:r>
              <a:rPr lang="ru-RU" sz="2000" dirty="0">
                <a:solidFill>
                  <a:schemeClr val="tx1"/>
                </a:solidFill>
              </a:rPr>
              <a:t> та </a:t>
            </a:r>
            <a:r>
              <a:rPr lang="ru-RU" sz="2000" dirty="0" err="1">
                <a:solidFill>
                  <a:schemeClr val="tx1"/>
                </a:solidFill>
              </a:rPr>
              <a:t>різноманітних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зборах</a:t>
            </a:r>
            <a:r>
              <a:rPr lang="ru-RU" sz="2000" dirty="0">
                <a:solidFill>
                  <a:schemeClr val="tx1"/>
                </a:solidFill>
              </a:rPr>
              <a:t>. Вони </a:t>
            </a:r>
            <a:r>
              <a:rPr lang="ru-RU" sz="2000" dirty="0" err="1">
                <a:solidFill>
                  <a:schemeClr val="tx1"/>
                </a:solidFill>
              </a:rPr>
              <a:t>вміщують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привітання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когось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визнання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чиїхось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досягнень</a:t>
            </a:r>
            <a:r>
              <a:rPr lang="ru-RU" sz="2000" dirty="0">
                <a:solidFill>
                  <a:schemeClr val="tx1"/>
                </a:solidFill>
              </a:rPr>
              <a:t> та заслуг, </a:t>
            </a:r>
            <a:r>
              <a:rPr lang="ru-RU" sz="2000" dirty="0" err="1">
                <a:solidFill>
                  <a:schemeClr val="tx1"/>
                </a:solidFill>
              </a:rPr>
              <a:t>визначення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суспільної</a:t>
            </a:r>
            <a:r>
              <a:rPr lang="ru-RU" sz="2000" dirty="0">
                <a:solidFill>
                  <a:schemeClr val="tx1"/>
                </a:solidFill>
              </a:rPr>
              <a:t> та </a:t>
            </a:r>
            <a:r>
              <a:rPr lang="ru-RU" sz="2000" dirty="0" err="1">
                <a:solidFill>
                  <a:schemeClr val="tx1"/>
                </a:solidFill>
              </a:rPr>
              <a:t>моральної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цінності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певних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вчинків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конкретних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осіб</a:t>
            </a:r>
            <a:r>
              <a:rPr lang="ru-RU" sz="2000" dirty="0">
                <a:solidFill>
                  <a:schemeClr val="tx1"/>
                </a:solidFill>
              </a:rPr>
              <a:t>. </a:t>
            </a:r>
            <a:r>
              <a:rPr lang="ru-RU" sz="2000" dirty="0" err="1">
                <a:solidFill>
                  <a:schemeClr val="tx1"/>
                </a:solidFill>
              </a:rPr>
              <a:t>Сюди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можна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віднести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виступи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політичних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діячів</a:t>
            </a:r>
            <a:r>
              <a:rPr lang="ru-RU" sz="2000" dirty="0">
                <a:solidFill>
                  <a:schemeClr val="tx1"/>
                </a:solidFill>
              </a:rPr>
              <a:t> у </a:t>
            </a:r>
            <a:r>
              <a:rPr lang="ru-RU" sz="2000" dirty="0" err="1">
                <a:solidFill>
                  <a:schemeClr val="tx1"/>
                </a:solidFill>
              </a:rPr>
              <a:t>переддень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виборів</a:t>
            </a:r>
            <a:r>
              <a:rPr lang="ru-RU" sz="2000" dirty="0">
                <a:solidFill>
                  <a:schemeClr val="tx1"/>
                </a:solidFill>
              </a:rPr>
              <a:t>. </a:t>
            </a:r>
            <a:r>
              <a:rPr lang="ru-RU" sz="2000" dirty="0" err="1">
                <a:solidFill>
                  <a:schemeClr val="tx1"/>
                </a:solidFill>
              </a:rPr>
              <a:t>Матеріал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який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використовується</a:t>
            </a:r>
            <a:r>
              <a:rPr lang="ru-RU" sz="2000" dirty="0">
                <a:solidFill>
                  <a:schemeClr val="tx1"/>
                </a:solidFill>
              </a:rPr>
              <a:t> у таких </a:t>
            </a:r>
            <a:r>
              <a:rPr lang="ru-RU" sz="2000" dirty="0" err="1">
                <a:solidFill>
                  <a:schemeClr val="tx1"/>
                </a:solidFill>
              </a:rPr>
              <a:t>виступах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дібрано</a:t>
            </a:r>
            <a:r>
              <a:rPr lang="ru-RU" sz="2000" dirty="0">
                <a:solidFill>
                  <a:schemeClr val="tx1"/>
                </a:solidFill>
              </a:rPr>
              <a:t> та скомпоновано таким чином, </a:t>
            </a:r>
            <a:r>
              <a:rPr lang="ru-RU" sz="2000" dirty="0" err="1">
                <a:solidFill>
                  <a:schemeClr val="tx1"/>
                </a:solidFill>
              </a:rPr>
              <a:t>щоб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привернути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увагу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слухачів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підкреслити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значення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певних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традицій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чи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звичаїв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увиразнити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значимість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певних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осіб</a:t>
            </a:r>
            <a:r>
              <a:rPr lang="ru-RU" sz="2000" dirty="0">
                <a:solidFill>
                  <a:schemeClr val="tx1"/>
                </a:solidFill>
              </a:rPr>
              <a:t>. </a:t>
            </a:r>
            <a:r>
              <a:rPr lang="ru-RU" sz="2000" dirty="0" err="1">
                <a:solidFill>
                  <a:schemeClr val="tx1"/>
                </a:solidFill>
              </a:rPr>
              <a:t>Такі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виступи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звернені</a:t>
            </a:r>
            <a:r>
              <a:rPr lang="ru-RU" sz="2000" dirty="0">
                <a:solidFill>
                  <a:schemeClr val="tx1"/>
                </a:solidFill>
              </a:rPr>
              <a:t> до </a:t>
            </a:r>
            <a:r>
              <a:rPr lang="ru-RU" sz="2000" dirty="0" err="1">
                <a:solidFill>
                  <a:schemeClr val="tx1"/>
                </a:solidFill>
              </a:rPr>
              <a:t>почуттів</a:t>
            </a:r>
            <a:endParaRPr lang="ru-UA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456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2A97EB-50C1-5240-9DEF-3A9886209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UA" dirty="0"/>
              <a:t>Види виступів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0DC559F-6FA2-3B43-BE4D-079BCACECC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0547051" cy="34163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b="1" dirty="0" err="1">
                <a:solidFill>
                  <a:schemeClr val="tx1"/>
                </a:solidFill>
              </a:rPr>
              <a:t>Виступ</a:t>
            </a:r>
            <a:r>
              <a:rPr lang="ru-RU" sz="2000" b="1" dirty="0">
                <a:solidFill>
                  <a:schemeClr val="tx1"/>
                </a:solidFill>
              </a:rPr>
              <a:t> з метою </a:t>
            </a:r>
            <a:r>
              <a:rPr lang="ru-RU" sz="2000" b="1" dirty="0" err="1">
                <a:solidFill>
                  <a:schemeClr val="tx1"/>
                </a:solidFill>
              </a:rPr>
              <a:t>переконати</a:t>
            </a:r>
            <a:endParaRPr lang="ru-RU" sz="2000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ru-RU" sz="20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ru-RU" sz="2000" dirty="0">
                <a:solidFill>
                  <a:schemeClr val="tx1"/>
                </a:solidFill>
              </a:rPr>
              <a:t>Мета </a:t>
            </a:r>
            <a:r>
              <a:rPr lang="ru-RU" sz="2000" dirty="0" err="1">
                <a:solidFill>
                  <a:schemeClr val="tx1"/>
                </a:solidFill>
              </a:rPr>
              <a:t>виступу</a:t>
            </a:r>
            <a:r>
              <a:rPr lang="ru-RU" sz="2000" dirty="0">
                <a:solidFill>
                  <a:schemeClr val="tx1"/>
                </a:solidFill>
              </a:rPr>
              <a:t> — за </a:t>
            </a:r>
            <a:r>
              <a:rPr lang="ru-RU" sz="2000" dirty="0" err="1">
                <a:solidFill>
                  <a:schemeClr val="tx1"/>
                </a:solidFill>
              </a:rPr>
              <a:t>допомогою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логічних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доказів</a:t>
            </a:r>
            <a:r>
              <a:rPr lang="ru-RU" sz="2000" dirty="0">
                <a:solidFill>
                  <a:schemeClr val="tx1"/>
                </a:solidFill>
              </a:rPr>
              <a:t> довести </a:t>
            </a:r>
            <a:r>
              <a:rPr lang="ru-RU" sz="2000" dirty="0" err="1">
                <a:solidFill>
                  <a:schemeClr val="tx1"/>
                </a:solidFill>
              </a:rPr>
              <a:t>або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спростувати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певну</a:t>
            </a:r>
            <a:r>
              <a:rPr lang="ru-RU" sz="2000" dirty="0">
                <a:solidFill>
                  <a:schemeClr val="tx1"/>
                </a:solidFill>
              </a:rPr>
              <a:t> думку. </a:t>
            </a:r>
            <a:r>
              <a:rPr lang="ru-RU" sz="2000" dirty="0" err="1">
                <a:solidFill>
                  <a:schemeClr val="tx1"/>
                </a:solidFill>
              </a:rPr>
              <a:t>Такий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виступ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звернений</a:t>
            </a:r>
            <a:r>
              <a:rPr lang="ru-RU" sz="2000" dirty="0">
                <a:solidFill>
                  <a:schemeClr val="tx1"/>
                </a:solidFill>
              </a:rPr>
              <a:t> і до </a:t>
            </a:r>
            <a:r>
              <a:rPr lang="ru-RU" sz="2000" dirty="0" err="1">
                <a:solidFill>
                  <a:schemeClr val="tx1"/>
                </a:solidFill>
              </a:rPr>
              <a:t>розуму</a:t>
            </a:r>
            <a:r>
              <a:rPr lang="ru-RU" sz="2000" dirty="0">
                <a:solidFill>
                  <a:schemeClr val="tx1"/>
                </a:solidFill>
              </a:rPr>
              <a:t>, і до </a:t>
            </a:r>
            <a:r>
              <a:rPr lang="ru-RU" sz="2000" dirty="0" err="1">
                <a:solidFill>
                  <a:schemeClr val="tx1"/>
                </a:solidFill>
              </a:rPr>
              <a:t>почуттів</a:t>
            </a:r>
            <a:r>
              <a:rPr lang="ru-RU" sz="2000" dirty="0">
                <a:solidFill>
                  <a:schemeClr val="tx1"/>
                </a:solidFill>
              </a:rPr>
              <a:t>. Суть </a:t>
            </a:r>
            <a:r>
              <a:rPr lang="ru-RU" sz="2000" dirty="0" err="1">
                <a:solidFill>
                  <a:schemeClr val="tx1"/>
                </a:solidFill>
              </a:rPr>
              <a:t>справи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викладають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оперуючи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логічними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міркуваннями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намагаючись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вплинути</a:t>
            </a:r>
            <a:r>
              <a:rPr lang="ru-RU" sz="2000" dirty="0">
                <a:solidFill>
                  <a:schemeClr val="tx1"/>
                </a:solidFill>
              </a:rPr>
              <a:t> на </a:t>
            </a:r>
            <a:r>
              <a:rPr lang="ru-RU" sz="2000" dirty="0" err="1">
                <a:solidFill>
                  <a:schemeClr val="tx1"/>
                </a:solidFill>
              </a:rPr>
              <a:t>емоції</a:t>
            </a:r>
            <a:r>
              <a:rPr lang="ru-RU" sz="2000" dirty="0">
                <a:solidFill>
                  <a:schemeClr val="tx1"/>
                </a:solidFill>
              </a:rPr>
              <a:t> та </a:t>
            </a:r>
            <a:r>
              <a:rPr lang="ru-RU" sz="2000" dirty="0" err="1">
                <a:solidFill>
                  <a:schemeClr val="tx1"/>
                </a:solidFill>
              </a:rPr>
              <a:t>почуття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аудиторії</a:t>
            </a:r>
            <a:r>
              <a:rPr lang="ru-RU" sz="2000" dirty="0">
                <a:solidFill>
                  <a:schemeClr val="tx1"/>
                </a:solidFill>
              </a:rPr>
              <a:t>. Тема такого </a:t>
            </a:r>
            <a:r>
              <a:rPr lang="ru-RU" sz="2000" dirty="0" err="1">
                <a:solidFill>
                  <a:schemeClr val="tx1"/>
                </a:solidFill>
              </a:rPr>
              <a:t>виступу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зазвичай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дискусійна</a:t>
            </a:r>
            <a:r>
              <a:rPr lang="ru-RU" sz="2000" dirty="0">
                <a:solidFill>
                  <a:schemeClr val="tx1"/>
                </a:solidFill>
              </a:rPr>
              <a:t>. Мета оратора — </a:t>
            </a:r>
            <a:r>
              <a:rPr lang="ru-RU" sz="2000" dirty="0" err="1">
                <a:solidFill>
                  <a:schemeClr val="tx1"/>
                </a:solidFill>
              </a:rPr>
              <a:t>досягти</a:t>
            </a:r>
            <a:r>
              <a:rPr lang="ru-RU" sz="2000" dirty="0">
                <a:solidFill>
                  <a:schemeClr val="tx1"/>
                </a:solidFill>
              </a:rPr>
              <a:t> того, </a:t>
            </a:r>
            <a:r>
              <a:rPr lang="ru-RU" sz="2000" dirty="0" err="1">
                <a:solidFill>
                  <a:schemeClr val="tx1"/>
                </a:solidFill>
              </a:rPr>
              <a:t>щоб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слухачі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погодилися</a:t>
            </a:r>
            <a:r>
              <a:rPr lang="ru-RU" sz="2000" dirty="0">
                <a:solidFill>
                  <a:schemeClr val="tx1"/>
                </a:solidFill>
              </a:rPr>
              <a:t> з </a:t>
            </a:r>
            <a:r>
              <a:rPr lang="ru-RU" sz="2000" dirty="0" err="1">
                <a:solidFill>
                  <a:schemeClr val="tx1"/>
                </a:solidFill>
              </a:rPr>
              <a:t>його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думкою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щодо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спірного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питання</a:t>
            </a:r>
            <a:r>
              <a:rPr lang="ru-RU" sz="2000" dirty="0">
                <a:solidFill>
                  <a:schemeClr val="tx1"/>
                </a:solidFill>
              </a:rPr>
              <a:t>. </a:t>
            </a:r>
            <a:r>
              <a:rPr lang="ru-RU" sz="2000" dirty="0" err="1">
                <a:solidFill>
                  <a:schemeClr val="tx1"/>
                </a:solidFill>
              </a:rPr>
              <a:t>Проте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такий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виступ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ніколи</a:t>
            </a:r>
            <a:r>
              <a:rPr lang="ru-RU" sz="2000" dirty="0">
                <a:solidFill>
                  <a:schemeClr val="tx1"/>
                </a:solidFill>
              </a:rPr>
              <a:t> не </a:t>
            </a:r>
            <a:r>
              <a:rPr lang="ru-RU" sz="2000" dirty="0" err="1">
                <a:solidFill>
                  <a:schemeClr val="tx1"/>
                </a:solidFill>
              </a:rPr>
              <a:t>має</a:t>
            </a:r>
            <a:r>
              <a:rPr lang="ru-RU" sz="2000" dirty="0">
                <a:solidFill>
                  <a:schemeClr val="tx1"/>
                </a:solidFill>
              </a:rPr>
              <a:t> на </a:t>
            </a:r>
            <a:r>
              <a:rPr lang="ru-RU" sz="2000" dirty="0" err="1">
                <a:solidFill>
                  <a:schemeClr val="tx1"/>
                </a:solidFill>
              </a:rPr>
              <a:t>меті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заклику</a:t>
            </a:r>
            <a:r>
              <a:rPr lang="ru-RU" sz="2000" dirty="0">
                <a:solidFill>
                  <a:schemeClr val="tx1"/>
                </a:solidFill>
              </a:rPr>
              <a:t> до </a:t>
            </a:r>
            <a:r>
              <a:rPr lang="ru-RU" sz="2000" dirty="0" err="1">
                <a:solidFill>
                  <a:schemeClr val="tx1"/>
                </a:solidFill>
              </a:rPr>
              <a:t>безпосередніх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вчинків</a:t>
            </a:r>
            <a:endParaRPr lang="ru-UA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942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8DFAC3-881C-BF47-A22D-7D47B58E8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UA" dirty="0"/>
              <a:t>Види виступів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507B85-8817-C741-8342-42A1F784F8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0500752" cy="34163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b="1" dirty="0" err="1">
                <a:solidFill>
                  <a:schemeClr val="tx1"/>
                </a:solidFill>
              </a:rPr>
              <a:t>Виступ</a:t>
            </a:r>
            <a:r>
              <a:rPr lang="ru-RU" sz="2000" b="1" dirty="0">
                <a:solidFill>
                  <a:schemeClr val="tx1"/>
                </a:solidFill>
              </a:rPr>
              <a:t> з метою </a:t>
            </a:r>
            <a:r>
              <a:rPr lang="ru-RU" sz="2000" b="1" dirty="0" err="1">
                <a:solidFill>
                  <a:schemeClr val="tx1"/>
                </a:solidFill>
              </a:rPr>
              <a:t>спонукати</a:t>
            </a:r>
            <a:endParaRPr lang="ru-RU" sz="2000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ru-RU" sz="20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ru-RU" sz="2000" dirty="0" err="1">
                <a:solidFill>
                  <a:schemeClr val="tx1"/>
                </a:solidFill>
              </a:rPr>
              <a:t>Заклики</a:t>
            </a:r>
            <a:r>
              <a:rPr lang="ru-RU" sz="2000" dirty="0">
                <a:solidFill>
                  <a:schemeClr val="tx1"/>
                </a:solidFill>
              </a:rPr>
              <a:t> до </a:t>
            </a:r>
            <a:r>
              <a:rPr lang="ru-RU" sz="2000" dirty="0" err="1">
                <a:solidFill>
                  <a:schemeClr val="tx1"/>
                </a:solidFill>
              </a:rPr>
              <a:t>певних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дій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можуть</a:t>
            </a:r>
            <a:r>
              <a:rPr lang="ru-RU" sz="2000" dirty="0">
                <a:solidFill>
                  <a:schemeClr val="tx1"/>
                </a:solidFill>
              </a:rPr>
              <a:t> бути </a:t>
            </a:r>
            <a:r>
              <a:rPr lang="ru-RU" sz="2000" dirty="0" err="1">
                <a:solidFill>
                  <a:schemeClr val="tx1"/>
                </a:solidFill>
              </a:rPr>
              <a:t>прямими</a:t>
            </a:r>
            <a:r>
              <a:rPr lang="ru-RU" sz="2000" dirty="0">
                <a:solidFill>
                  <a:schemeClr val="tx1"/>
                </a:solidFill>
              </a:rPr>
              <a:t> і </a:t>
            </a:r>
            <a:r>
              <a:rPr lang="ru-RU" sz="2000" dirty="0" err="1">
                <a:solidFill>
                  <a:schemeClr val="tx1"/>
                </a:solidFill>
              </a:rPr>
              <a:t>опосередкованим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можуть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носити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політичний</a:t>
            </a:r>
            <a:r>
              <a:rPr lang="ru-RU" sz="2000" dirty="0">
                <a:solidFill>
                  <a:schemeClr val="tx1"/>
                </a:solidFill>
              </a:rPr>
              <a:t> характер, </a:t>
            </a:r>
            <a:r>
              <a:rPr lang="ru-RU" sz="2000" dirty="0" err="1">
                <a:solidFill>
                  <a:schemeClr val="tx1"/>
                </a:solidFill>
              </a:rPr>
              <a:t>економічний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стосуватися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релігійного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життя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благодійництва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тощо</a:t>
            </a:r>
            <a:r>
              <a:rPr lang="ru-RU" sz="2000" dirty="0">
                <a:solidFill>
                  <a:schemeClr val="tx1"/>
                </a:solidFill>
              </a:rPr>
              <a:t>. </a:t>
            </a:r>
            <a:r>
              <a:rPr lang="ru-RU" sz="2000" dirty="0" err="1">
                <a:solidFill>
                  <a:schemeClr val="tx1"/>
                </a:solidFill>
              </a:rPr>
              <a:t>Успіх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виступу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залежить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від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забезпечення</a:t>
            </a:r>
            <a:r>
              <a:rPr lang="ru-RU" sz="2000" dirty="0">
                <a:solidFill>
                  <a:schemeClr val="tx1"/>
                </a:solidFill>
              </a:rPr>
              <a:t> таких умов: </a:t>
            </a:r>
            <a:r>
              <a:rPr lang="ru-RU" sz="2000" dirty="0" err="1">
                <a:solidFill>
                  <a:schemeClr val="tx1"/>
                </a:solidFill>
              </a:rPr>
              <a:t>сказане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повинне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знайти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відгук</a:t>
            </a:r>
            <a:r>
              <a:rPr lang="ru-RU" sz="2000" dirty="0">
                <a:solidFill>
                  <a:schemeClr val="tx1"/>
                </a:solidFill>
              </a:rPr>
              <a:t> у душах людей; </a:t>
            </a:r>
            <a:r>
              <a:rPr lang="ru-RU" sz="2000" dirty="0" err="1">
                <a:solidFill>
                  <a:schemeClr val="tx1"/>
                </a:solidFill>
              </a:rPr>
              <a:t>слухачі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мають</a:t>
            </a:r>
            <a:r>
              <a:rPr lang="ru-RU" sz="2000" dirty="0">
                <a:solidFill>
                  <a:schemeClr val="tx1"/>
                </a:solidFill>
              </a:rPr>
              <a:t> бути </a:t>
            </a:r>
            <a:r>
              <a:rPr lang="ru-RU" sz="2000" dirty="0" err="1">
                <a:solidFill>
                  <a:schemeClr val="tx1"/>
                </a:solidFill>
              </a:rPr>
              <a:t>спроможними</a:t>
            </a:r>
            <a:r>
              <a:rPr lang="ru-RU" sz="2000" dirty="0">
                <a:solidFill>
                  <a:schemeClr val="tx1"/>
                </a:solidFill>
              </a:rPr>
              <a:t> до </a:t>
            </a:r>
            <a:r>
              <a:rPr lang="ru-RU" sz="2000" dirty="0" err="1">
                <a:solidFill>
                  <a:schemeClr val="tx1"/>
                </a:solidFill>
              </a:rPr>
              <a:t>дій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чи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вчинків</a:t>
            </a:r>
            <a:r>
              <a:rPr lang="ru-RU" sz="2000" dirty="0">
                <a:solidFill>
                  <a:schemeClr val="tx1"/>
                </a:solidFill>
              </a:rPr>
              <a:t>, до </a:t>
            </a:r>
            <a:r>
              <a:rPr lang="ru-RU" sz="2000" dirty="0" err="1">
                <a:solidFill>
                  <a:schemeClr val="tx1"/>
                </a:solidFill>
              </a:rPr>
              <a:t>яких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їх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закликають</a:t>
            </a:r>
            <a:r>
              <a:rPr lang="ru-RU" sz="2000" dirty="0">
                <a:solidFill>
                  <a:schemeClr val="tx1"/>
                </a:solidFill>
              </a:rPr>
              <a:t> (</a:t>
            </a:r>
            <a:r>
              <a:rPr lang="ru-RU" sz="2000" dirty="0" err="1">
                <a:solidFill>
                  <a:schemeClr val="tx1"/>
                </a:solidFill>
              </a:rPr>
              <a:t>скажімо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надати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матеріальної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підтримки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біженцям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із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затоплених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повінню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місцевостей</a:t>
            </a:r>
            <a:r>
              <a:rPr lang="ru-RU" sz="2000" dirty="0">
                <a:solidFill>
                  <a:schemeClr val="tx1"/>
                </a:solidFill>
              </a:rPr>
              <a:t>)</a:t>
            </a:r>
            <a:endParaRPr lang="ru-UA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663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799EAD2-19B5-724D-96E6-8D7E6468D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228" y="2268638"/>
            <a:ext cx="10764456" cy="3751162"/>
          </a:xfrm>
        </p:spPr>
        <p:txBody>
          <a:bodyPr>
            <a:noAutofit/>
          </a:bodyPr>
          <a:lstStyle/>
          <a:p>
            <a:pPr algn="just"/>
            <a:r>
              <a:rPr lang="ru-RU" sz="2000" b="1" i="1" dirty="0" err="1">
                <a:solidFill>
                  <a:schemeClr val="tx1"/>
                </a:solidFill>
              </a:rPr>
              <a:t>Прочитати</a:t>
            </a:r>
            <a:r>
              <a:rPr lang="ru-RU" sz="2000" b="1" i="1" dirty="0">
                <a:solidFill>
                  <a:schemeClr val="tx1"/>
                </a:solidFill>
              </a:rPr>
              <a:t> та </a:t>
            </a:r>
            <a:r>
              <a:rPr lang="ru-RU" sz="2000" b="1" i="1" dirty="0" err="1">
                <a:solidFill>
                  <a:schemeClr val="tx1"/>
                </a:solidFill>
              </a:rPr>
              <a:t>прокоментувати</a:t>
            </a:r>
            <a:r>
              <a:rPr lang="ru-RU" sz="2000" b="1" i="1" dirty="0">
                <a:solidFill>
                  <a:schemeClr val="tx1"/>
                </a:solidFill>
              </a:rPr>
              <a:t> </a:t>
            </a:r>
            <a:r>
              <a:rPr lang="ru-RU" sz="2000" b="1" i="1" dirty="0" err="1">
                <a:solidFill>
                  <a:schemeClr val="tx1"/>
                </a:solidFill>
              </a:rPr>
              <a:t>уривок</a:t>
            </a:r>
            <a:r>
              <a:rPr lang="ru-RU" sz="2000" b="1" i="1" dirty="0">
                <a:solidFill>
                  <a:schemeClr val="tx1"/>
                </a:solidFill>
              </a:rPr>
              <a:t> </a:t>
            </a:r>
            <a:r>
              <a:rPr lang="ru-RU" sz="2000" b="1" i="1" dirty="0" err="1">
                <a:solidFill>
                  <a:schemeClr val="tx1"/>
                </a:solidFill>
              </a:rPr>
              <a:t>із</a:t>
            </a:r>
            <a:r>
              <a:rPr lang="ru-RU" sz="2000" b="1" i="1" dirty="0">
                <a:solidFill>
                  <a:schemeClr val="tx1"/>
                </a:solidFill>
              </a:rPr>
              <a:t> книги Д. </a:t>
            </a:r>
            <a:r>
              <a:rPr lang="ru-RU" sz="2000" b="1" i="1" dirty="0" err="1">
                <a:solidFill>
                  <a:schemeClr val="tx1"/>
                </a:solidFill>
              </a:rPr>
              <a:t>Карнегі</a:t>
            </a:r>
            <a:r>
              <a:rPr lang="ru-RU" sz="2000" b="1" i="1" dirty="0">
                <a:solidFill>
                  <a:schemeClr val="tx1"/>
                </a:solidFill>
              </a:rPr>
              <a:t> «Як </a:t>
            </a:r>
            <a:r>
              <a:rPr lang="ru-RU" sz="2000" b="1" i="1" dirty="0" err="1">
                <a:solidFill>
                  <a:schemeClr val="tx1"/>
                </a:solidFill>
              </a:rPr>
              <a:t>набувати</a:t>
            </a:r>
            <a:r>
              <a:rPr lang="ru-RU" sz="2000" b="1" i="1" dirty="0">
                <a:solidFill>
                  <a:schemeClr val="tx1"/>
                </a:solidFill>
              </a:rPr>
              <a:t> </a:t>
            </a:r>
            <a:r>
              <a:rPr lang="ru-RU" sz="2000" b="1" i="1" dirty="0" err="1">
                <a:solidFill>
                  <a:schemeClr val="tx1"/>
                </a:solidFill>
              </a:rPr>
              <a:t>друзів</a:t>
            </a:r>
            <a:r>
              <a:rPr lang="ru-RU" sz="2000" b="1" i="1" dirty="0">
                <a:solidFill>
                  <a:schemeClr val="tx1"/>
                </a:solidFill>
              </a:rPr>
              <a:t> і </a:t>
            </a:r>
            <a:r>
              <a:rPr lang="ru-RU" sz="2000" b="1" i="1" dirty="0" err="1">
                <a:solidFill>
                  <a:schemeClr val="tx1"/>
                </a:solidFill>
              </a:rPr>
              <a:t>впливати</a:t>
            </a:r>
            <a:r>
              <a:rPr lang="ru-RU" sz="2000" b="1" i="1" dirty="0">
                <a:solidFill>
                  <a:schemeClr val="tx1"/>
                </a:solidFill>
              </a:rPr>
              <a:t> на людей»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chemeClr val="tx1"/>
                </a:solidFill>
              </a:rPr>
              <a:t>	</a:t>
            </a:r>
            <a:r>
              <a:rPr lang="ru-RU" sz="2000" dirty="0" err="1">
                <a:solidFill>
                  <a:schemeClr val="tx1"/>
                </a:solidFill>
              </a:rPr>
              <a:t>Що</a:t>
            </a:r>
            <a:r>
              <a:rPr lang="ru-RU" sz="2000" dirty="0">
                <a:solidFill>
                  <a:schemeClr val="tx1"/>
                </a:solidFill>
              </a:rPr>
              <a:t> значить </a:t>
            </a:r>
            <a:r>
              <a:rPr lang="ru-RU" sz="2000" dirty="0" err="1">
                <a:solidFill>
                  <a:schemeClr val="tx1"/>
                </a:solidFill>
              </a:rPr>
              <a:t>підготуватися</a:t>
            </a:r>
            <a:r>
              <a:rPr lang="ru-RU" sz="2000" dirty="0">
                <a:solidFill>
                  <a:schemeClr val="tx1"/>
                </a:solidFill>
              </a:rPr>
              <a:t> до </a:t>
            </a:r>
            <a:r>
              <a:rPr lang="ru-RU" sz="2000" dirty="0" err="1">
                <a:solidFill>
                  <a:schemeClr val="tx1"/>
                </a:solidFill>
              </a:rPr>
              <a:t>виступу</a:t>
            </a:r>
            <a:r>
              <a:rPr lang="ru-RU" sz="2000" dirty="0">
                <a:solidFill>
                  <a:schemeClr val="tx1"/>
                </a:solidFill>
              </a:rPr>
              <a:t>? </a:t>
            </a:r>
            <a:r>
              <a:rPr lang="ru-RU" sz="2000" dirty="0" err="1">
                <a:solidFill>
                  <a:schemeClr val="tx1"/>
                </a:solidFill>
              </a:rPr>
              <a:t>Механічно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записати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кілька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слів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або</a:t>
            </a:r>
            <a:r>
              <a:rPr lang="ru-RU" sz="2000" dirty="0">
                <a:solidFill>
                  <a:schemeClr val="tx1"/>
                </a:solidFill>
              </a:rPr>
              <a:t> фраз? </a:t>
            </a:r>
            <a:r>
              <a:rPr lang="ru-RU" sz="2000" dirty="0" err="1">
                <a:solidFill>
                  <a:schemeClr val="tx1"/>
                </a:solidFill>
              </a:rPr>
              <a:t>Завчити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їх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напам’ять</a:t>
            </a:r>
            <a:r>
              <a:rPr lang="ru-RU" sz="2000" dirty="0">
                <a:solidFill>
                  <a:schemeClr val="tx1"/>
                </a:solidFill>
              </a:rPr>
              <a:t>? </a:t>
            </a:r>
            <a:r>
              <a:rPr lang="ru-RU" sz="2000" dirty="0" err="1">
                <a:solidFill>
                  <a:schemeClr val="tx1"/>
                </a:solidFill>
              </a:rPr>
              <a:t>Нічого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подібного</a:t>
            </a:r>
            <a:r>
              <a:rPr lang="ru-RU" sz="2000" dirty="0">
                <a:solidFill>
                  <a:schemeClr val="tx1"/>
                </a:solidFill>
              </a:rPr>
              <a:t>. </a:t>
            </a:r>
            <a:r>
              <a:rPr lang="ru-RU" sz="2000" dirty="0" err="1">
                <a:solidFill>
                  <a:schemeClr val="tx1"/>
                </a:solidFill>
              </a:rPr>
              <a:t>Справжня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підготовка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полягає</a:t>
            </a:r>
            <a:r>
              <a:rPr lang="ru-RU" sz="2000" dirty="0">
                <a:solidFill>
                  <a:schemeClr val="tx1"/>
                </a:solidFill>
              </a:rPr>
              <a:t> в тому, </a:t>
            </a:r>
            <a:r>
              <a:rPr lang="ru-RU" sz="2000" dirty="0" err="1">
                <a:solidFill>
                  <a:schemeClr val="tx1"/>
                </a:solidFill>
              </a:rPr>
              <a:t>щоб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вилучити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дещо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із</a:t>
            </a:r>
            <a:r>
              <a:rPr lang="ru-RU" sz="2000" dirty="0">
                <a:solidFill>
                  <a:schemeClr val="tx1"/>
                </a:solidFill>
              </a:rPr>
              <a:t> самого себе, </a:t>
            </a:r>
            <a:r>
              <a:rPr lang="ru-RU" sz="2000" dirty="0" err="1">
                <a:solidFill>
                  <a:schemeClr val="tx1"/>
                </a:solidFill>
              </a:rPr>
              <a:t>сформулювати</a:t>
            </a:r>
            <a:r>
              <a:rPr lang="ru-RU" sz="2000" dirty="0">
                <a:solidFill>
                  <a:schemeClr val="tx1"/>
                </a:solidFill>
              </a:rPr>
              <a:t> та </a:t>
            </a:r>
            <a:r>
              <a:rPr lang="ru-RU" sz="2000" dirty="0" err="1">
                <a:solidFill>
                  <a:schemeClr val="tx1"/>
                </a:solidFill>
              </a:rPr>
              <a:t>скомпонувати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власні</a:t>
            </a:r>
            <a:r>
              <a:rPr lang="ru-RU" sz="2000" dirty="0">
                <a:solidFill>
                  <a:schemeClr val="tx1"/>
                </a:solidFill>
              </a:rPr>
              <a:t> думки та </a:t>
            </a:r>
            <a:r>
              <a:rPr lang="ru-RU" sz="2000" dirty="0" err="1">
                <a:solidFill>
                  <a:schemeClr val="tx1"/>
                </a:solidFill>
              </a:rPr>
              <a:t>переконання</a:t>
            </a:r>
            <a:r>
              <a:rPr lang="ru-RU" sz="2000" dirty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chemeClr val="tx1"/>
                </a:solidFill>
              </a:rPr>
              <a:t>	Не </a:t>
            </a:r>
            <a:r>
              <a:rPr lang="ru-RU" sz="2000" dirty="0" err="1">
                <a:solidFill>
                  <a:schemeClr val="tx1"/>
                </a:solidFill>
              </a:rPr>
              <a:t>намагайтеся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підготуватися</a:t>
            </a:r>
            <a:r>
              <a:rPr lang="ru-RU" sz="2000" dirty="0">
                <a:solidFill>
                  <a:schemeClr val="tx1"/>
                </a:solidFill>
              </a:rPr>
              <a:t> до </a:t>
            </a:r>
            <a:r>
              <a:rPr lang="ru-RU" sz="2000" dirty="0" err="1">
                <a:solidFill>
                  <a:schemeClr val="tx1"/>
                </a:solidFill>
              </a:rPr>
              <a:t>виступу</a:t>
            </a:r>
            <a:r>
              <a:rPr lang="ru-RU" sz="2000" dirty="0">
                <a:solidFill>
                  <a:schemeClr val="tx1"/>
                </a:solidFill>
              </a:rPr>
              <a:t> за </a:t>
            </a:r>
            <a:r>
              <a:rPr lang="ru-RU" sz="2000" dirty="0" err="1">
                <a:solidFill>
                  <a:schemeClr val="tx1"/>
                </a:solidFill>
              </a:rPr>
              <a:t>півгодини</a:t>
            </a:r>
            <a:r>
              <a:rPr lang="ru-RU" sz="2000" dirty="0">
                <a:solidFill>
                  <a:schemeClr val="tx1"/>
                </a:solidFill>
              </a:rPr>
              <a:t>. </a:t>
            </a:r>
            <a:r>
              <a:rPr lang="ru-RU" sz="2000" dirty="0" err="1">
                <a:solidFill>
                  <a:schemeClr val="tx1"/>
                </a:solidFill>
              </a:rPr>
              <a:t>Промову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неможливо</a:t>
            </a:r>
            <a:r>
              <a:rPr lang="ru-RU" sz="2000" dirty="0">
                <a:solidFill>
                  <a:schemeClr val="tx1"/>
                </a:solidFill>
              </a:rPr>
              <a:t> «</a:t>
            </a:r>
            <a:r>
              <a:rPr lang="ru-RU" sz="2000" dirty="0" err="1">
                <a:solidFill>
                  <a:schemeClr val="tx1"/>
                </a:solidFill>
              </a:rPr>
              <a:t>спекти</a:t>
            </a:r>
            <a:r>
              <a:rPr lang="ru-RU" sz="2000" dirty="0">
                <a:solidFill>
                  <a:schemeClr val="tx1"/>
                </a:solidFill>
              </a:rPr>
              <a:t>», як </a:t>
            </a:r>
            <a:r>
              <a:rPr lang="ru-RU" sz="2000" dirty="0" err="1">
                <a:solidFill>
                  <a:schemeClr val="tx1"/>
                </a:solidFill>
              </a:rPr>
              <a:t>пиріг</a:t>
            </a:r>
            <a:r>
              <a:rPr lang="ru-RU" sz="2000" dirty="0">
                <a:solidFill>
                  <a:schemeClr val="tx1"/>
                </a:solidFill>
              </a:rPr>
              <a:t>, на </a:t>
            </a:r>
            <a:r>
              <a:rPr lang="ru-RU" sz="2000" dirty="0" err="1">
                <a:solidFill>
                  <a:schemeClr val="tx1"/>
                </a:solidFill>
              </a:rPr>
              <a:t>замовлення</a:t>
            </a:r>
            <a:r>
              <a:rPr lang="ru-RU" sz="2000" dirty="0">
                <a:solidFill>
                  <a:schemeClr val="tx1"/>
                </a:solidFill>
              </a:rPr>
              <a:t>. Думки </a:t>
            </a:r>
            <a:r>
              <a:rPr lang="ru-RU" sz="2000" dirty="0" err="1">
                <a:solidFill>
                  <a:schemeClr val="tx1"/>
                </a:solidFill>
              </a:rPr>
              <a:t>повинні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визріти</a:t>
            </a:r>
            <a:r>
              <a:rPr lang="ru-RU" sz="2000" dirty="0">
                <a:solidFill>
                  <a:schemeClr val="tx1"/>
                </a:solidFill>
              </a:rPr>
              <a:t>. </a:t>
            </a:r>
            <a:r>
              <a:rPr lang="ru-RU" sz="2000" dirty="0" err="1">
                <a:solidFill>
                  <a:schemeClr val="tx1"/>
                </a:solidFill>
              </a:rPr>
              <a:t>Вибравши</a:t>
            </a:r>
            <a:r>
              <a:rPr lang="ru-RU" sz="2000" dirty="0">
                <a:solidFill>
                  <a:schemeClr val="tx1"/>
                </a:solidFill>
              </a:rPr>
              <a:t> тему, </a:t>
            </a:r>
            <a:r>
              <a:rPr lang="ru-RU" sz="2000" dirty="0" err="1">
                <a:solidFill>
                  <a:schemeClr val="tx1"/>
                </a:solidFill>
              </a:rPr>
              <a:t>обмірковуйте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її</a:t>
            </a:r>
            <a:r>
              <a:rPr lang="ru-RU" sz="2000" dirty="0">
                <a:solidFill>
                  <a:schemeClr val="tx1"/>
                </a:solidFill>
              </a:rPr>
              <a:t>, не </a:t>
            </a:r>
            <a:r>
              <a:rPr lang="ru-RU" sz="2000" dirty="0" err="1">
                <a:solidFill>
                  <a:schemeClr val="tx1"/>
                </a:solidFill>
              </a:rPr>
              <a:t>забуваючи</a:t>
            </a:r>
            <a:r>
              <a:rPr lang="ru-RU" sz="2000" dirty="0">
                <a:solidFill>
                  <a:schemeClr val="tx1"/>
                </a:solidFill>
              </a:rPr>
              <a:t> про </a:t>
            </a:r>
            <a:r>
              <a:rPr lang="ru-RU" sz="2000" dirty="0" err="1">
                <a:solidFill>
                  <a:schemeClr val="tx1"/>
                </a:solidFill>
              </a:rPr>
              <a:t>це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ні</a:t>
            </a:r>
            <a:r>
              <a:rPr lang="ru-RU" sz="2000" dirty="0">
                <a:solidFill>
                  <a:schemeClr val="tx1"/>
                </a:solidFill>
              </a:rPr>
              <a:t> вдень, </a:t>
            </a:r>
            <a:r>
              <a:rPr lang="ru-RU" sz="2000" dirty="0" err="1">
                <a:solidFill>
                  <a:schemeClr val="tx1"/>
                </a:solidFill>
              </a:rPr>
              <a:t>ні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вночі</a:t>
            </a:r>
            <a:r>
              <a:rPr lang="ru-RU" sz="2000" dirty="0">
                <a:solidFill>
                  <a:schemeClr val="tx1"/>
                </a:solidFill>
              </a:rPr>
              <a:t>! </a:t>
            </a:r>
            <a:r>
              <a:rPr lang="ru-RU" sz="2000" dirty="0" err="1">
                <a:solidFill>
                  <a:schemeClr val="tx1"/>
                </a:solidFill>
              </a:rPr>
              <a:t>Обговорюйте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її</a:t>
            </a:r>
            <a:r>
              <a:rPr lang="ru-RU" sz="2000" dirty="0">
                <a:solidFill>
                  <a:schemeClr val="tx1"/>
                </a:solidFill>
              </a:rPr>
              <a:t> з </a:t>
            </a:r>
            <a:r>
              <a:rPr lang="ru-RU" sz="2000" dirty="0" err="1">
                <a:solidFill>
                  <a:schemeClr val="tx1"/>
                </a:solidFill>
              </a:rPr>
              <a:t>друзями</a:t>
            </a:r>
            <a:r>
              <a:rPr lang="ru-RU" sz="2000" dirty="0">
                <a:solidFill>
                  <a:schemeClr val="tx1"/>
                </a:solidFill>
              </a:rPr>
              <a:t>. </a:t>
            </a:r>
            <a:r>
              <a:rPr lang="ru-RU" sz="2000" dirty="0" err="1">
                <a:solidFill>
                  <a:schemeClr val="tx1"/>
                </a:solidFill>
              </a:rPr>
              <a:t>Самі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собі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ставте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найрізноманітніші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запитання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які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стосуються</a:t>
            </a:r>
            <a:r>
              <a:rPr lang="ru-RU" sz="2000" dirty="0">
                <a:solidFill>
                  <a:schemeClr val="tx1"/>
                </a:solidFill>
              </a:rPr>
              <a:t> теми. </a:t>
            </a:r>
            <a:r>
              <a:rPr lang="ru-RU" sz="2000" dirty="0" err="1">
                <a:solidFill>
                  <a:schemeClr val="tx1"/>
                </a:solidFill>
              </a:rPr>
              <a:t>Ідеї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докази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приклади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спадатимуть</a:t>
            </a:r>
            <a:r>
              <a:rPr lang="ru-RU" sz="2000" dirty="0">
                <a:solidFill>
                  <a:schemeClr val="tx1"/>
                </a:solidFill>
              </a:rPr>
              <a:t> на думку в </a:t>
            </a:r>
            <a:r>
              <a:rPr lang="ru-RU" sz="2000" dirty="0" err="1">
                <a:solidFill>
                  <a:schemeClr val="tx1"/>
                </a:solidFill>
              </a:rPr>
              <a:t>найнесподіваніші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моменти</a:t>
            </a:r>
            <a:r>
              <a:rPr lang="ru-RU" sz="2000" dirty="0">
                <a:solidFill>
                  <a:schemeClr val="tx1"/>
                </a:solidFill>
              </a:rPr>
              <a:t>... (</a:t>
            </a:r>
            <a:r>
              <a:rPr lang="ru-RU" sz="2000" i="1" dirty="0">
                <a:solidFill>
                  <a:schemeClr val="tx1"/>
                </a:solidFill>
              </a:rPr>
              <a:t>За Д. </a:t>
            </a:r>
            <a:r>
              <a:rPr lang="ru-RU" sz="2000" i="1" dirty="0" err="1">
                <a:solidFill>
                  <a:schemeClr val="tx1"/>
                </a:solidFill>
              </a:rPr>
              <a:t>Карнегі</a:t>
            </a:r>
            <a:r>
              <a:rPr lang="ru-RU" sz="2000" dirty="0">
                <a:solidFill>
                  <a:schemeClr val="tx1"/>
                </a:solidFill>
              </a:rPr>
              <a:t>)</a:t>
            </a:r>
          </a:p>
          <a:p>
            <a:pPr marL="0" indent="0" algn="just">
              <a:buNone/>
            </a:pPr>
            <a:endParaRPr lang="ru-UA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6293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904810-880B-A740-9A3A-415B9EA03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1266464"/>
            <a:ext cx="8761413" cy="724382"/>
          </a:xfrm>
        </p:spPr>
        <p:txBody>
          <a:bodyPr/>
          <a:lstStyle/>
          <a:p>
            <a:r>
              <a:rPr lang="ru-RU" i="1" dirty="0" err="1"/>
              <a:t>Самостійна</a:t>
            </a:r>
            <a:r>
              <a:rPr lang="ru-RU" i="1" dirty="0"/>
              <a:t> робота з текстом</a:t>
            </a:r>
            <a:br>
              <a:rPr lang="ru-RU" dirty="0"/>
            </a:br>
            <a:br>
              <a:rPr lang="ru-RU" dirty="0"/>
            </a:b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90FEF35-9770-5149-B738-E81E2DB12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1410" y="2279409"/>
            <a:ext cx="10734847" cy="3416300"/>
          </a:xfrm>
        </p:spPr>
        <p:txBody>
          <a:bodyPr>
            <a:noAutofit/>
          </a:bodyPr>
          <a:lstStyle/>
          <a:p>
            <a:r>
              <a:rPr lang="ru-RU" sz="2000" b="1" dirty="0" err="1">
                <a:solidFill>
                  <a:schemeClr val="tx1"/>
                </a:solidFill>
              </a:rPr>
              <a:t>Прочитати</a:t>
            </a:r>
            <a:r>
              <a:rPr lang="ru-RU" sz="2000" b="1" dirty="0">
                <a:solidFill>
                  <a:schemeClr val="tx1"/>
                </a:solidFill>
              </a:rPr>
              <a:t>. </a:t>
            </a:r>
            <a:r>
              <a:rPr lang="ru-RU" sz="2000" b="1" dirty="0" err="1">
                <a:solidFill>
                  <a:schemeClr val="tx1"/>
                </a:solidFill>
              </a:rPr>
              <a:t>Укласти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ru-RU" sz="2000" b="1" dirty="0" err="1">
                <a:solidFill>
                  <a:schemeClr val="tx1"/>
                </a:solidFill>
              </a:rPr>
              <a:t>пам’ятку</a:t>
            </a:r>
            <a:r>
              <a:rPr lang="ru-RU" sz="2000" b="1" dirty="0">
                <a:solidFill>
                  <a:schemeClr val="tx1"/>
                </a:solidFill>
              </a:rPr>
              <a:t> у </a:t>
            </a:r>
            <a:r>
              <a:rPr lang="ru-RU" sz="2000" b="1" dirty="0" err="1">
                <a:solidFill>
                  <a:schemeClr val="tx1"/>
                </a:solidFill>
              </a:rPr>
              <a:t>вигляді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ru-RU" sz="2000" b="1" dirty="0" err="1">
                <a:solidFill>
                  <a:schemeClr val="tx1"/>
                </a:solidFill>
              </a:rPr>
              <a:t>вимог</a:t>
            </a:r>
            <a:r>
              <a:rPr lang="ru-RU" sz="2000" b="1" dirty="0">
                <a:solidFill>
                  <a:schemeClr val="tx1"/>
                </a:solidFill>
              </a:rPr>
              <a:t> до </a:t>
            </a:r>
            <a:r>
              <a:rPr lang="ru-RU" sz="2000" b="1" dirty="0" err="1">
                <a:solidFill>
                  <a:schemeClr val="tx1"/>
                </a:solidFill>
              </a:rPr>
              <a:t>написання</a:t>
            </a:r>
            <a:r>
              <a:rPr lang="ru-RU" sz="2000" b="1" dirty="0">
                <a:solidFill>
                  <a:schemeClr val="tx1"/>
                </a:solidFill>
              </a:rPr>
              <a:t> тексту </a:t>
            </a:r>
            <a:r>
              <a:rPr lang="ru-RU" sz="2000" b="1" dirty="0" err="1">
                <a:solidFill>
                  <a:schemeClr val="tx1"/>
                </a:solidFill>
              </a:rPr>
              <a:t>виступу</a:t>
            </a:r>
            <a:r>
              <a:rPr lang="ru-RU" sz="2000" b="1" dirty="0">
                <a:solidFill>
                  <a:schemeClr val="tx1"/>
                </a:solidFill>
              </a:rPr>
              <a:t> оратора.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</a:rPr>
              <a:t>	</a:t>
            </a:r>
          </a:p>
          <a:p>
            <a:pPr marL="0" indent="0">
              <a:buNone/>
            </a:pPr>
            <a:r>
              <a:rPr lang="ru-RU" sz="2000" dirty="0" err="1">
                <a:solidFill>
                  <a:schemeClr val="tx1"/>
                </a:solidFill>
              </a:rPr>
              <a:t>Кожний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виступ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складається</a:t>
            </a:r>
            <a:r>
              <a:rPr lang="ru-RU" sz="2000" dirty="0">
                <a:solidFill>
                  <a:schemeClr val="tx1"/>
                </a:solidFill>
              </a:rPr>
              <a:t> з </a:t>
            </a:r>
            <a:r>
              <a:rPr lang="ru-RU" sz="2000" dirty="0" err="1">
                <a:solidFill>
                  <a:schemeClr val="tx1"/>
                </a:solidFill>
              </a:rPr>
              <a:t>трьох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основних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частин</a:t>
            </a:r>
            <a:r>
              <a:rPr lang="ru-RU" sz="2000" dirty="0">
                <a:solidFill>
                  <a:schemeClr val="tx1"/>
                </a:solidFill>
              </a:rPr>
              <a:t>: </a:t>
            </a:r>
          </a:p>
          <a:p>
            <a:r>
              <a:rPr lang="ru-RU" sz="2000" dirty="0">
                <a:solidFill>
                  <a:schemeClr val="tx1"/>
                </a:solidFill>
              </a:rPr>
              <a:t>початку (</a:t>
            </a:r>
            <a:r>
              <a:rPr lang="ru-RU" sz="2000" dirty="0" err="1">
                <a:solidFill>
                  <a:schemeClr val="tx1"/>
                </a:solidFill>
              </a:rPr>
              <a:t>вступу</a:t>
            </a:r>
            <a:r>
              <a:rPr lang="ru-RU" sz="2000" dirty="0">
                <a:solidFill>
                  <a:schemeClr val="tx1"/>
                </a:solidFill>
              </a:rPr>
              <a:t>), </a:t>
            </a:r>
          </a:p>
          <a:p>
            <a:r>
              <a:rPr lang="ru-RU" sz="2000" dirty="0" err="1">
                <a:solidFill>
                  <a:schemeClr val="tx1"/>
                </a:solidFill>
              </a:rPr>
              <a:t>основної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частини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</a:p>
          <a:p>
            <a:r>
              <a:rPr lang="ru-RU" sz="2000" dirty="0" err="1">
                <a:solidFill>
                  <a:schemeClr val="tx1"/>
                </a:solidFill>
              </a:rPr>
              <a:t>закінчення</a:t>
            </a:r>
            <a:r>
              <a:rPr lang="ru-RU" sz="2000" dirty="0">
                <a:solidFill>
                  <a:schemeClr val="tx1"/>
                </a:solidFill>
              </a:rPr>
              <a:t> (</a:t>
            </a:r>
            <a:r>
              <a:rPr lang="ru-RU" sz="2000" dirty="0" err="1">
                <a:solidFill>
                  <a:schemeClr val="tx1"/>
                </a:solidFill>
              </a:rPr>
              <a:t>висновків</a:t>
            </a:r>
            <a:r>
              <a:rPr lang="ru-RU" sz="2000" dirty="0">
                <a:solidFill>
                  <a:schemeClr val="tx1"/>
                </a:solidFill>
              </a:rPr>
              <a:t>).</a:t>
            </a:r>
          </a:p>
          <a:p>
            <a:pPr marL="0" indent="0">
              <a:buNone/>
            </a:pPr>
            <a:r>
              <a:rPr lang="ru-RU" sz="2000" i="1" dirty="0">
                <a:solidFill>
                  <a:schemeClr val="tx1"/>
                </a:solidFill>
              </a:rPr>
              <a:t>	</a:t>
            </a:r>
            <a:endParaRPr lang="ru-UA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9552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вет директоров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Совет директоров</Template>
  <TotalTime>39</TotalTime>
  <Words>958</Words>
  <Application>Microsoft Macintosh PowerPoint</Application>
  <PresentationFormat>Широкоэкранный</PresentationFormat>
  <Paragraphs>62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Century Gothic</vt:lpstr>
      <vt:lpstr>Wingdings 3</vt:lpstr>
      <vt:lpstr>Совет директоров</vt:lpstr>
      <vt:lpstr>УМР. Написання тексту публічного виступу</vt:lpstr>
      <vt:lpstr>Жанри публічних виступів</vt:lpstr>
      <vt:lpstr>Види виступів</vt:lpstr>
      <vt:lpstr>Види виступів</vt:lpstr>
      <vt:lpstr>Види виступів</vt:lpstr>
      <vt:lpstr>Види виступів</vt:lpstr>
      <vt:lpstr>Види виступів</vt:lpstr>
      <vt:lpstr>Презентация PowerPoint</vt:lpstr>
      <vt:lpstr>Самостійна робота з текстом  </vt:lpstr>
      <vt:lpstr>Початок</vt:lpstr>
      <vt:lpstr>Основна частина</vt:lpstr>
      <vt:lpstr>Висновки</vt:lpstr>
      <vt:lpstr>Риторичний практикум</vt:lpstr>
      <vt:lpstr>  Творча лабораторія  </vt:lpstr>
      <vt:lpstr>Домашнє завдання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УМР. Написання тексту публічного виступу</dc:title>
  <dc:creator>Microsoft Office User</dc:creator>
  <cp:lastModifiedBy>Microsoft Office User</cp:lastModifiedBy>
  <cp:revision>5</cp:revision>
  <dcterms:created xsi:type="dcterms:W3CDTF">2020-11-22T09:35:22Z</dcterms:created>
  <dcterms:modified xsi:type="dcterms:W3CDTF">2020-11-22T10:19:10Z</dcterms:modified>
</cp:coreProperties>
</file>