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99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hyperlink" Target="http://teach-inf.at.ua/" TargetMode="External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й слайд">
  <p:cSld name="Титульний слайд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-1"/>
            <a:ext cx="4747751" cy="4413403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"/>
          <p:cNvSpPr/>
          <p:nvPr/>
        </p:nvSpPr>
        <p:spPr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</a:pPr>
            <a:endParaRPr sz="1800" b="0" i="0" u="none" strike="noStrike" cap="none">
              <a:solidFill>
                <a:srgbClr val="19426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" name="Google Shape;1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00484" y="6021300"/>
            <a:ext cx="5699686" cy="991249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2"/>
          <p:cNvSpPr/>
          <p:nvPr/>
        </p:nvSpPr>
        <p:spPr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 cap="flat" cmpd="sng">
            <a:solidFill>
              <a:srgbClr val="19426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</a:pPr>
            <a:endParaRPr sz="1800" b="0" i="0" u="none" strike="noStrike" cap="none">
              <a:solidFill>
                <a:srgbClr val="19426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1258888" y="4508512"/>
            <a:ext cx="4248150" cy="1800225"/>
          </a:xfrm>
          <a:prstGeom prst="ellipse">
            <a:avLst/>
          </a:prstGeom>
          <a:gradFill>
            <a:gsLst>
              <a:gs pos="0">
                <a:srgbClr val="398AC7"/>
              </a:gs>
              <a:gs pos="100000">
                <a:srgbClr val="28618C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</a:pPr>
            <a:endParaRPr sz="1800" b="0" i="0" u="none" strike="noStrike" cap="none">
              <a:solidFill>
                <a:srgbClr val="19426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2"/>
          <p:cNvSpPr txBox="1"/>
          <p:nvPr/>
        </p:nvSpPr>
        <p:spPr>
          <a:xfrm>
            <a:off x="457200" y="6486536"/>
            <a:ext cx="2133600" cy="168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19426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2"/>
          <p:cNvSpPr txBox="1"/>
          <p:nvPr/>
        </p:nvSpPr>
        <p:spPr>
          <a:xfrm>
            <a:off x="3124200" y="6486536"/>
            <a:ext cx="2895600" cy="168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2"/>
          <p:cNvSpPr/>
          <p:nvPr/>
        </p:nvSpPr>
        <p:spPr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</a:pPr>
            <a:endParaRPr sz="1800" b="0" i="0" u="none" strike="noStrike" cap="none">
              <a:solidFill>
                <a:srgbClr val="19426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2" descr="2"/>
          <p:cNvSpPr/>
          <p:nvPr/>
        </p:nvSpPr>
        <p:spPr>
          <a:xfrm>
            <a:off x="376245" y="2147896"/>
            <a:ext cx="2103437" cy="3032125"/>
          </a:xfrm>
          <a:custGeom>
            <a:avLst/>
            <a:gdLst/>
            <a:ahLst/>
            <a:cxnLst/>
            <a:rect l="l" t="t" r="r" b="b"/>
            <a:pathLst>
              <a:path w="1325" h="1910" extrusionOk="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19426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2" descr="4"/>
          <p:cNvSpPr/>
          <p:nvPr/>
        </p:nvSpPr>
        <p:spPr>
          <a:xfrm>
            <a:off x="2625727" y="2119317"/>
            <a:ext cx="2139950" cy="3116263"/>
          </a:xfrm>
          <a:custGeom>
            <a:avLst/>
            <a:gdLst/>
            <a:ahLst/>
            <a:cxnLst/>
            <a:rect l="l" t="t" r="r" b="b"/>
            <a:pathLst>
              <a:path w="1348" h="1963" extrusionOk="0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19426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2" descr="1"/>
          <p:cNvSpPr/>
          <p:nvPr/>
        </p:nvSpPr>
        <p:spPr>
          <a:xfrm>
            <a:off x="1130307" y="1416060"/>
            <a:ext cx="2873375" cy="2182813"/>
          </a:xfrm>
          <a:custGeom>
            <a:avLst/>
            <a:gdLst/>
            <a:ahLst/>
            <a:cxnLst/>
            <a:rect l="l" t="t" r="r" b="b"/>
            <a:pathLst>
              <a:path w="1810" h="1375" extrusionOk="0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19426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2" descr="55282"/>
          <p:cNvSpPr/>
          <p:nvPr/>
        </p:nvSpPr>
        <p:spPr>
          <a:xfrm>
            <a:off x="1085855" y="3730636"/>
            <a:ext cx="2962275" cy="2219325"/>
          </a:xfrm>
          <a:custGeom>
            <a:avLst/>
            <a:gdLst/>
            <a:ahLst/>
            <a:cxnLst/>
            <a:rect l="l" t="t" r="r" b="b"/>
            <a:pathLst>
              <a:path w="1866" h="1398" extrusionOk="0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19426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2"/>
          <p:cNvSpPr/>
          <p:nvPr/>
        </p:nvSpPr>
        <p:spPr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</a:pPr>
            <a:endParaRPr sz="1800" b="0" i="0" u="none" strike="noStrike" cap="none">
              <a:solidFill>
                <a:srgbClr val="19426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2"/>
          <p:cNvSpPr txBox="1"/>
          <p:nvPr/>
        </p:nvSpPr>
        <p:spPr>
          <a:xfrm>
            <a:off x="1416466" y="3045082"/>
            <a:ext cx="2441027" cy="1421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5400"/>
              <a:buFont typeface="Verdana"/>
              <a:buNone/>
            </a:pPr>
            <a:r>
              <a:rPr lang="uk-UA" sz="5400" b="1" i="0" u="none" strike="noStrike" cap="none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10</a:t>
            </a:r>
            <a:endParaRPr/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5400"/>
              <a:buFont typeface="Verdana"/>
              <a:buNone/>
            </a:pPr>
            <a:r>
              <a:rPr lang="uk-UA" sz="5400" b="1" i="0" u="none" strike="noStrike" cap="none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(11)</a:t>
            </a:r>
            <a:endParaRPr/>
          </a:p>
        </p:txBody>
      </p:sp>
      <p:sp>
        <p:nvSpPr>
          <p:cNvPr id="30" name="Google Shape;30;p2"/>
          <p:cNvSpPr txBox="1"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426B"/>
              </a:buClr>
              <a:buSzPts val="4400"/>
              <a:buFont typeface="Verdana"/>
              <a:buNone/>
              <a:defRPr sz="4400" b="1" i="0" u="none" strike="noStrike" cap="none">
                <a:solidFill>
                  <a:srgbClr val="19426B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"/>
          <p:cNvSpPr txBox="1">
            <a:spLocks noGrp="1"/>
          </p:cNvSpPr>
          <p:nvPr>
            <p:ph type="subTitle" idx="1"/>
          </p:nvPr>
        </p:nvSpPr>
        <p:spPr>
          <a:xfrm>
            <a:off x="5032382" y="3184362"/>
            <a:ext cx="7138989" cy="403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Char char="•"/>
              <a:defRPr sz="16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і вертикальний текст" type="vertTx">
  <p:cSld name="VERTICAL_TEX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ий заголовок і текст" type="vertTitleAndTx">
  <p:cSld name="VERTICAL_TITLE_AND_VERTICAL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і вміст">
  <p:cSld name="Заголовок і вміст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"/>
          <p:cNvSpPr/>
          <p:nvPr/>
        </p:nvSpPr>
        <p:spPr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</a:pPr>
            <a:endParaRPr sz="1800" b="0" i="0" u="none" strike="noStrike" cap="none">
              <a:solidFill>
                <a:srgbClr val="19426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</a:pPr>
            <a:endParaRPr sz="1800" b="0" i="0" u="none" strike="noStrike" cap="none">
              <a:solidFill>
                <a:srgbClr val="19426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" name="Google Shape;35;p3"/>
          <p:cNvGrpSpPr/>
          <p:nvPr/>
        </p:nvGrpSpPr>
        <p:grpSpPr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36" name="Google Shape;36;p3"/>
            <p:cNvSpPr/>
            <p:nvPr/>
          </p:nvSpPr>
          <p:spPr>
            <a:xfrm>
              <a:off x="4921" y="845"/>
              <a:ext cx="732" cy="227"/>
            </a:xfrm>
            <a:prstGeom prst="ellipse">
              <a:avLst/>
            </a:prstGeom>
            <a:gradFill>
              <a:gsLst>
                <a:gs pos="0">
                  <a:srgbClr val="19426B"/>
                </a:gs>
                <a:gs pos="100000">
                  <a:srgbClr val="FFFFFF"/>
                </a:gs>
              </a:gsLst>
              <a:lin ang="189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endParaRPr sz="1800" b="0" i="0" u="none" strike="noStrike" cap="none">
                <a:solidFill>
                  <a:srgbClr val="19426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3"/>
            <p:cNvSpPr/>
            <p:nvPr/>
          </p:nvSpPr>
          <p:spPr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endParaRPr sz="1800" b="0" i="0" u="none" strike="noStrike" cap="none">
                <a:solidFill>
                  <a:srgbClr val="19426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3" descr="4"/>
            <p:cNvSpPr/>
            <p:nvPr/>
          </p:nvSpPr>
          <p:spPr>
            <a:xfrm>
              <a:off x="5077" y="281"/>
              <a:ext cx="426" cy="588"/>
            </a:xfrm>
            <a:custGeom>
              <a:avLst/>
              <a:gdLst/>
              <a:ahLst/>
              <a:cxnLst/>
              <a:rect l="l" t="t" r="r" b="b"/>
              <a:pathLst>
                <a:path w="1348" h="1963" extrusionOk="0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endParaRPr sz="1800" b="0" i="0" u="none" strike="noStrike" cap="none">
                <a:solidFill>
                  <a:srgbClr val="19426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3" descr="1"/>
            <p:cNvSpPr/>
            <p:nvPr/>
          </p:nvSpPr>
          <p:spPr>
            <a:xfrm>
              <a:off x="4779" y="144"/>
              <a:ext cx="572" cy="416"/>
            </a:xfrm>
            <a:custGeom>
              <a:avLst/>
              <a:gdLst/>
              <a:ahLst/>
              <a:cxnLst/>
              <a:rect l="l" t="t" r="r" b="b"/>
              <a:pathLst>
                <a:path w="1810" h="1388" extrusionOk="0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endParaRPr sz="1800" b="0" i="0" u="none" strike="noStrike" cap="none">
                <a:solidFill>
                  <a:srgbClr val="19426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3" descr="2"/>
            <p:cNvSpPr/>
            <p:nvPr/>
          </p:nvSpPr>
          <p:spPr>
            <a:xfrm>
              <a:off x="4629" y="286"/>
              <a:ext cx="419" cy="572"/>
            </a:xfrm>
            <a:custGeom>
              <a:avLst/>
              <a:gdLst/>
              <a:ahLst/>
              <a:cxnLst/>
              <a:rect l="l" t="t" r="r" b="b"/>
              <a:pathLst>
                <a:path w="1325" h="1910" extrusionOk="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endParaRPr sz="1800" b="0" i="0" u="none" strike="noStrike" cap="none">
                <a:solidFill>
                  <a:srgbClr val="19426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3" descr="55282"/>
            <p:cNvSpPr/>
            <p:nvPr/>
          </p:nvSpPr>
          <p:spPr>
            <a:xfrm>
              <a:off x="4770" y="585"/>
              <a:ext cx="590" cy="418"/>
            </a:xfrm>
            <a:custGeom>
              <a:avLst/>
              <a:gdLst/>
              <a:ahLst/>
              <a:cxnLst/>
              <a:rect l="l" t="t" r="r" b="b"/>
              <a:pathLst>
                <a:path w="1866" h="1398" extrusionOk="0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endParaRPr sz="1800" b="0" i="0" u="none" strike="noStrike" cap="none">
                <a:solidFill>
                  <a:srgbClr val="19426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endParaRPr sz="1800" b="0" i="0" u="none" strike="noStrike" cap="none">
                <a:solidFill>
                  <a:srgbClr val="19426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" name="Google Shape;43;p3"/>
          <p:cNvSpPr txBox="1"/>
          <p:nvPr/>
        </p:nvSpPr>
        <p:spPr>
          <a:xfrm>
            <a:off x="10545104" y="700372"/>
            <a:ext cx="948605" cy="533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b="1" i="0" u="none" strike="noStrike" cap="none">
                <a:solidFill>
                  <a:srgbClr val="19426B"/>
                </a:solidFill>
                <a:latin typeface="Comic Sans MS"/>
                <a:ea typeface="Comic Sans MS"/>
                <a:cs typeface="Comic Sans MS"/>
                <a:sym typeface="Comic Sans MS"/>
              </a:rPr>
              <a:t>10</a:t>
            </a:r>
            <a:br>
              <a:rPr lang="uk-UA" sz="2000" b="1" i="0" u="none" strike="noStrike" cap="none">
                <a:solidFill>
                  <a:srgbClr val="19426B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uk-UA" sz="2000" b="1" i="0" u="none" strike="noStrike" cap="none">
                <a:solidFill>
                  <a:srgbClr val="19426B"/>
                </a:solidFill>
                <a:latin typeface="Comic Sans MS"/>
                <a:ea typeface="Comic Sans MS"/>
                <a:cs typeface="Comic Sans MS"/>
                <a:sym typeface="Comic Sans MS"/>
              </a:rPr>
              <a:t>(11)</a:t>
            </a:r>
            <a:endParaRPr/>
          </a:p>
        </p:txBody>
      </p:sp>
      <p:grpSp>
        <p:nvGrpSpPr>
          <p:cNvPr id="44" name="Google Shape;44;p3"/>
          <p:cNvGrpSpPr/>
          <p:nvPr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45" name="Google Shape;45;p3" descr="E:\Робота\Вчитель Інформатики\~~~Сайт~~~\teach-inf.at.ua\FTP\krfb_6465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026296" y="6485698"/>
              <a:ext cx="321568" cy="32156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6" name="Google Shape;46;p3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-UA" sz="1400" b="0" i="1" u="none" strike="noStrike" cap="none">
                  <a:solidFill>
                    <a:srgbClr val="19426B"/>
                  </a:solidFill>
                  <a:latin typeface="Verdana"/>
                  <a:ea typeface="Verdana"/>
                  <a:cs typeface="Verdana"/>
                  <a:sym typeface="Verdana"/>
                </a:rPr>
                <a:t>© Вивчаємо інформатику        </a:t>
              </a:r>
              <a:r>
                <a:rPr lang="uk-UA" sz="1400" b="1" i="1" u="sng" strike="noStrike" cap="none">
                  <a:solidFill>
                    <a:schemeClr val="hlink"/>
                  </a:solidFill>
                  <a:latin typeface="Verdana"/>
                  <a:ea typeface="Verdana"/>
                  <a:cs typeface="Verdana"/>
                  <a:sym typeface="Verdana"/>
                  <a:hlinkClick r:id="rId7"/>
                </a:rPr>
                <a:t>teach-inf.at.ua</a:t>
              </a:r>
              <a:endParaRPr sz="1400" b="1" i="1" u="none" strike="noStrike" cap="none">
                <a:solidFill>
                  <a:srgbClr val="19426B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47" name="Google Shape;47;p3"/>
          <p:cNvSpPr txBox="1"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Verdana"/>
              <a:buNone/>
              <a:defRPr sz="32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озділу" type="secHead">
  <p:cSld name="SECTION_HEAD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Verdan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і області з вмістом" type="twoObj">
  <p:cSld name="TWO_OBJECT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орівняння" type="twoTxTwoObj">
  <p:cSld name="TWO_OBJECTS_WITH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4" name="Google Shape;64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6" name="Google Shape;66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Лише заголовок" type="titleOnly">
  <p:cSld name="TITLE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ий слайд" type="blank">
  <p:cSld name="BLANK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міст із підписом" type="objTx">
  <p:cSld name="OBJECT_WITH_CAPTION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82" name="Google Shape;82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3" name="Google Shape;83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ображення з підписом" type="picTx">
  <p:cSld name="PICTURE_WITH_CAPTION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9" name="Google Shape;89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0" name="Google Shape;90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Verdana"/>
              <a:buNone/>
              <a:defRPr sz="4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4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hyperlink" Target="about:blank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3"/>
          <p:cNvSpPr txBox="1">
            <a:spLocks noGrp="1"/>
          </p:cNvSpPr>
          <p:nvPr>
            <p:ph type="ctrTitle"/>
          </p:nvPr>
        </p:nvSpPr>
        <p:spPr>
          <a:xfrm>
            <a:off x="4847771" y="624586"/>
            <a:ext cx="7137066" cy="1801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426B"/>
              </a:buClr>
              <a:buSzPts val="5400"/>
              <a:buFont typeface="Verdana"/>
              <a:buNone/>
            </a:pPr>
            <a:r>
              <a:rPr lang="uk-UA" sz="5400"/>
              <a:t>Веб-сервер і база даних. Взаємодія клієнт-сервер</a:t>
            </a:r>
            <a:endParaRPr/>
          </a:p>
        </p:txBody>
      </p:sp>
      <p:sp>
        <p:nvSpPr>
          <p:cNvPr id="110" name="Google Shape;110;p13"/>
          <p:cNvSpPr txBox="1"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lang="uk-UA" sz="16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За навчальною програмою 2018 року</a:t>
            </a:r>
            <a:endParaRPr/>
          </a:p>
        </p:txBody>
      </p:sp>
      <p:sp>
        <p:nvSpPr>
          <p:cNvPr id="111" name="Google Shape;111;p13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Verdana"/>
              <a:buNone/>
            </a:pPr>
            <a:r>
              <a:rPr lang="uk-UA" sz="3600" b="1" i="1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Урок 24</a:t>
            </a:r>
            <a:endParaRPr sz="3600" b="1" i="1" u="none" strike="noStrike" cap="none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12" name="Google Shape;112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49267" y="3662318"/>
            <a:ext cx="2357228" cy="2357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3" descr="big data, cloud server, cloud technology, data cloud, server data ico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81630" y="3662318"/>
            <a:ext cx="2357228" cy="23572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2"/>
          <p:cNvSpPr txBox="1"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Verdana"/>
              <a:buNone/>
            </a:pPr>
            <a:r>
              <a:rPr lang="uk-UA"/>
              <a:t>Веб-сервер і база даних.</a:t>
            </a:r>
            <a:br>
              <a:rPr lang="uk-UA"/>
            </a:br>
            <a:r>
              <a:rPr lang="uk-UA"/>
              <a:t>Взаємодія клієнт-сервер</a:t>
            </a:r>
            <a:endParaRPr/>
          </a:p>
        </p:txBody>
      </p:sp>
      <p:pic>
        <p:nvPicPr>
          <p:cNvPr id="215" name="Google Shape;215;p22" descr="3D_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633" y="11"/>
            <a:ext cx="1295400" cy="1801813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22"/>
          <p:cNvSpPr/>
          <p:nvPr/>
        </p:nvSpPr>
        <p:spPr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cap="flat" cmpd="sng">
            <a:solidFill>
              <a:srgbClr val="DDDDD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Розділ </a:t>
            </a:r>
            <a:r>
              <a:rPr lang="uk-UA" sz="12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4 § 24</a:t>
            </a:r>
            <a:endParaRPr/>
          </a:p>
        </p:txBody>
      </p:sp>
      <p:sp>
        <p:nvSpPr>
          <p:cNvPr id="217" name="Google Shape;217;p22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57189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Уявіть простий сценарій. Ми набираємо в браузері веб адресу:</a:t>
            </a:r>
            <a:endParaRPr/>
          </a:p>
        </p:txBody>
      </p:sp>
      <p:sp>
        <p:nvSpPr>
          <p:cNvPr id="218" name="Google Shape;218;p22"/>
          <p:cNvSpPr/>
          <p:nvPr/>
        </p:nvSpPr>
        <p:spPr>
          <a:xfrm>
            <a:off x="72007" y="2290262"/>
            <a:ext cx="5972332" cy="83477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600" b="1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https://www.google.com.ua</a:t>
            </a:r>
            <a:endParaRPr sz="2600" b="1" i="1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19" name="Google Shape;219;p22"/>
          <p:cNvSpPr/>
          <p:nvPr/>
        </p:nvSpPr>
        <p:spPr>
          <a:xfrm>
            <a:off x="6149819" y="2290262"/>
            <a:ext cx="5972332" cy="83477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54.230.228.26</a:t>
            </a:r>
            <a:endParaRPr/>
          </a:p>
        </p:txBody>
      </p:sp>
      <p:pic>
        <p:nvPicPr>
          <p:cNvPr id="220" name="Google Shape;220;p22" descr="Ð ÐµÐ·ÑÐ»ÑÑÐ°Ñ Ð¿Ð¾ÑÑÐºÑ Ð·Ð¾Ð±ÑÐ°Ð¶ÐµÐ½Ñ Ð·Ð° Ð·Ð°Ð¿Ð¸ÑÐ¾Ð¼ &quot;google chrome&quot;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52530" y="4313024"/>
            <a:ext cx="2211286" cy="2211286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22"/>
          <p:cNvSpPr txBox="1"/>
          <p:nvPr/>
        </p:nvSpPr>
        <p:spPr>
          <a:xfrm>
            <a:off x="70929" y="3254098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57189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Браузер бере звідти домен, за ним визначає інтернет адресу сервера та з’єднується з ним.</a:t>
            </a:r>
            <a:endParaRPr/>
          </a:p>
        </p:txBody>
      </p:sp>
      <p:pic>
        <p:nvPicPr>
          <p:cNvPr id="222" name="Google Shape;222;p22" descr="http://www.digitalfocusseo.com/wp-content/uploads/2018/11/Website-Hosting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993991" y="4339061"/>
            <a:ext cx="2293597" cy="229359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3" name="Google Shape;223;p22"/>
          <p:cNvCxnSpPr>
            <a:endCxn id="222" idx="1"/>
          </p:cNvCxnSpPr>
          <p:nvPr/>
        </p:nvCxnSpPr>
        <p:spPr>
          <a:xfrm>
            <a:off x="4163891" y="5485859"/>
            <a:ext cx="3830100" cy="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dash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3"/>
          <p:cNvSpPr txBox="1"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Verdana"/>
              <a:buNone/>
            </a:pPr>
            <a:r>
              <a:rPr lang="uk-UA"/>
              <a:t>Веб-сервер і база даних.</a:t>
            </a:r>
            <a:br>
              <a:rPr lang="uk-UA"/>
            </a:br>
            <a:r>
              <a:rPr lang="uk-UA"/>
              <a:t>Взаємодія клієнт-сервер</a:t>
            </a:r>
            <a:endParaRPr/>
          </a:p>
        </p:txBody>
      </p:sp>
      <p:pic>
        <p:nvPicPr>
          <p:cNvPr id="229" name="Google Shape;229;p23" descr="3D_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633" y="11"/>
            <a:ext cx="1295400" cy="1801813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23"/>
          <p:cNvSpPr/>
          <p:nvPr/>
        </p:nvSpPr>
        <p:spPr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cap="flat" cmpd="sng">
            <a:solidFill>
              <a:srgbClr val="DDDDD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Розділ </a:t>
            </a:r>
            <a:r>
              <a:rPr lang="uk-UA" sz="12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4 § 24</a:t>
            </a:r>
            <a:endParaRPr/>
          </a:p>
        </p:txBody>
      </p:sp>
      <p:sp>
        <p:nvSpPr>
          <p:cNvPr id="231" name="Google Shape;231;p23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57189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З’єднання приймає спеціальна програма, яка виконується на сервері, яку також називають </a:t>
            </a:r>
            <a:r>
              <a:rPr lang="uk-UA" sz="2800" b="1" i="1" u="none" strike="noStrike" cap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веб-сервером</a:t>
            </a:r>
            <a:r>
              <a:rPr lang="uk-UA" sz="2800" b="1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/>
          </a:p>
        </p:txBody>
      </p:sp>
      <p:sp>
        <p:nvSpPr>
          <p:cNvPr id="232" name="Google Shape;232;p23"/>
          <p:cNvSpPr txBox="1"/>
          <p:nvPr/>
        </p:nvSpPr>
        <p:spPr>
          <a:xfrm>
            <a:off x="72008" y="5084802"/>
            <a:ext cx="12050142" cy="492443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57189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600" b="1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Браузер передає цій програмі всю інформацію про запит:</a:t>
            </a:r>
            <a:endParaRPr/>
          </a:p>
        </p:txBody>
      </p:sp>
      <p:pic>
        <p:nvPicPr>
          <p:cNvPr id="233" name="Google Shape;233;p23" descr="Ð ÐµÐ·ÑÐ»ÑÑÐ°Ñ Ð¿Ð¾ÑÑÐºÑ Ð·Ð¾Ð±ÑÐ°Ð¶ÐµÐ½Ñ Ð·Ð° Ð·Ð°Ð¿Ð¸ÑÐ¾Ð¼ &quot;google chrome&quot;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52530" y="2655047"/>
            <a:ext cx="2211286" cy="2211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23" descr="http://www.digitalfocusseo.com/wp-content/uploads/2018/11/Website-Hosting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993991" y="2681084"/>
            <a:ext cx="2293597" cy="229359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5" name="Google Shape;235;p23"/>
          <p:cNvCxnSpPr>
            <a:endCxn id="234" idx="1"/>
          </p:cNvCxnSpPr>
          <p:nvPr/>
        </p:nvCxnSpPr>
        <p:spPr>
          <a:xfrm>
            <a:off x="4163891" y="3827883"/>
            <a:ext cx="3830100" cy="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236" name="Google Shape;236;p23"/>
          <p:cNvSpPr/>
          <p:nvPr/>
        </p:nvSpPr>
        <p:spPr>
          <a:xfrm>
            <a:off x="66469" y="5687366"/>
            <a:ext cx="2887061" cy="95410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домен</a:t>
            </a:r>
            <a:endParaRPr sz="2400" b="1" i="1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37" name="Google Shape;237;p23"/>
          <p:cNvSpPr/>
          <p:nvPr/>
        </p:nvSpPr>
        <p:spPr>
          <a:xfrm>
            <a:off x="3119599" y="5687366"/>
            <a:ext cx="2887061" cy="95410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шлях до ресурсу</a:t>
            </a:r>
            <a:endParaRPr sz="2400" b="1" i="1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38" name="Google Shape;238;p23"/>
          <p:cNvSpPr/>
          <p:nvPr/>
        </p:nvSpPr>
        <p:spPr>
          <a:xfrm>
            <a:off x="6172728" y="5687366"/>
            <a:ext cx="2887061" cy="95410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заголовки</a:t>
            </a:r>
            <a:endParaRPr sz="2400" b="1" i="1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39" name="Google Shape;239;p23"/>
          <p:cNvSpPr/>
          <p:nvPr/>
        </p:nvSpPr>
        <p:spPr>
          <a:xfrm>
            <a:off x="9224011" y="5689284"/>
            <a:ext cx="2887061" cy="95410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додаткові параметри</a:t>
            </a:r>
            <a:endParaRPr sz="2400" b="1" i="1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4"/>
          <p:cNvSpPr txBox="1"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Verdana"/>
              <a:buNone/>
            </a:pPr>
            <a:r>
              <a:rPr lang="uk-UA"/>
              <a:t>Веб-сервер і база даних.</a:t>
            </a:r>
            <a:br>
              <a:rPr lang="uk-UA"/>
            </a:br>
            <a:r>
              <a:rPr lang="uk-UA"/>
              <a:t>Взаємодія клієнт-сервер</a:t>
            </a:r>
            <a:endParaRPr/>
          </a:p>
        </p:txBody>
      </p:sp>
      <p:pic>
        <p:nvPicPr>
          <p:cNvPr id="245" name="Google Shape;245;p24" descr="3D_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633" y="11"/>
            <a:ext cx="1295400" cy="1801813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24"/>
          <p:cNvSpPr/>
          <p:nvPr/>
        </p:nvSpPr>
        <p:spPr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cap="flat" cmpd="sng">
            <a:solidFill>
              <a:srgbClr val="DDDDD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Розділ </a:t>
            </a:r>
            <a:r>
              <a:rPr lang="uk-UA" sz="12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4 § 24</a:t>
            </a:r>
            <a:endParaRPr/>
          </a:p>
        </p:txBody>
      </p:sp>
      <p:sp>
        <p:nvSpPr>
          <p:cNvPr id="247" name="Google Shape;247;p24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57189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Зазвичай на одному комп’ютері-сервері лежить багато сайтів.</a:t>
            </a:r>
            <a:endParaRPr/>
          </a:p>
        </p:txBody>
      </p:sp>
      <p:pic>
        <p:nvPicPr>
          <p:cNvPr id="248" name="Google Shape;248;p24" descr="Ð ÐµÐ·ÑÐ»ÑÑÐ°Ñ Ð¿Ð¾ÑÑÐºÑ Ð·Ð¾Ð±ÑÐ°Ð¶ÐµÐ½Ñ Ð·Ð° Ð·Ð°Ð¿Ð¸ÑÐ¾Ð¼ &quot;google chrome&quot;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008" y="3846341"/>
            <a:ext cx="1551799" cy="1551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24" descr="http://www.digitalfocusseo.com/wp-content/uploads/2018/11/Website-Hosting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723442" y="3817459"/>
            <a:ext cx="1609562" cy="160956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0" name="Google Shape;250;p24"/>
          <p:cNvCxnSpPr>
            <a:stCxn id="248" idx="3"/>
            <a:endCxn id="249" idx="1"/>
          </p:cNvCxnSpPr>
          <p:nvPr/>
        </p:nvCxnSpPr>
        <p:spPr>
          <a:xfrm>
            <a:off x="1623807" y="4622241"/>
            <a:ext cx="2099700" cy="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dash"/>
            <a:miter lim="800000"/>
            <a:headEnd type="none" w="sm" len="sm"/>
            <a:tailEnd type="none" w="sm" len="sm"/>
          </a:ln>
        </p:spPr>
      </p:cxnSp>
      <p:pic>
        <p:nvPicPr>
          <p:cNvPr id="251" name="Google Shape;251;p24" descr="ÐÐ¾Ð²âÑÐ·Ð°Ð½Ðµ Ð·Ð¾Ð±ÑÐ°Ð¶ÐµÐ½Ð½Ñ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17753" y="2676893"/>
            <a:ext cx="1609562" cy="1609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24" descr="Ð ÐµÐ·ÑÐ»ÑÑÐ°Ñ Ð¿Ð¾ÑÑÐºÑ Ð·Ð¾Ð±ÑÐ°Ð¶ÐµÐ½Ñ Ð·Ð° Ð·Ð°Ð¿Ð¸ÑÐ¾Ð¼ &quot;edera&quot;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527907" y="2673376"/>
            <a:ext cx="1923779" cy="1609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24" descr="Ð ÐµÐ·ÑÐ»ÑÑÐ°Ñ Ð¿Ð¾ÑÑÐºÑ Ð·Ð¾Ð±ÑÐ°Ð¶ÐµÐ½Ñ Ð·Ð° Ð·Ð°Ð¿Ð¸ÑÐ¾Ð¼ &quot;code school&quot;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682780" y="5504917"/>
            <a:ext cx="4403849" cy="1257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24" descr="Ð ÐµÐ·ÑÐ»ÑÑÐ°Ñ Ð¿Ð¾ÑÑÐºÑ Ð·Ð¾Ð±ÑÐ°Ð¶ÐµÐ½Ñ Ð·Ð° Ð·Ð°Ð¿Ð¸ÑÐ¾Ð¼ &quot;edx&quot;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164208" y="5303945"/>
            <a:ext cx="2651175" cy="1257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5"/>
          <p:cNvSpPr txBox="1"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Verdana"/>
              <a:buNone/>
            </a:pPr>
            <a:r>
              <a:rPr lang="uk-UA"/>
              <a:t>Веб-сервер і база даних.</a:t>
            </a:r>
            <a:br>
              <a:rPr lang="uk-UA"/>
            </a:br>
            <a:r>
              <a:rPr lang="uk-UA"/>
              <a:t>Взаємодія клієнт-сервер</a:t>
            </a:r>
            <a:endParaRPr/>
          </a:p>
        </p:txBody>
      </p:sp>
      <p:pic>
        <p:nvPicPr>
          <p:cNvPr id="260" name="Google Shape;260;p25" descr="3D_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633" y="11"/>
            <a:ext cx="1295400" cy="1801813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25"/>
          <p:cNvSpPr/>
          <p:nvPr/>
        </p:nvSpPr>
        <p:spPr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cap="flat" cmpd="sng">
            <a:solidFill>
              <a:srgbClr val="DDDDD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Розділ </a:t>
            </a:r>
            <a:r>
              <a:rPr lang="uk-UA" sz="12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4 § 24</a:t>
            </a:r>
            <a:endParaRPr/>
          </a:p>
        </p:txBody>
      </p:sp>
      <p:sp>
        <p:nvSpPr>
          <p:cNvPr id="262" name="Google Shape;262;p25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57189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Програма веб-сервер за запитом визначає до якого саме сайту він відноситься і обробляє запит залежно від способу побудови сайту і властивостей самого запиту. </a:t>
            </a:r>
            <a:endParaRPr/>
          </a:p>
        </p:txBody>
      </p:sp>
      <p:pic>
        <p:nvPicPr>
          <p:cNvPr id="263" name="Google Shape;263;p25" descr="Ð ÐµÐ·ÑÐ»ÑÑÐ°Ñ Ð¿Ð¾ÑÑÐºÑ Ð·Ð¾Ð±ÑÐ°Ð¶ÐµÐ½Ñ Ð·Ð° Ð·Ð°Ð¿Ð¸ÑÐ¾Ð¼ &quot;google chrome&quot;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008" y="3846341"/>
            <a:ext cx="1551799" cy="1551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25" descr="http://www.digitalfocusseo.com/wp-content/uploads/2018/11/Website-Hosting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723442" y="3817459"/>
            <a:ext cx="1609562" cy="160956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5" name="Google Shape;265;p25"/>
          <p:cNvCxnSpPr>
            <a:stCxn id="263" idx="3"/>
            <a:endCxn id="264" idx="1"/>
          </p:cNvCxnSpPr>
          <p:nvPr/>
        </p:nvCxnSpPr>
        <p:spPr>
          <a:xfrm>
            <a:off x="1623807" y="4622241"/>
            <a:ext cx="2099700" cy="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dash"/>
            <a:miter lim="800000"/>
            <a:headEnd type="none" w="sm" len="sm"/>
            <a:tailEnd type="none" w="sm" len="sm"/>
          </a:ln>
        </p:spPr>
      </p:cxnSp>
      <p:pic>
        <p:nvPicPr>
          <p:cNvPr id="266" name="Google Shape;266;p25" descr="ÐÐ¾Ð²âÑÐ·Ð°Ð½Ðµ Ð·Ð¾Ð±ÑÐ°Ð¶ÐµÐ½Ð½Ñ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17753" y="2676893"/>
            <a:ext cx="1609562" cy="1609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25" descr="Ð ÐµÐ·ÑÐ»ÑÑÐ°Ñ Ð¿Ð¾ÑÑÐºÑ Ð·Ð¾Ð±ÑÐ°Ð¶ÐµÐ½Ñ Ð·Ð° Ð·Ð°Ð¿Ð¸ÑÐ¾Ð¼ &quot;edera&quot;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527907" y="2673376"/>
            <a:ext cx="1923779" cy="1609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25" descr="Ð ÐµÐ·ÑÐ»ÑÑÐ°Ñ Ð¿Ð¾ÑÑÐºÑ Ð·Ð¾Ð±ÑÐ°Ð¶ÐµÐ½Ñ Ð·Ð° Ð·Ð°Ð¿Ð¸ÑÐ¾Ð¼ &quot;code school&quot;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682780" y="5504917"/>
            <a:ext cx="4403849" cy="1257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25" descr="Ð ÐµÐ·ÑÐ»ÑÑÐ°Ñ Ð¿Ð¾ÑÑÐºÑ Ð·Ð¾Ð±ÑÐ°Ð¶ÐµÐ½Ñ Ð·Ð° Ð·Ð°Ð¿Ð¸ÑÐ¾Ð¼ &quot;edx&quot;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164208" y="5303945"/>
            <a:ext cx="2651175" cy="12570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0" name="Google Shape;270;p25"/>
          <p:cNvGrpSpPr/>
          <p:nvPr/>
        </p:nvGrpSpPr>
        <p:grpSpPr>
          <a:xfrm>
            <a:off x="5333004" y="4309608"/>
            <a:ext cx="4891500" cy="335786"/>
            <a:chOff x="5333004" y="4309608"/>
            <a:chExt cx="4891500" cy="335786"/>
          </a:xfrm>
        </p:grpSpPr>
        <p:cxnSp>
          <p:nvCxnSpPr>
            <p:cNvPr id="271" name="Google Shape;271;p25"/>
            <p:cNvCxnSpPr>
              <a:stCxn id="264" idx="3"/>
            </p:cNvCxnSpPr>
            <p:nvPr/>
          </p:nvCxnSpPr>
          <p:spPr>
            <a:xfrm>
              <a:off x="5333004" y="4622240"/>
              <a:ext cx="4891500" cy="0"/>
            </a:xfrm>
            <a:prstGeom prst="straightConnector1">
              <a:avLst/>
            </a:prstGeom>
            <a:noFill/>
            <a:ln w="5715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72" name="Google Shape;272;p25"/>
            <p:cNvCxnSpPr/>
            <p:nvPr/>
          </p:nvCxnSpPr>
          <p:spPr>
            <a:xfrm>
              <a:off x="10197972" y="4309608"/>
              <a:ext cx="0" cy="335786"/>
            </a:xfrm>
            <a:prstGeom prst="straightConnector1">
              <a:avLst/>
            </a:prstGeom>
            <a:noFill/>
            <a:ln w="5715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cxnSp>
        <p:nvCxnSpPr>
          <p:cNvPr id="273" name="Google Shape;273;p25"/>
          <p:cNvCxnSpPr/>
          <p:nvPr/>
        </p:nvCxnSpPr>
        <p:spPr>
          <a:xfrm>
            <a:off x="7117326" y="4282938"/>
            <a:ext cx="0" cy="335786"/>
          </a:xfrm>
          <a:prstGeom prst="straightConnector1">
            <a:avLst/>
          </a:prstGeom>
          <a:noFill/>
          <a:ln w="57150" cap="flat" cmpd="sng">
            <a:solidFill>
              <a:srgbClr val="008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74" name="Google Shape;274;p25"/>
          <p:cNvCxnSpPr/>
          <p:nvPr/>
        </p:nvCxnSpPr>
        <p:spPr>
          <a:xfrm>
            <a:off x="7422126" y="4622240"/>
            <a:ext cx="0" cy="1310254"/>
          </a:xfrm>
          <a:prstGeom prst="straightConnector1">
            <a:avLst/>
          </a:prstGeom>
          <a:noFill/>
          <a:ln w="5715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275" name="Google Shape;275;p25"/>
          <p:cNvGrpSpPr/>
          <p:nvPr/>
        </p:nvGrpSpPr>
        <p:grpSpPr>
          <a:xfrm>
            <a:off x="10224642" y="4592054"/>
            <a:ext cx="788798" cy="711891"/>
            <a:chOff x="10224642" y="4592054"/>
            <a:chExt cx="788798" cy="711891"/>
          </a:xfrm>
        </p:grpSpPr>
        <p:cxnSp>
          <p:nvCxnSpPr>
            <p:cNvPr id="276" name="Google Shape;276;p25"/>
            <p:cNvCxnSpPr/>
            <p:nvPr/>
          </p:nvCxnSpPr>
          <p:spPr>
            <a:xfrm>
              <a:off x="10224642" y="4620629"/>
              <a:ext cx="788798" cy="0"/>
            </a:xfrm>
            <a:prstGeom prst="straightConnector1">
              <a:avLst/>
            </a:prstGeom>
            <a:noFill/>
            <a:ln w="57150" cap="flat" cmpd="sng">
              <a:solidFill>
                <a:srgbClr val="7030A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77" name="Google Shape;277;p25"/>
            <p:cNvCxnSpPr/>
            <p:nvPr/>
          </p:nvCxnSpPr>
          <p:spPr>
            <a:xfrm>
              <a:off x="10986770" y="4592054"/>
              <a:ext cx="0" cy="711891"/>
            </a:xfrm>
            <a:prstGeom prst="straightConnector1">
              <a:avLst/>
            </a:prstGeom>
            <a:noFill/>
            <a:ln w="57150" cap="flat" cmpd="sng">
              <a:solidFill>
                <a:srgbClr val="7030A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6"/>
          <p:cNvSpPr txBox="1"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Verdana"/>
              <a:buNone/>
            </a:pPr>
            <a:r>
              <a:rPr lang="uk-UA"/>
              <a:t>Веб-сервер і база даних.</a:t>
            </a:r>
            <a:br>
              <a:rPr lang="uk-UA"/>
            </a:br>
            <a:r>
              <a:rPr lang="uk-UA"/>
              <a:t>Взаємодія клієнт-сервер</a:t>
            </a:r>
            <a:endParaRPr/>
          </a:p>
        </p:txBody>
      </p:sp>
      <p:pic>
        <p:nvPicPr>
          <p:cNvPr id="283" name="Google Shape;283;p26" descr="3D_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633" y="11"/>
            <a:ext cx="1295400" cy="1801813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26"/>
          <p:cNvSpPr/>
          <p:nvPr/>
        </p:nvSpPr>
        <p:spPr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cap="flat" cmpd="sng">
            <a:solidFill>
              <a:srgbClr val="DDDDD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Розділ </a:t>
            </a:r>
            <a:r>
              <a:rPr lang="uk-UA" sz="12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4 § 24</a:t>
            </a:r>
            <a:endParaRPr/>
          </a:p>
        </p:txBody>
      </p:sp>
      <p:sp>
        <p:nvSpPr>
          <p:cNvPr id="285" name="Google Shape;285;p26"/>
          <p:cNvSpPr txBox="1"/>
          <p:nvPr/>
        </p:nvSpPr>
        <p:spPr>
          <a:xfrm>
            <a:off x="1403648" y="1196752"/>
            <a:ext cx="10718502" cy="95410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572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Динамічний сайт </a:t>
            </a:r>
            <a:r>
              <a:rPr lang="uk-UA" sz="2800" b="1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сайт, вміст якого може змінюватися.</a:t>
            </a:r>
            <a:endParaRPr sz="2800" b="1" i="1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86" name="Google Shape;286;p26" descr="alert, attention, danger, error, exclamation, hanger, message, problem, warning ico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440" y="1235044"/>
            <a:ext cx="1219200" cy="1219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26" descr="Ð ÐµÐ·ÑÐ»ÑÑÐ°Ñ Ð¿Ð¾ÑÑÐºÑ Ð·Ð¾Ð±ÑÐ°Ð¶ÐµÐ½Ñ Ð·Ð° Ð·Ð°Ð¿Ð¸ÑÐ¾Ð¼ &quot;google chrome&quot;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62093" y="3328287"/>
            <a:ext cx="2211286" cy="2211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26" descr="http://www.digitalfocusseo.com/wp-content/uploads/2018/11/Website-Hosting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179694" y="3283988"/>
            <a:ext cx="2293597" cy="229359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9" name="Google Shape;289;p26"/>
          <p:cNvCxnSpPr>
            <a:stCxn id="287" idx="3"/>
            <a:endCxn id="288" idx="1"/>
          </p:cNvCxnSpPr>
          <p:nvPr/>
        </p:nvCxnSpPr>
        <p:spPr>
          <a:xfrm rot="10800000" flipH="1">
            <a:off x="4073379" y="4430930"/>
            <a:ext cx="5106300" cy="30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290" name="Google Shape;290;p26"/>
          <p:cNvSpPr/>
          <p:nvPr/>
        </p:nvSpPr>
        <p:spPr>
          <a:xfrm>
            <a:off x="622998" y="2544004"/>
            <a:ext cx="5431716" cy="73261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600" b="1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https://www.youtube.com</a:t>
            </a:r>
            <a:endParaRPr sz="2600" b="1" i="1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91" name="Google Shape;291;p26"/>
          <p:cNvSpPr txBox="1"/>
          <p:nvPr/>
        </p:nvSpPr>
        <p:spPr>
          <a:xfrm>
            <a:off x="72008" y="5648189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57189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Браузер разом і запитом відсилає деяку додаткову інформацію.</a:t>
            </a:r>
            <a:endParaRPr/>
          </a:p>
        </p:txBody>
      </p:sp>
      <p:pic>
        <p:nvPicPr>
          <p:cNvPr id="292" name="Google Shape;292;p26" descr="base, base marker, google, gps, location, map, maps, pin icon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358048" y="3216528"/>
            <a:ext cx="1110076" cy="1110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26" descr="google, translate, translator icon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358047" y="4522434"/>
            <a:ext cx="1106903" cy="11069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250"/>
                            </p:stCondLst>
                            <p:childTnLst>
                              <p:par>
                                <p:cTn id="4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7"/>
          <p:cNvSpPr txBox="1"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Verdana"/>
              <a:buNone/>
            </a:pPr>
            <a:r>
              <a:rPr lang="uk-UA"/>
              <a:t>Веб-сервер і база даних.</a:t>
            </a:r>
            <a:br>
              <a:rPr lang="uk-UA"/>
            </a:br>
            <a:r>
              <a:rPr lang="uk-UA"/>
              <a:t>Взаємодія клієнт-сервер</a:t>
            </a:r>
            <a:endParaRPr/>
          </a:p>
        </p:txBody>
      </p:sp>
      <p:pic>
        <p:nvPicPr>
          <p:cNvPr id="299" name="Google Shape;299;p27" descr="3D_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633" y="11"/>
            <a:ext cx="1295400" cy="1801813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27"/>
          <p:cNvSpPr/>
          <p:nvPr/>
        </p:nvSpPr>
        <p:spPr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cap="flat" cmpd="sng">
            <a:solidFill>
              <a:srgbClr val="DDDDD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Розділ </a:t>
            </a:r>
            <a:r>
              <a:rPr lang="uk-UA" sz="12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4 § 24</a:t>
            </a:r>
            <a:endParaRPr/>
          </a:p>
        </p:txBody>
      </p:sp>
      <p:sp>
        <p:nvSpPr>
          <p:cNvPr id="301" name="Google Shape;301;p27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57189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Пропоную переглянути відео:</a:t>
            </a:r>
            <a:endParaRPr/>
          </a:p>
        </p:txBody>
      </p:sp>
      <p:pic>
        <p:nvPicPr>
          <p:cNvPr id="302" name="Google Shape;302;p2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23699" y="1834508"/>
            <a:ext cx="8344602" cy="46844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8"/>
          <p:cNvSpPr txBox="1"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Verdana"/>
              <a:buNone/>
            </a:pPr>
            <a:r>
              <a:rPr lang="uk-UA"/>
              <a:t>Запитання для рефлексії</a:t>
            </a:r>
            <a:endParaRPr/>
          </a:p>
        </p:txBody>
      </p:sp>
      <p:pic>
        <p:nvPicPr>
          <p:cNvPr id="308" name="Google Shape;308;p28" descr="3D_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633" y="11"/>
            <a:ext cx="1295400" cy="1801813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28"/>
          <p:cNvSpPr/>
          <p:nvPr/>
        </p:nvSpPr>
        <p:spPr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cap="flat" cmpd="sng">
            <a:solidFill>
              <a:srgbClr val="DDDDD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Розділ </a:t>
            </a:r>
            <a:r>
              <a:rPr lang="uk-UA" sz="12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4 § 24</a:t>
            </a:r>
            <a:endParaRPr/>
          </a:p>
        </p:txBody>
      </p:sp>
      <p:sp>
        <p:nvSpPr>
          <p:cNvPr id="310" name="Google Shape;310;p28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gradFill>
            <a:gsLst>
              <a:gs pos="0">
                <a:srgbClr val="495D7D"/>
              </a:gs>
              <a:gs pos="50000">
                <a:srgbClr val="13426F"/>
              </a:gs>
              <a:gs pos="100000">
                <a:srgbClr val="0D3A64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marR="0" lvl="0" indent="-514350" algn="just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Verdana"/>
              <a:buAutoNum type="arabicPeriod"/>
            </a:pPr>
            <a:r>
              <a:rPr lang="uk-UA" sz="2800" b="1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Яких знань і вмінь я набув на уроці?</a:t>
            </a:r>
            <a:endParaRPr/>
          </a:p>
        </p:txBody>
      </p:sp>
      <p:pic>
        <p:nvPicPr>
          <p:cNvPr id="311" name="Google Shape;311;p28" descr="http://nvip.com.ua/sites/default/files/imagecache/original_watermark/pictures/news/qa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25774" y="4780449"/>
            <a:ext cx="1663554" cy="2053771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28"/>
          <p:cNvSpPr txBox="1"/>
          <p:nvPr/>
        </p:nvSpPr>
        <p:spPr>
          <a:xfrm>
            <a:off x="70926" y="1865221"/>
            <a:ext cx="12050142" cy="507831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marR="0" lvl="0" indent="-514350" algn="just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700"/>
              <a:buFont typeface="Verdana"/>
              <a:buAutoNum type="arabicPeriod" startAt="2"/>
            </a:pPr>
            <a:r>
              <a:rPr lang="uk-UA" sz="2700" b="1" i="1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Над чим мені потрібно ще попрацювати?</a:t>
            </a:r>
            <a:endParaRPr/>
          </a:p>
        </p:txBody>
      </p:sp>
      <p:sp>
        <p:nvSpPr>
          <p:cNvPr id="313" name="Google Shape;313;p28"/>
          <p:cNvSpPr txBox="1"/>
          <p:nvPr/>
        </p:nvSpPr>
        <p:spPr>
          <a:xfrm>
            <a:off x="70926" y="2519284"/>
            <a:ext cx="5136486" cy="1384995"/>
          </a:xfrm>
          <a:prstGeom prst="rect">
            <a:avLst/>
          </a:prstGeom>
          <a:gradFill>
            <a:gsLst>
              <a:gs pos="0">
                <a:srgbClr val="495D7D"/>
              </a:gs>
              <a:gs pos="50000">
                <a:srgbClr val="13426F"/>
              </a:gs>
              <a:gs pos="100000">
                <a:srgbClr val="0D3A64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Verdana"/>
              <a:buAutoNum type="arabicPeriod" startAt="3"/>
            </a:pPr>
            <a:r>
              <a:rPr lang="uk-UA" sz="2800" b="1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Про які успіхи на уроці слід розповісти батькам?</a:t>
            </a:r>
            <a:endParaRPr/>
          </a:p>
        </p:txBody>
      </p:sp>
      <p:sp>
        <p:nvSpPr>
          <p:cNvPr id="314" name="Google Shape;314;p28"/>
          <p:cNvSpPr txBox="1"/>
          <p:nvPr/>
        </p:nvSpPr>
        <p:spPr>
          <a:xfrm>
            <a:off x="70926" y="4050511"/>
            <a:ext cx="5136486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Verdana"/>
              <a:buAutoNum type="arabicPeriod" startAt="4"/>
            </a:pPr>
            <a:r>
              <a:rPr lang="uk-UA" sz="2800" b="1" i="1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Про що хотілося б дізнатися ще?</a:t>
            </a:r>
            <a:endParaRPr/>
          </a:p>
        </p:txBody>
      </p:sp>
      <p:pic>
        <p:nvPicPr>
          <p:cNvPr id="315" name="Google Shape;315;p28" descr="ÐÐ¾Ð²âÑÐ·Ð°Ð½Ðµ Ð·Ð¾Ð±ÑÐ°Ð¶ÐµÐ½Ð½Ñ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89288" y="2518290"/>
            <a:ext cx="5136486" cy="38523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Google Shape;329;p30"/>
          <p:cNvPicPr preferRelativeResize="0"/>
          <p:nvPr/>
        </p:nvPicPr>
        <p:blipFill rotWithShape="1">
          <a:blip r:embed="rId3">
            <a:alphaModFix/>
          </a:blip>
          <a:srcRect l="8882" r="9530"/>
          <a:stretch/>
        </p:blipFill>
        <p:spPr>
          <a:xfrm flipH="1">
            <a:off x="414169" y="1167703"/>
            <a:ext cx="4558964" cy="5313484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30"/>
          <p:cNvSpPr txBox="1"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Verdana"/>
              <a:buNone/>
            </a:pPr>
            <a:r>
              <a:rPr lang="uk-UA"/>
              <a:t>Працюємо за комп’ютером</a:t>
            </a:r>
            <a:endParaRPr sz="3600"/>
          </a:p>
        </p:txBody>
      </p:sp>
      <p:pic>
        <p:nvPicPr>
          <p:cNvPr id="331" name="Google Shape;331;p30" descr="3D_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3633" y="11"/>
            <a:ext cx="1295400" cy="1801813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30"/>
          <p:cNvSpPr/>
          <p:nvPr/>
        </p:nvSpPr>
        <p:spPr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cap="flat" cmpd="sng">
            <a:solidFill>
              <a:srgbClr val="DDDDD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Розділ </a:t>
            </a:r>
            <a:r>
              <a:rPr lang="uk-UA" sz="12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4 § 24</a:t>
            </a:r>
            <a:endParaRPr/>
          </a:p>
        </p:txBody>
      </p:sp>
      <p:pic>
        <p:nvPicPr>
          <p:cNvPr id="333" name="Google Shape;333;p30" descr="ÐÐ¾Ð²âÑÐ·Ð°Ð½Ðµ Ð·Ð¾Ð±ÑÐ°Ð¶ÐµÐ½Ð½Ñ"/>
          <p:cNvPicPr preferRelativeResize="0"/>
          <p:nvPr/>
        </p:nvPicPr>
        <p:blipFill rotWithShape="1">
          <a:blip r:embed="rId5">
            <a:alphaModFix/>
          </a:blip>
          <a:srcRect t="6552"/>
          <a:stretch/>
        </p:blipFill>
        <p:spPr>
          <a:xfrm>
            <a:off x="5064895" y="1167703"/>
            <a:ext cx="7042774" cy="53134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31"/>
          <p:cNvSpPr txBox="1"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426B"/>
              </a:buClr>
              <a:buSzPts val="5400"/>
              <a:buFont typeface="Verdana"/>
              <a:buNone/>
            </a:pPr>
            <a:r>
              <a:rPr lang="uk-UA" sz="5400"/>
              <a:t>Дякую за увагу!</a:t>
            </a:r>
            <a:endParaRPr/>
          </a:p>
        </p:txBody>
      </p:sp>
      <p:sp>
        <p:nvSpPr>
          <p:cNvPr id="339" name="Google Shape;339;p31"/>
          <p:cNvSpPr txBox="1"/>
          <p:nvPr/>
        </p:nvSpPr>
        <p:spPr>
          <a:xfrm>
            <a:off x="5032382" y="3184362"/>
            <a:ext cx="7138989" cy="403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lang="uk-UA" sz="16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За навчальною програмою 2018 року</a:t>
            </a:r>
            <a:endParaRPr sz="1600" b="1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40" name="Google Shape;340;p31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Verdana"/>
              <a:buNone/>
            </a:pPr>
            <a:r>
              <a:rPr lang="uk-UA" sz="3600" b="1" i="1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Урок 24</a:t>
            </a:r>
            <a:endParaRPr sz="3600" b="1" i="1" u="none" strike="noStrike" cap="none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41" name="Google Shape;341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49267" y="3662318"/>
            <a:ext cx="2357228" cy="2357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31" descr="big data, cloud server, cloud technology, data cloud, server data ico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81630" y="3662318"/>
            <a:ext cx="2357228" cy="23572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4"/>
          <p:cNvSpPr txBox="1"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Verdana"/>
              <a:buNone/>
            </a:pPr>
            <a:r>
              <a:rPr lang="uk-UA"/>
              <a:t>Актуалізація опорних знань і життєвого досвіду</a:t>
            </a:r>
            <a:endParaRPr/>
          </a:p>
        </p:txBody>
      </p:sp>
      <p:pic>
        <p:nvPicPr>
          <p:cNvPr id="119" name="Google Shape;119;p14" descr="3D_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633" y="11"/>
            <a:ext cx="1295400" cy="1801813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4"/>
          <p:cNvSpPr/>
          <p:nvPr/>
        </p:nvSpPr>
        <p:spPr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cap="flat" cmpd="sng">
            <a:solidFill>
              <a:srgbClr val="DDDDD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Розділ </a:t>
            </a:r>
            <a:r>
              <a:rPr lang="uk-UA" sz="12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4 § 24</a:t>
            </a:r>
            <a:endParaRPr/>
          </a:p>
        </p:txBody>
      </p:sp>
      <p:sp>
        <p:nvSpPr>
          <p:cNvPr id="121" name="Google Shape;121;p14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57189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Пропоную після відповідей на запитання надати оцінку своїм знанням про веб-сервери.</a:t>
            </a:r>
            <a:endParaRPr/>
          </a:p>
        </p:txBody>
      </p:sp>
      <p:sp>
        <p:nvSpPr>
          <p:cNvPr id="122" name="Google Shape;122;p14"/>
          <p:cNvSpPr/>
          <p:nvPr/>
        </p:nvSpPr>
        <p:spPr>
          <a:xfrm>
            <a:off x="74165" y="2258597"/>
            <a:ext cx="12047985" cy="105229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457189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200" b="1" i="1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Що мені вже відомо про поняття «веб-сервер»?</a:t>
            </a:r>
            <a:endParaRPr/>
          </a:p>
        </p:txBody>
      </p:sp>
      <p:sp>
        <p:nvSpPr>
          <p:cNvPr id="123" name="Google Shape;123;p14"/>
          <p:cNvSpPr/>
          <p:nvPr/>
        </p:nvSpPr>
        <p:spPr>
          <a:xfrm>
            <a:off x="72007" y="3418617"/>
            <a:ext cx="12047985" cy="95410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457189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200" b="1" i="1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Чи можна сказати, що я добре розуміюся на особливостях використання веб-серверів?</a:t>
            </a:r>
            <a:endParaRPr/>
          </a:p>
        </p:txBody>
      </p:sp>
      <p:sp>
        <p:nvSpPr>
          <p:cNvPr id="124" name="Google Shape;124;p14"/>
          <p:cNvSpPr/>
          <p:nvPr/>
        </p:nvSpPr>
        <p:spPr>
          <a:xfrm>
            <a:off x="72007" y="4507642"/>
            <a:ext cx="12047985" cy="95410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457189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200" b="1" i="1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Яких знань мені не вистачає про веб-сервери?</a:t>
            </a:r>
            <a:endParaRPr/>
          </a:p>
        </p:txBody>
      </p:sp>
      <p:sp>
        <p:nvSpPr>
          <p:cNvPr id="125" name="Google Shape;125;p14"/>
          <p:cNvSpPr/>
          <p:nvPr/>
        </p:nvSpPr>
        <p:spPr>
          <a:xfrm>
            <a:off x="69849" y="5596667"/>
            <a:ext cx="12047985" cy="954107"/>
          </a:xfrm>
          <a:prstGeom prst="rect">
            <a:avLst/>
          </a:prstGeom>
          <a:solidFill>
            <a:srgbClr val="C55A1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457189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200" b="1" i="1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Що я не до кінця розумію?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5"/>
          <p:cNvSpPr txBox="1"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Verdana"/>
              <a:buNone/>
            </a:pPr>
            <a:r>
              <a:rPr lang="uk-UA"/>
              <a:t>Веб-сервер і база даних.</a:t>
            </a:r>
            <a:br>
              <a:rPr lang="uk-UA"/>
            </a:br>
            <a:r>
              <a:rPr lang="uk-UA"/>
              <a:t>Взаємодія клієнт-сервер</a:t>
            </a:r>
            <a:endParaRPr/>
          </a:p>
        </p:txBody>
      </p:sp>
      <p:pic>
        <p:nvPicPr>
          <p:cNvPr id="131" name="Google Shape;131;p15" descr="3D_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633" y="11"/>
            <a:ext cx="1295400" cy="1801813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5"/>
          <p:cNvSpPr/>
          <p:nvPr/>
        </p:nvSpPr>
        <p:spPr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cap="flat" cmpd="sng">
            <a:solidFill>
              <a:srgbClr val="DDDDD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Розділ </a:t>
            </a:r>
            <a:r>
              <a:rPr lang="uk-UA" sz="12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4 § 24</a:t>
            </a:r>
            <a:endParaRPr/>
          </a:p>
        </p:txBody>
      </p:sp>
      <p:sp>
        <p:nvSpPr>
          <p:cNvPr id="133" name="Google Shape;133;p1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572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Комп’ютер у мережі виконує одну з функцій: або надає мережеві ресурси, або використовує їх.</a:t>
            </a:r>
            <a:endParaRPr sz="2800" b="1" i="1" u="none" strike="noStrike" cap="none">
              <a:solidFill>
                <a:srgbClr val="F2F2F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4" name="Google Shape;134;p15"/>
          <p:cNvSpPr txBox="1"/>
          <p:nvPr/>
        </p:nvSpPr>
        <p:spPr>
          <a:xfrm>
            <a:off x="1403648" y="2253392"/>
            <a:ext cx="4519632" cy="3970318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572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Комп’ютер,  який надає ресурси, називають  </a:t>
            </a:r>
            <a:r>
              <a:rPr lang="uk-UA" sz="2800" b="1" i="1" u="none" strike="noStrike" cap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сервером</a:t>
            </a:r>
            <a:r>
              <a:rPr lang="uk-UA" sz="2800" b="1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. </a:t>
            </a:r>
            <a:endParaRPr/>
          </a:p>
          <a:p>
            <a:pPr marL="0" marR="0" lvl="0" indent="4572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Комп’ютер, який використовує ресурси, називають </a:t>
            </a:r>
            <a:r>
              <a:rPr lang="uk-UA" sz="2800" b="1" i="1" u="none" strike="noStrike" cap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клієнтом</a:t>
            </a:r>
            <a:r>
              <a:rPr lang="uk-UA" sz="2800" b="1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, або  </a:t>
            </a:r>
            <a:r>
              <a:rPr lang="uk-UA" sz="2800" b="1" i="1" u="none" strike="noStrike" cap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робочою станцією</a:t>
            </a:r>
            <a:r>
              <a:rPr lang="uk-UA" sz="2800" b="1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sz="2800" b="1" i="1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35" name="Google Shape;135;p15" descr="alert, attention, danger, error, exclamation, hanger, message, problem, warning ico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440" y="2291684"/>
            <a:ext cx="1219200" cy="1219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5" descr="http://www.aq.ru/upload/iblock/bca/bcade326ec153760f4bd19e53d6c8192.jpg"/>
          <p:cNvPicPr preferRelativeResize="0"/>
          <p:nvPr/>
        </p:nvPicPr>
        <p:blipFill rotWithShape="1">
          <a:blip r:embed="rId5">
            <a:alphaModFix/>
          </a:blip>
          <a:srcRect t="3357" b="7546"/>
          <a:stretch/>
        </p:blipFill>
        <p:spPr>
          <a:xfrm>
            <a:off x="6096000" y="2253392"/>
            <a:ext cx="5801656" cy="3871966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5"/>
          <p:cNvSpPr/>
          <p:nvPr/>
        </p:nvSpPr>
        <p:spPr>
          <a:xfrm>
            <a:off x="10142438" y="2253392"/>
            <a:ext cx="1979712" cy="578882"/>
          </a:xfrm>
          <a:prstGeom prst="wedgeRoundRectCallout">
            <a:avLst>
              <a:gd name="adj1" fmla="val -65189"/>
              <a:gd name="adj2" fmla="val 132704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Verdana"/>
              <a:buNone/>
            </a:pPr>
            <a:r>
              <a:rPr lang="uk-UA" sz="2800" b="1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Сервер</a:t>
            </a:r>
            <a:endParaRPr/>
          </a:p>
        </p:txBody>
      </p:sp>
      <p:sp>
        <p:nvSpPr>
          <p:cNvPr id="138" name="Google Shape;138;p15"/>
          <p:cNvSpPr/>
          <p:nvPr/>
        </p:nvSpPr>
        <p:spPr>
          <a:xfrm>
            <a:off x="6096000" y="2253392"/>
            <a:ext cx="1979712" cy="578882"/>
          </a:xfrm>
          <a:prstGeom prst="wedgeRoundRectCallout">
            <a:avLst>
              <a:gd name="adj1" fmla="val 33195"/>
              <a:gd name="adj2" fmla="val 220137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Verdana"/>
              <a:buNone/>
            </a:pPr>
            <a:r>
              <a:rPr lang="uk-UA" sz="2800" b="1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Клієнт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6"/>
          <p:cNvSpPr txBox="1"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Verdana"/>
              <a:buNone/>
            </a:pPr>
            <a:r>
              <a:rPr lang="uk-UA"/>
              <a:t>Веб-сервер і база даних.</a:t>
            </a:r>
            <a:br>
              <a:rPr lang="uk-UA"/>
            </a:br>
            <a:r>
              <a:rPr lang="uk-UA"/>
              <a:t>Взаємодія клієнт-сервер</a:t>
            </a:r>
            <a:endParaRPr/>
          </a:p>
        </p:txBody>
      </p:sp>
      <p:pic>
        <p:nvPicPr>
          <p:cNvPr id="144" name="Google Shape;144;p16" descr="3D_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633" y="11"/>
            <a:ext cx="1295400" cy="1801813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6"/>
          <p:cNvSpPr/>
          <p:nvPr/>
        </p:nvSpPr>
        <p:spPr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cap="flat" cmpd="sng">
            <a:solidFill>
              <a:srgbClr val="DDDDD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Розділ </a:t>
            </a:r>
            <a:r>
              <a:rPr lang="uk-UA" sz="12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4 § 24</a:t>
            </a:r>
            <a:endParaRPr/>
          </a:p>
        </p:txBody>
      </p:sp>
      <p:sp>
        <p:nvSpPr>
          <p:cNvPr id="146" name="Google Shape;146;p16"/>
          <p:cNvSpPr/>
          <p:nvPr/>
        </p:nvSpPr>
        <p:spPr>
          <a:xfrm>
            <a:off x="69850" y="1196763"/>
            <a:ext cx="5275873" cy="70237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200" b="1" i="1" u="none" strike="noStrike" cap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Сервер</a:t>
            </a:r>
            <a:r>
              <a:rPr lang="uk-UA" sz="3200" b="1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як комп'ютер</a:t>
            </a:r>
            <a:endParaRPr/>
          </a:p>
        </p:txBody>
      </p:sp>
      <p:sp>
        <p:nvSpPr>
          <p:cNvPr id="147" name="Google Shape;147;p16"/>
          <p:cNvSpPr/>
          <p:nvPr/>
        </p:nvSpPr>
        <p:spPr>
          <a:xfrm>
            <a:off x="5466303" y="1196763"/>
            <a:ext cx="6653691" cy="70237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200" b="1" i="1" u="none" strike="noStrike" cap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Сервер</a:t>
            </a:r>
            <a:r>
              <a:rPr lang="uk-UA" sz="3200" b="1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як програма</a:t>
            </a:r>
            <a:endParaRPr/>
          </a:p>
        </p:txBody>
      </p:sp>
      <p:sp>
        <p:nvSpPr>
          <p:cNvPr id="148" name="Google Shape;148;p16"/>
          <p:cNvSpPr/>
          <p:nvPr/>
        </p:nvSpPr>
        <p:spPr>
          <a:xfrm>
            <a:off x="69850" y="2068291"/>
            <a:ext cx="5275873" cy="440284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Це комп'ютер у локальній чи глобальній мережі, який надає користувачам свої обчислювальні і дискові ресурси, а також доступ до встановлених сервісів.</a:t>
            </a:r>
            <a:endParaRPr/>
          </a:p>
        </p:txBody>
      </p:sp>
      <p:sp>
        <p:nvSpPr>
          <p:cNvPr id="149" name="Google Shape;149;p16"/>
          <p:cNvSpPr/>
          <p:nvPr/>
        </p:nvSpPr>
        <p:spPr>
          <a:xfrm>
            <a:off x="5466303" y="2068291"/>
            <a:ext cx="6653691" cy="440284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Програма, що надає деякі послуги іншим програмам (клієнтам). Зв'язок між клієнтом і сервером зазвичай здійснюється за допомогою передачі повідомлень, часто через мережу, і використовує певний протокол для кодування запитів клієнта і відповідей сервера.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7"/>
          <p:cNvSpPr txBox="1"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Verdana"/>
              <a:buNone/>
            </a:pPr>
            <a:r>
              <a:rPr lang="uk-UA"/>
              <a:t>Взаємодія клієнт-сервер</a:t>
            </a:r>
            <a:endParaRPr/>
          </a:p>
        </p:txBody>
      </p:sp>
      <p:pic>
        <p:nvPicPr>
          <p:cNvPr id="155" name="Google Shape;155;p17" descr="3D_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633" y="11"/>
            <a:ext cx="1295400" cy="1801813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7"/>
          <p:cNvSpPr/>
          <p:nvPr/>
        </p:nvSpPr>
        <p:spPr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cap="flat" cmpd="sng">
            <a:solidFill>
              <a:srgbClr val="DDDDD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Розділ </a:t>
            </a:r>
            <a:r>
              <a:rPr lang="uk-UA" sz="12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4 § 24</a:t>
            </a:r>
            <a:endParaRPr/>
          </a:p>
        </p:txBody>
      </p:sp>
      <p:sp>
        <p:nvSpPr>
          <p:cNvPr id="157" name="Google Shape;157;p17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57189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Взаємодія між </a:t>
            </a:r>
            <a:r>
              <a:rPr lang="uk-UA" sz="2800" b="1" i="1" u="none" strike="noStrike" cap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клієнтом</a:t>
            </a:r>
            <a:r>
              <a:rPr lang="uk-UA" sz="2800" b="1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і </a:t>
            </a:r>
            <a:r>
              <a:rPr lang="uk-UA" sz="2800" b="1" i="1" u="none" strike="noStrike" cap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сервером</a:t>
            </a:r>
            <a:r>
              <a:rPr lang="uk-UA" sz="2800" b="1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починається з ініціативи </a:t>
            </a:r>
            <a:r>
              <a:rPr lang="uk-UA" sz="2800" b="1" i="1" u="none" strike="noStrike" cap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клієнта</a:t>
            </a:r>
            <a:r>
              <a:rPr lang="uk-UA" sz="2800" b="1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. Клієнт запитує вид обслуговування, встановлює сеанс, отримує потрібні йому результати і повідомляє про закінчення роботи</a:t>
            </a:r>
            <a:endParaRPr/>
          </a:p>
        </p:txBody>
      </p:sp>
      <p:sp>
        <p:nvSpPr>
          <p:cNvPr id="158" name="Google Shape;158;p17"/>
          <p:cNvSpPr txBox="1"/>
          <p:nvPr/>
        </p:nvSpPr>
        <p:spPr>
          <a:xfrm>
            <a:off x="72008" y="3126047"/>
            <a:ext cx="6559904" cy="3108543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57189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Послугами одного </a:t>
            </a:r>
            <a:r>
              <a:rPr lang="uk-UA" sz="2800" b="1" i="1" u="none" strike="noStrike" cap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сервера</a:t>
            </a:r>
            <a:r>
              <a:rPr lang="uk-UA" sz="2800" b="1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найчастіше користується декілька </a:t>
            </a:r>
            <a:r>
              <a:rPr lang="uk-UA" sz="2800" b="1" i="1" u="none" strike="noStrike" cap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клієнтів</a:t>
            </a:r>
            <a:r>
              <a:rPr lang="uk-UA" sz="2800" b="1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одночасно. Тому кожен сервер повинен мати досить велику продуктивність і забезпечувати безпеку даних.</a:t>
            </a:r>
            <a:endParaRPr/>
          </a:p>
        </p:txBody>
      </p:sp>
      <p:pic>
        <p:nvPicPr>
          <p:cNvPr id="159" name="Google Shape;159;p17" descr="Ð ÐµÐ·ÑÐ»ÑÑÐ°Ñ Ð¿Ð¾ÑÑÐºÑ Ð·Ð¾Ð±ÑÐ°Ð¶ÐµÐ½Ñ Ð·Ð° Ð·Ð°Ð¿Ð¸ÑÐ¾Ð¼ &quot;client server&quot;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01066" y="3126047"/>
            <a:ext cx="5318926" cy="35432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8"/>
          <p:cNvSpPr txBox="1"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Verdana"/>
              <a:buNone/>
            </a:pPr>
            <a:r>
              <a:rPr lang="uk-UA"/>
              <a:t>Веб-сервер і база даних.</a:t>
            </a:r>
            <a:br>
              <a:rPr lang="uk-UA"/>
            </a:br>
            <a:r>
              <a:rPr lang="uk-UA"/>
              <a:t>Взаємодія клієнт-сервер</a:t>
            </a:r>
            <a:endParaRPr/>
          </a:p>
        </p:txBody>
      </p:sp>
      <p:pic>
        <p:nvPicPr>
          <p:cNvPr id="165" name="Google Shape;165;p18" descr="3D_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633" y="11"/>
            <a:ext cx="1295400" cy="1801813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18"/>
          <p:cNvSpPr/>
          <p:nvPr/>
        </p:nvSpPr>
        <p:spPr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cap="flat" cmpd="sng">
            <a:solidFill>
              <a:srgbClr val="DDDDD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Розділ </a:t>
            </a:r>
            <a:r>
              <a:rPr lang="uk-UA" sz="12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4 § 24</a:t>
            </a:r>
            <a:endParaRPr/>
          </a:p>
        </p:txBody>
      </p:sp>
      <p:sp>
        <p:nvSpPr>
          <p:cNvPr id="167" name="Google Shape;167;p18"/>
          <p:cNvSpPr txBox="1"/>
          <p:nvPr/>
        </p:nvSpPr>
        <p:spPr>
          <a:xfrm>
            <a:off x="72008" y="1196763"/>
            <a:ext cx="7052273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57189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Логічно встановлювати </a:t>
            </a:r>
            <a:r>
              <a:rPr lang="uk-UA" sz="2800" b="1" i="1" u="none" strike="noStrike" cap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сервер</a:t>
            </a:r>
            <a:r>
              <a:rPr lang="uk-UA" sz="2800" b="1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на комп’ютері, що входить в мережу — локальну або глобальну. </a:t>
            </a:r>
            <a:endParaRPr/>
          </a:p>
        </p:txBody>
      </p:sp>
      <p:sp>
        <p:nvSpPr>
          <p:cNvPr id="168" name="Google Shape;168;p18"/>
          <p:cNvSpPr txBox="1"/>
          <p:nvPr/>
        </p:nvSpPr>
        <p:spPr>
          <a:xfrm>
            <a:off x="70929" y="3118274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57189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Зазвичай на комп’ютері-сервері працює відразу кілька програм-серверів:</a:t>
            </a:r>
            <a:endParaRPr/>
          </a:p>
        </p:txBody>
      </p:sp>
      <p:sp>
        <p:nvSpPr>
          <p:cNvPr id="169" name="Google Shape;169;p18"/>
          <p:cNvSpPr/>
          <p:nvPr/>
        </p:nvSpPr>
        <p:spPr>
          <a:xfrm>
            <a:off x="70929" y="4199575"/>
            <a:ext cx="3973050" cy="155427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одна займається електронною поштою</a:t>
            </a:r>
            <a:endParaRPr/>
          </a:p>
        </p:txBody>
      </p:sp>
      <p:sp>
        <p:nvSpPr>
          <p:cNvPr id="170" name="Google Shape;170;p18"/>
          <p:cNvSpPr/>
          <p:nvPr/>
        </p:nvSpPr>
        <p:spPr>
          <a:xfrm>
            <a:off x="4109474" y="4199575"/>
            <a:ext cx="3973050" cy="155427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інша розподілом файлів</a:t>
            </a:r>
            <a:endParaRPr/>
          </a:p>
        </p:txBody>
      </p:sp>
      <p:sp>
        <p:nvSpPr>
          <p:cNvPr id="171" name="Google Shape;171;p18"/>
          <p:cNvSpPr/>
          <p:nvPr/>
        </p:nvSpPr>
        <p:spPr>
          <a:xfrm>
            <a:off x="8148022" y="4199575"/>
            <a:ext cx="3973050" cy="155427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третя надає веб-сторінки</a:t>
            </a:r>
            <a:endParaRPr/>
          </a:p>
        </p:txBody>
      </p:sp>
      <p:pic>
        <p:nvPicPr>
          <p:cNvPr id="172" name="Google Shape;172;p18" descr="Ð ÐµÐ·ÑÐ»ÑÑÐ°Ñ Ð¿Ð¾ÑÑÐºÑ Ð·Ð¾Ð±ÑÐ°Ð¶ÐµÐ½Ñ Ð·Ð° Ð·Ð°Ð¿Ð¸ÑÐ¾Ð¼ &quot;internet icon&quot;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96552" y="1119125"/>
            <a:ext cx="1971157" cy="19711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9"/>
          <p:cNvSpPr txBox="1"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Verdana"/>
              <a:buNone/>
            </a:pPr>
            <a:r>
              <a:rPr lang="uk-UA"/>
              <a:t>Веб-сервер і база даних.</a:t>
            </a:r>
            <a:br>
              <a:rPr lang="uk-UA"/>
            </a:br>
            <a:r>
              <a:rPr lang="uk-UA"/>
              <a:t>Взаємодія клієнт-сервер</a:t>
            </a:r>
            <a:endParaRPr/>
          </a:p>
        </p:txBody>
      </p:sp>
      <p:pic>
        <p:nvPicPr>
          <p:cNvPr id="178" name="Google Shape;178;p19" descr="3D_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633" y="11"/>
            <a:ext cx="1295400" cy="1801813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19"/>
          <p:cNvSpPr/>
          <p:nvPr/>
        </p:nvSpPr>
        <p:spPr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cap="flat" cmpd="sng">
            <a:solidFill>
              <a:srgbClr val="DDDDD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Розділ </a:t>
            </a:r>
            <a:r>
              <a:rPr lang="uk-UA" sz="12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4 § 24</a:t>
            </a:r>
            <a:endParaRPr/>
          </a:p>
        </p:txBody>
      </p:sp>
      <p:sp>
        <p:nvSpPr>
          <p:cNvPr id="180" name="Google Shape;180;p19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57189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Основні компоненти архітектури «</a:t>
            </a:r>
            <a:r>
              <a:rPr lang="uk-UA" sz="2800" b="1" i="1" u="none" strike="noStrike" cap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клієнт — сервер</a:t>
            </a:r>
            <a:r>
              <a:rPr lang="uk-UA" sz="2800" b="1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»:</a:t>
            </a:r>
            <a:endParaRPr/>
          </a:p>
        </p:txBody>
      </p:sp>
      <p:grpSp>
        <p:nvGrpSpPr>
          <p:cNvPr id="181" name="Google Shape;181;p19"/>
          <p:cNvGrpSpPr/>
          <p:nvPr/>
        </p:nvGrpSpPr>
        <p:grpSpPr>
          <a:xfrm>
            <a:off x="429712" y="1719982"/>
            <a:ext cx="11691010" cy="4870256"/>
            <a:chOff x="1428" y="-1"/>
            <a:chExt cx="11691010" cy="4870256"/>
          </a:xfrm>
        </p:grpSpPr>
        <p:sp>
          <p:nvSpPr>
            <p:cNvPr id="182" name="Google Shape;182;p19"/>
            <p:cNvSpPr/>
            <p:nvPr/>
          </p:nvSpPr>
          <p:spPr>
            <a:xfrm rot="-5400000">
              <a:off x="-577984" y="579411"/>
              <a:ext cx="4870256" cy="3711432"/>
            </a:xfrm>
            <a:prstGeom prst="flowChartManualOperation">
              <a:avLst/>
            </a:prstGeom>
            <a:gradFill>
              <a:gsLst>
                <a:gs pos="0">
                  <a:srgbClr val="FFC647"/>
                </a:gs>
                <a:gs pos="50000">
                  <a:srgbClr val="FFC600"/>
                </a:gs>
                <a:gs pos="100000">
                  <a:srgbClr val="E3B400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19"/>
            <p:cNvSpPr txBox="1"/>
            <p:nvPr/>
          </p:nvSpPr>
          <p:spPr>
            <a:xfrm>
              <a:off x="1428" y="974050"/>
              <a:ext cx="3711432" cy="29221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0500" tIns="0" rIns="1905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3000"/>
                <a:buFont typeface="Verdana"/>
                <a:buNone/>
              </a:pPr>
              <a:r>
                <a:rPr lang="uk-UA" sz="3000" b="1" i="1" u="none" strike="noStrike" cap="none">
                  <a:solidFill>
                    <a:srgbClr val="002060"/>
                  </a:solidFill>
                  <a:latin typeface="Verdana"/>
                  <a:ea typeface="Verdana"/>
                  <a:cs typeface="Verdana"/>
                  <a:sym typeface="Verdana"/>
                </a:rPr>
                <a:t>набір серверів</a:t>
              </a:r>
              <a:r>
                <a:rPr lang="uk-UA" sz="3000" b="0" i="1" u="none" strike="noStrike" cap="none">
                  <a:solidFill>
                    <a:srgbClr val="002060"/>
                  </a:solidFill>
                  <a:latin typeface="Verdana"/>
                  <a:ea typeface="Verdana"/>
                  <a:cs typeface="Verdana"/>
                  <a:sym typeface="Verdana"/>
                </a:rPr>
                <a:t>, які надають інформацію або інші послуги програмам, що звертаються до них;</a:t>
              </a:r>
              <a:endParaRPr/>
            </a:p>
          </p:txBody>
        </p:sp>
        <p:sp>
          <p:nvSpPr>
            <p:cNvPr id="184" name="Google Shape;184;p19"/>
            <p:cNvSpPr/>
            <p:nvPr/>
          </p:nvSpPr>
          <p:spPr>
            <a:xfrm rot="-5400000">
              <a:off x="3411805" y="579411"/>
              <a:ext cx="4870256" cy="3711432"/>
            </a:xfrm>
            <a:prstGeom prst="flowChartManualOperation">
              <a:avLst/>
            </a:prstGeom>
            <a:solidFill>
              <a:srgbClr val="0080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19"/>
            <p:cNvSpPr txBox="1"/>
            <p:nvPr/>
          </p:nvSpPr>
          <p:spPr>
            <a:xfrm>
              <a:off x="3991217" y="974050"/>
              <a:ext cx="3711432" cy="29221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0500" tIns="0" rIns="1905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000"/>
                <a:buFont typeface="Verdana"/>
                <a:buNone/>
              </a:pPr>
              <a:r>
                <a:rPr lang="uk-UA" sz="3000" b="1" i="1" u="none" strike="noStrike" cap="non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набір клієнтів</a:t>
              </a:r>
              <a:r>
                <a:rPr lang="uk-UA" sz="3000" b="0" i="1" u="none" strike="noStrike" cap="non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, які використовують сервіси, що надаються серверами;</a:t>
              </a:r>
              <a:endParaRPr/>
            </a:p>
          </p:txBody>
        </p:sp>
        <p:sp>
          <p:nvSpPr>
            <p:cNvPr id="186" name="Google Shape;186;p19"/>
            <p:cNvSpPr/>
            <p:nvPr/>
          </p:nvSpPr>
          <p:spPr>
            <a:xfrm rot="-5400000">
              <a:off x="7401594" y="579411"/>
              <a:ext cx="4870256" cy="3711432"/>
            </a:xfrm>
            <a:prstGeom prst="flowChartManualOperation">
              <a:avLst/>
            </a:prstGeom>
            <a:solidFill>
              <a:srgbClr val="7030A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19"/>
            <p:cNvSpPr txBox="1"/>
            <p:nvPr/>
          </p:nvSpPr>
          <p:spPr>
            <a:xfrm>
              <a:off x="7981006" y="974050"/>
              <a:ext cx="3711432" cy="29221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0500" tIns="0" rIns="1905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000"/>
                <a:buFont typeface="Verdana"/>
                <a:buNone/>
              </a:pPr>
              <a:r>
                <a:rPr lang="uk-UA" sz="3000" b="1" i="1" u="none" strike="noStrike" cap="non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мережа</a:t>
              </a:r>
              <a:r>
                <a:rPr lang="uk-UA" sz="3000" b="0" i="1" u="none" strike="noStrike" cap="non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, яка забезпечує взаємодію між клієнтами та серверами.</a:t>
              </a:r>
              <a:endParaRPr sz="3000" b="0" i="1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0"/>
          <p:cNvSpPr txBox="1"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Verdana"/>
              <a:buNone/>
            </a:pPr>
            <a:r>
              <a:rPr lang="uk-UA"/>
              <a:t>Веб-сервер і база даних.</a:t>
            </a:r>
            <a:br>
              <a:rPr lang="uk-UA"/>
            </a:br>
            <a:r>
              <a:rPr lang="uk-UA"/>
              <a:t>Взаємодія клієнт-сервер</a:t>
            </a:r>
            <a:endParaRPr/>
          </a:p>
        </p:txBody>
      </p:sp>
      <p:pic>
        <p:nvPicPr>
          <p:cNvPr id="193" name="Google Shape;193;p20" descr="3D_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633" y="11"/>
            <a:ext cx="1295400" cy="1801813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0"/>
          <p:cNvSpPr/>
          <p:nvPr/>
        </p:nvSpPr>
        <p:spPr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cap="flat" cmpd="sng">
            <a:solidFill>
              <a:srgbClr val="DDDDD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Розділ </a:t>
            </a:r>
            <a:r>
              <a:rPr lang="uk-UA" sz="12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4 § 24</a:t>
            </a:r>
            <a:endParaRPr/>
          </a:p>
        </p:txBody>
      </p:sp>
      <p:sp>
        <p:nvSpPr>
          <p:cNvPr id="195" name="Google Shape;195;p20"/>
          <p:cNvSpPr txBox="1"/>
          <p:nvPr/>
        </p:nvSpPr>
        <p:spPr>
          <a:xfrm>
            <a:off x="1403648" y="1327382"/>
            <a:ext cx="10718502" cy="95410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57189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Веб-сервер</a:t>
            </a:r>
            <a:r>
              <a:rPr lang="uk-UA" sz="2800" b="1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– комп’ютер, де розміщено складові веб-сайту. </a:t>
            </a:r>
            <a:endParaRPr/>
          </a:p>
        </p:txBody>
      </p:sp>
      <p:pic>
        <p:nvPicPr>
          <p:cNvPr id="196" name="Google Shape;196;p20" descr="alert, attention, danger, error, exclamation, hanger, message, problem, warning ico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440" y="1235044"/>
            <a:ext cx="1219200" cy="1219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0" descr="ÐÐ¾Ð²âÑÐ·Ð°Ð½Ðµ Ð·Ð¾Ð±ÑÐ°Ð¶ÐµÐ½Ð½Ñ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2440" y="2524412"/>
            <a:ext cx="12009710" cy="39625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1"/>
          <p:cNvSpPr txBox="1"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Verdana"/>
              <a:buNone/>
            </a:pPr>
            <a:r>
              <a:rPr lang="uk-UA"/>
              <a:t>Веб-сервер і база даних.</a:t>
            </a:r>
            <a:br>
              <a:rPr lang="uk-UA"/>
            </a:br>
            <a:r>
              <a:rPr lang="uk-UA"/>
              <a:t>Взаємодія клієнт-сервер</a:t>
            </a:r>
            <a:endParaRPr/>
          </a:p>
        </p:txBody>
      </p:sp>
      <p:pic>
        <p:nvPicPr>
          <p:cNvPr id="203" name="Google Shape;203;p21" descr="3D_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633" y="11"/>
            <a:ext cx="1295400" cy="1801813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1"/>
          <p:cNvSpPr/>
          <p:nvPr/>
        </p:nvSpPr>
        <p:spPr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cap="flat" cmpd="sng">
            <a:solidFill>
              <a:srgbClr val="DDDDD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Розділ </a:t>
            </a:r>
            <a:r>
              <a:rPr lang="uk-UA" sz="12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4 § 24</a:t>
            </a:r>
            <a:endParaRPr/>
          </a:p>
        </p:txBody>
      </p:sp>
      <p:sp>
        <p:nvSpPr>
          <p:cNvPr id="205" name="Google Shape;205;p21"/>
          <p:cNvSpPr/>
          <p:nvPr/>
        </p:nvSpPr>
        <p:spPr>
          <a:xfrm>
            <a:off x="69850" y="2497103"/>
            <a:ext cx="5245728" cy="255907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000" b="1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Що являє собою </a:t>
            </a:r>
            <a:r>
              <a:rPr lang="uk-UA" sz="4000" b="1" i="1" u="none" strike="noStrike" cap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веб-сервер</a:t>
            </a:r>
            <a:r>
              <a:rPr lang="uk-UA" sz="4000" b="1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?</a:t>
            </a:r>
            <a:endParaRPr/>
          </a:p>
        </p:txBody>
      </p:sp>
      <p:sp>
        <p:nvSpPr>
          <p:cNvPr id="206" name="Google Shape;206;p21"/>
          <p:cNvSpPr/>
          <p:nvPr/>
        </p:nvSpPr>
        <p:spPr>
          <a:xfrm>
            <a:off x="6876422" y="1416823"/>
            <a:ext cx="5245728" cy="186867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200" b="1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Сховище інформаційних ресурсів</a:t>
            </a:r>
            <a:endParaRPr/>
          </a:p>
        </p:txBody>
      </p:sp>
      <p:sp>
        <p:nvSpPr>
          <p:cNvPr id="207" name="Google Shape;207;p21"/>
          <p:cNvSpPr/>
          <p:nvPr/>
        </p:nvSpPr>
        <p:spPr>
          <a:xfrm>
            <a:off x="6876422" y="4495664"/>
            <a:ext cx="5245728" cy="186867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200" b="1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Надання ресурсів користувачам</a:t>
            </a:r>
            <a:endParaRPr/>
          </a:p>
        </p:txBody>
      </p:sp>
      <p:sp>
        <p:nvSpPr>
          <p:cNvPr id="208" name="Google Shape;208;p21"/>
          <p:cNvSpPr/>
          <p:nvPr/>
        </p:nvSpPr>
        <p:spPr>
          <a:xfrm rot="9000000">
            <a:off x="5554981" y="2189774"/>
            <a:ext cx="1152128" cy="1266319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</a:pPr>
            <a:endParaRPr sz="2400" b="1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09" name="Google Shape;209;p21"/>
          <p:cNvSpPr/>
          <p:nvPr/>
        </p:nvSpPr>
        <p:spPr>
          <a:xfrm rot="1800000" flipH="1">
            <a:off x="5519935" y="3960475"/>
            <a:ext cx="1152128" cy="1266319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</a:pPr>
            <a:endParaRPr sz="2400" b="1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Офіс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667</Words>
  <Application>Microsoft Office PowerPoint</Application>
  <PresentationFormat>Широкоэкранный</PresentationFormat>
  <Paragraphs>87</Paragraphs>
  <Slides>18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Comic Sans MS</vt:lpstr>
      <vt:lpstr>Times New Roman</vt:lpstr>
      <vt:lpstr>Verdana</vt:lpstr>
      <vt:lpstr>Тема Office</vt:lpstr>
      <vt:lpstr>Веб-сервер і база даних. Взаємодія клієнт-сервер</vt:lpstr>
      <vt:lpstr>Актуалізація опорних знань і життєвого досвіду</vt:lpstr>
      <vt:lpstr>Веб-сервер і база даних. Взаємодія клієнт-сервер</vt:lpstr>
      <vt:lpstr>Веб-сервер і база даних. Взаємодія клієнт-сервер</vt:lpstr>
      <vt:lpstr>Взаємодія клієнт-сервер</vt:lpstr>
      <vt:lpstr>Веб-сервер і база даних. Взаємодія клієнт-сервер</vt:lpstr>
      <vt:lpstr>Веб-сервер і база даних. Взаємодія клієнт-сервер</vt:lpstr>
      <vt:lpstr>Веб-сервер і база даних. Взаємодія клієнт-сервер</vt:lpstr>
      <vt:lpstr>Веб-сервер і база даних. Взаємодія клієнт-сервер</vt:lpstr>
      <vt:lpstr>Веб-сервер і база даних. Взаємодія клієнт-сервер</vt:lpstr>
      <vt:lpstr>Веб-сервер і база даних. Взаємодія клієнт-сервер</vt:lpstr>
      <vt:lpstr>Веб-сервер і база даних. Взаємодія клієнт-сервер</vt:lpstr>
      <vt:lpstr>Веб-сервер і база даних. Взаємодія клієнт-сервер</vt:lpstr>
      <vt:lpstr>Веб-сервер і база даних. Взаємодія клієнт-сервер</vt:lpstr>
      <vt:lpstr>Веб-сервер і база даних. Взаємодія клієнт-сервер</vt:lpstr>
      <vt:lpstr>Запитання для рефлексії</vt:lpstr>
      <vt:lpstr>Працюємо за комп’ютером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Веб-сервер і база даних. Взаємодія клієнт-сервер</dc:title>
  <cp:lastModifiedBy>Zoe</cp:lastModifiedBy>
  <cp:revision>1</cp:revision>
  <dcterms:modified xsi:type="dcterms:W3CDTF">2021-11-27T11:01:04Z</dcterms:modified>
</cp:coreProperties>
</file>