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005" r:id="rId3"/>
    <p:sldId id="2006" r:id="rId4"/>
    <p:sldId id="2022" r:id="rId5"/>
    <p:sldId id="2007" r:id="rId6"/>
    <p:sldId id="2021" r:id="rId7"/>
    <p:sldId id="2013" r:id="rId8"/>
    <p:sldId id="2008" r:id="rId9"/>
    <p:sldId id="2014" r:id="rId10"/>
    <p:sldId id="2015" r:id="rId11"/>
    <p:sldId id="2016" r:id="rId12"/>
    <p:sldId id="2017" r:id="rId13"/>
    <p:sldId id="2018" r:id="rId14"/>
    <p:sldId id="2019" r:id="rId15"/>
    <p:sldId id="2020" r:id="rId16"/>
    <p:sldId id="1728" r:id="rId17"/>
    <p:sldId id="259" r:id="rId18"/>
    <p:sldId id="261" r:id="rId19"/>
    <p:sldId id="304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C41"/>
    <a:srgbClr val="008000"/>
    <a:srgbClr val="C43E1C"/>
    <a:srgbClr val="4A7DB1"/>
    <a:srgbClr val="727272"/>
    <a:srgbClr val="63A18C"/>
    <a:srgbClr val="70AD47"/>
    <a:srgbClr val="13408F"/>
    <a:srgbClr val="19426B"/>
    <a:srgbClr val="46A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892" autoAdjust="0"/>
  </p:normalViewPr>
  <p:slideViewPr>
    <p:cSldViewPr snapToGrid="0">
      <p:cViewPr varScale="1">
        <p:scale>
          <a:sx n="83" d="100"/>
          <a:sy n="83" d="100"/>
        </p:scale>
        <p:origin x="7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com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teach-inf.com.ua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606" r="1693" b="28148"/>
          <a:stretch/>
        </p:blipFill>
        <p:spPr>
          <a:xfrm>
            <a:off x="0" y="1"/>
            <a:ext cx="4765678" cy="3899426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84424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8</a:t>
            </a:r>
            <a:endParaRPr lang="uk-UA" sz="150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DCFE19AA-8AE1-48EF-8640-8ACBB1B6DBC8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F8E2CD9-1704-475F-9D3D-E540C53AF270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2646EA-9341-43F1-B97E-77C55EE97A65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6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3702A9C8-4F71-4438-94D2-8F4816210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4" descr="Microsoft Word Icon - Microsoft Office New Icon Clipart (900x900), Png Download">
            <a:extLst>
              <a:ext uri="{FF2B5EF4-FFF2-40B4-BE49-F238E27FC236}">
                <a16:creationId xmlns:a16="http://schemas.microsoft.com/office/drawing/2014/main" id="{09E32759-6C10-40FC-B7EC-938DD2DC5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51" y="3684442"/>
            <a:ext cx="2665580" cy="23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D66FA22-2F87-42C2-990F-50EBD4EA2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Спільна робота з документом</a:t>
            </a:r>
          </a:p>
        </p:txBody>
      </p:sp>
      <p:pic>
        <p:nvPicPr>
          <p:cNvPr id="12" name="Picture 2" descr="Document, docx, file, format, text, word icon - Download on Iconfinder">
            <a:extLst>
              <a:ext uri="{FF2B5EF4-FFF2-40B4-BE49-F238E27FC236}">
                <a16:creationId xmlns:a16="http://schemas.microsoft.com/office/drawing/2014/main" id="{03758566-8DFD-4A9A-B227-B331F1EF3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46" y="3593007"/>
            <a:ext cx="2514454" cy="251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Зміни, унесені в документ різними користувачами, будуть відображатися в документі різними кольорами. Під час збереження рецензованого документа всі зміни будуть збережені разом з ним.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Спільна робота над документами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20C13-31E2-4275-BD72-CD7BC5E21B61}"/>
              </a:ext>
            </a:extLst>
          </p:cNvPr>
          <p:cNvSpPr txBox="1"/>
          <p:nvPr/>
        </p:nvSpPr>
        <p:spPr>
          <a:xfrm>
            <a:off x="72008" y="313609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Після відкриття такого документа автор документа (або інший користувач) побачить унесені зміни, може ознайомитися з ними і вирішити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D335722-A05B-45BE-83B0-06940C693F2B}"/>
              </a:ext>
            </a:extLst>
          </p:cNvPr>
          <p:cNvSpPr/>
          <p:nvPr/>
        </p:nvSpPr>
        <p:spPr>
          <a:xfrm>
            <a:off x="75427" y="4644538"/>
            <a:ext cx="5972332" cy="691137"/>
          </a:xfrm>
          <a:prstGeom prst="rect">
            <a:avLst/>
          </a:prstGeom>
          <a:solidFill>
            <a:srgbClr val="107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прийняти правки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D66B909-B769-4EEE-8CF0-61D5634D7D1F}"/>
              </a:ext>
            </a:extLst>
          </p:cNvPr>
          <p:cNvSpPr/>
          <p:nvPr/>
        </p:nvSpPr>
        <p:spPr>
          <a:xfrm>
            <a:off x="6153239" y="4644538"/>
            <a:ext cx="5972332" cy="691137"/>
          </a:xfrm>
          <a:prstGeom prst="rect">
            <a:avLst/>
          </a:prstGeom>
          <a:solidFill>
            <a:srgbClr val="107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відхилити правки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267DFC8-7C28-474B-B270-E34EFC7F4063}"/>
              </a:ext>
            </a:extLst>
          </p:cNvPr>
          <p:cNvSpPr/>
          <p:nvPr/>
        </p:nvSpPr>
        <p:spPr>
          <a:xfrm>
            <a:off x="70679" y="5402828"/>
            <a:ext cx="5972332" cy="1138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унесені правки вносяться в документ остаточно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7235E0D-975C-4474-8ACB-974D7914592E}"/>
              </a:ext>
            </a:extLst>
          </p:cNvPr>
          <p:cNvSpPr/>
          <p:nvPr/>
        </p:nvSpPr>
        <p:spPr>
          <a:xfrm>
            <a:off x="6148491" y="5402828"/>
            <a:ext cx="5972332" cy="1138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унесені правки зникають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4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опрацювання окремого виправлення потрібно виділити правку і вибрати на вкладці </a:t>
            </a:r>
            <a:r>
              <a:rPr lang="uk-UA" sz="2800" b="1" i="1" dirty="0">
                <a:solidFill>
                  <a:srgbClr val="FFFF00"/>
                </a:solidFill>
              </a:rPr>
              <a:t>Рецензування</a:t>
            </a:r>
            <a:r>
              <a:rPr lang="uk-UA" sz="2800" b="1" i="1" dirty="0">
                <a:solidFill>
                  <a:schemeClr val="bg1"/>
                </a:solidFill>
              </a:rPr>
              <a:t> в групі </a:t>
            </a:r>
            <a:r>
              <a:rPr lang="uk-UA" sz="2800" b="1" i="1" dirty="0">
                <a:solidFill>
                  <a:srgbClr val="FFFF00"/>
                </a:solidFill>
              </a:rPr>
              <a:t>Зміни</a:t>
            </a:r>
            <a:r>
              <a:rPr lang="uk-UA" sz="2800" b="1" i="1" dirty="0">
                <a:solidFill>
                  <a:schemeClr val="bg1"/>
                </a:solidFill>
              </a:rPr>
              <a:t> кнопку </a:t>
            </a:r>
            <a:r>
              <a:rPr lang="uk-UA" sz="2800" b="1" i="1" dirty="0">
                <a:solidFill>
                  <a:srgbClr val="FFFF00"/>
                </a:solidFill>
              </a:rPr>
              <a:t>Прийняти </a:t>
            </a:r>
            <a:r>
              <a:rPr lang="uk-UA" sz="2800" b="1" i="1" dirty="0">
                <a:solidFill>
                  <a:schemeClr val="bg1"/>
                </a:solidFill>
              </a:rPr>
              <a:t>або кнопку </a:t>
            </a:r>
            <a:r>
              <a:rPr lang="uk-UA" sz="2800" b="1" i="1" dirty="0">
                <a:solidFill>
                  <a:srgbClr val="FFFF00"/>
                </a:solidFill>
              </a:rPr>
              <a:t>Відхилити</a:t>
            </a:r>
            <a:r>
              <a:rPr lang="uk-UA" sz="2800" b="1" i="1" dirty="0">
                <a:solidFill>
                  <a:schemeClr val="bg1"/>
                </a:solidFill>
              </a:rPr>
              <a:t>. Для переходу до попереднього або наступного виправлення слід вибирати відповідно кнопки </a:t>
            </a:r>
            <a:r>
              <a:rPr lang="uk-UA" sz="2800" b="1" i="1" dirty="0">
                <a:solidFill>
                  <a:srgbClr val="FFFF00"/>
                </a:solidFill>
              </a:rPr>
              <a:t>Назад</a:t>
            </a:r>
            <a:r>
              <a:rPr lang="uk-UA" sz="2800" b="1" i="1" dirty="0">
                <a:solidFill>
                  <a:schemeClr val="bg1"/>
                </a:solidFill>
              </a:rPr>
              <a:t> або </a:t>
            </a:r>
            <a:r>
              <a:rPr lang="uk-UA" sz="2800" b="1" i="1" dirty="0">
                <a:solidFill>
                  <a:srgbClr val="FFFF00"/>
                </a:solidFill>
              </a:rPr>
              <a:t>Далі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Спільна робота над документами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2F955B-FD41-4311-8D3D-71954F1CA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49" y="3555441"/>
            <a:ext cx="11619901" cy="2681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6E29E3E-8823-4C21-B8CB-5A9B241A134B}"/>
              </a:ext>
            </a:extLst>
          </p:cNvPr>
          <p:cNvSpPr/>
          <p:nvPr/>
        </p:nvSpPr>
        <p:spPr>
          <a:xfrm>
            <a:off x="8922821" y="4640283"/>
            <a:ext cx="2983129" cy="159667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43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Коли автор документа ознайомився з правками: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Спільна робота над документами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EB97A0-42E9-41E9-9998-010912512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32" y="4073547"/>
            <a:ext cx="4012284" cy="245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7229DB1-5580-4100-8101-B66E0C2990F7}"/>
              </a:ext>
            </a:extLst>
          </p:cNvPr>
          <p:cNvSpPr/>
          <p:nvPr/>
        </p:nvSpPr>
        <p:spPr>
          <a:xfrm>
            <a:off x="72008" y="1804334"/>
            <a:ext cx="5972332" cy="2184862"/>
          </a:xfrm>
          <a:prstGeom prst="rect">
            <a:avLst/>
          </a:prstGeom>
          <a:solidFill>
            <a:srgbClr val="107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якщо згоден з ними, то він може вибрати в списку кнопки </a:t>
            </a:r>
            <a:r>
              <a:rPr lang="uk-UA" sz="2800" b="1" i="1" dirty="0">
                <a:solidFill>
                  <a:srgbClr val="FFFF00"/>
                </a:solidFill>
              </a:rPr>
              <a:t>Прийняти</a:t>
            </a:r>
            <a:r>
              <a:rPr lang="uk-UA" sz="2800" b="1" i="1" dirty="0">
                <a:solidFill>
                  <a:schemeClr val="bg1"/>
                </a:solidFill>
              </a:rPr>
              <a:t> команду </a:t>
            </a:r>
            <a:r>
              <a:rPr lang="uk-UA" sz="2800" b="1" i="1" dirty="0">
                <a:solidFill>
                  <a:srgbClr val="FFFF00"/>
                </a:solidFill>
              </a:rPr>
              <a:t>Прийняти всі зміни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A5D7549-2440-4071-B99E-0987E123E6F4}"/>
              </a:ext>
            </a:extLst>
          </p:cNvPr>
          <p:cNvSpPr/>
          <p:nvPr/>
        </p:nvSpPr>
        <p:spPr>
          <a:xfrm>
            <a:off x="6149820" y="1804334"/>
            <a:ext cx="5972332" cy="2184862"/>
          </a:xfrm>
          <a:prstGeom prst="rect">
            <a:avLst/>
          </a:prstGeom>
          <a:solidFill>
            <a:srgbClr val="107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якщо він не згоден з усіма виправленнями вибрати в списку кнопки </a:t>
            </a:r>
            <a:r>
              <a:rPr lang="uk-UA" sz="2800" b="1" i="1" dirty="0">
                <a:solidFill>
                  <a:srgbClr val="FFFF00"/>
                </a:solidFill>
              </a:rPr>
              <a:t>Відхилити</a:t>
            </a:r>
            <a:r>
              <a:rPr lang="uk-UA" sz="2800" b="1" i="1" dirty="0">
                <a:solidFill>
                  <a:schemeClr val="bg1"/>
                </a:solidFill>
              </a:rPr>
              <a:t> команду </a:t>
            </a:r>
            <a:r>
              <a:rPr lang="uk-UA" sz="2800" b="1" i="1" dirty="0">
                <a:solidFill>
                  <a:srgbClr val="FFFF00"/>
                </a:solidFill>
              </a:rPr>
              <a:t>Відхилити всі зміни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209C2D-178A-4BAC-A757-42B1786E8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300" y="4073547"/>
            <a:ext cx="4855371" cy="1909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E13B8D45-37EB-4CE2-B8D3-641E16AEEE5F}"/>
              </a:ext>
            </a:extLst>
          </p:cNvPr>
          <p:cNvSpPr/>
          <p:nvPr/>
        </p:nvSpPr>
        <p:spPr>
          <a:xfrm>
            <a:off x="1046952" y="5858258"/>
            <a:ext cx="4012284" cy="35458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D31A6433-263D-4980-BA8C-756E3D2FD7F2}"/>
              </a:ext>
            </a:extLst>
          </p:cNvPr>
          <p:cNvSpPr/>
          <p:nvPr/>
        </p:nvSpPr>
        <p:spPr>
          <a:xfrm>
            <a:off x="7562817" y="5302191"/>
            <a:ext cx="4012284" cy="35458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51888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Коли всі виправлення будуть опрацьовані, на екрані з’являється повідомлення «Документ не містить приміток або виправлень». Після цього режим рецензування може бути вимкнуто повторним вибором кнопки </a:t>
            </a:r>
            <a:r>
              <a:rPr lang="uk-UA" sz="2800" b="1" i="1" dirty="0">
                <a:solidFill>
                  <a:srgbClr val="FFFF00"/>
                </a:solidFill>
              </a:rPr>
              <a:t>Виправлення</a:t>
            </a:r>
            <a:r>
              <a:rPr lang="uk-UA" sz="2800" b="1" i="1" dirty="0">
                <a:solidFill>
                  <a:schemeClr val="bg1"/>
                </a:solidFill>
              </a:rPr>
              <a:t> і нові правки вже не будуть відстежуватись.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Спільна робота над документами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423A77-4625-4940-9E5E-95E9804C1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4118816"/>
            <a:ext cx="12050142" cy="1948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7C37C71-146E-4D44-ACB7-DC77549EF981}"/>
              </a:ext>
            </a:extLst>
          </p:cNvPr>
          <p:cNvSpPr/>
          <p:nvPr/>
        </p:nvSpPr>
        <p:spPr>
          <a:xfrm>
            <a:off x="9032279" y="4950963"/>
            <a:ext cx="736561" cy="89789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38CFBF2C-FF93-4653-B9ED-3C13C4237F8A}"/>
              </a:ext>
            </a:extLst>
          </p:cNvPr>
          <p:cNvSpPr/>
          <p:nvPr/>
        </p:nvSpPr>
        <p:spPr>
          <a:xfrm rot="18900000">
            <a:off x="9460786" y="4360366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342B511-6CB2-42A6-AEAC-775FC42D6D1A}"/>
              </a:ext>
            </a:extLst>
          </p:cNvPr>
          <p:cNvSpPr/>
          <p:nvPr/>
        </p:nvSpPr>
        <p:spPr>
          <a:xfrm>
            <a:off x="6501942" y="4512784"/>
            <a:ext cx="1273786" cy="43817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7350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 документі, який передбачається для рецензування, автор документа може обмежити права користувачів під час спільного опрацювання документа, а саме: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76510-BA60-44C7-A389-BCCE9A463BB4}"/>
              </a:ext>
            </a:extLst>
          </p:cNvPr>
          <p:cNvSpPr txBox="1"/>
          <p:nvPr/>
        </p:nvSpPr>
        <p:spPr>
          <a:xfrm>
            <a:off x="622998" y="2676214"/>
            <a:ext cx="11499152" cy="954107"/>
          </a:xfrm>
          <a:prstGeom prst="rect">
            <a:avLst/>
          </a:prstGeom>
          <a:solidFill>
            <a:srgbClr val="107C4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заборонити форматування документа з використанням стилів,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EB2E2A-45CB-4C2E-BFC4-8A762E327271}"/>
              </a:ext>
            </a:extLst>
          </p:cNvPr>
          <p:cNvSpPr txBox="1"/>
          <p:nvPr/>
        </p:nvSpPr>
        <p:spPr>
          <a:xfrm>
            <a:off x="621919" y="3724777"/>
            <a:ext cx="1149915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установити можливості тільки читання або надання відповідей на запитання форми в документі,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71219-8B36-49DE-B776-F53E3257731B}"/>
              </a:ext>
            </a:extLst>
          </p:cNvPr>
          <p:cNvSpPr txBox="1"/>
          <p:nvPr/>
        </p:nvSpPr>
        <p:spPr>
          <a:xfrm>
            <a:off x="621919" y="4773340"/>
            <a:ext cx="11499152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визначити конкретних користувачів, які можуть редагувати документ,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0BAE1-4522-48F3-AA36-264252212116}"/>
              </a:ext>
            </a:extLst>
          </p:cNvPr>
          <p:cNvSpPr txBox="1"/>
          <p:nvPr/>
        </p:nvSpPr>
        <p:spPr>
          <a:xfrm>
            <a:off x="621919" y="5821903"/>
            <a:ext cx="1149915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установити пароль на внесення змін.</a:t>
            </a:r>
          </a:p>
        </p:txBody>
      </p:sp>
    </p:spTree>
    <p:extLst>
      <p:ext uri="{BB962C8B-B14F-4D97-AF65-F5344CB8AC3E}">
        <p14:creationId xmlns:p14="http://schemas.microsoft.com/office/powerpoint/2010/main" val="27531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688145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Усі ці налаштування можна вибрати на панелі </a:t>
            </a:r>
            <a:r>
              <a:rPr lang="uk-UA" sz="2800" b="1" i="1" dirty="0">
                <a:solidFill>
                  <a:srgbClr val="FFFF00"/>
                </a:solidFill>
              </a:rPr>
              <a:t>Обмеження редагування</a:t>
            </a:r>
            <a:r>
              <a:rPr lang="uk-UA" sz="2800" b="1" i="1" dirty="0">
                <a:solidFill>
                  <a:schemeClr val="bg1"/>
                </a:solidFill>
              </a:rPr>
              <a:t>, яка відкривається кнопкою </a:t>
            </a:r>
            <a:r>
              <a:rPr lang="uk-UA" sz="2800" b="1" i="1" dirty="0">
                <a:solidFill>
                  <a:srgbClr val="FFFF00"/>
                </a:solidFill>
              </a:rPr>
              <a:t>Обмежити редагування</a:t>
            </a:r>
            <a:r>
              <a:rPr lang="uk-UA" sz="2800" b="1" i="1" dirty="0">
                <a:solidFill>
                  <a:schemeClr val="bg1"/>
                </a:solidFill>
              </a:rPr>
              <a:t> в групі </a:t>
            </a:r>
            <a:r>
              <a:rPr lang="uk-UA" sz="2800" b="1" i="1" dirty="0">
                <a:solidFill>
                  <a:srgbClr val="FFFF00"/>
                </a:solidFill>
              </a:rPr>
              <a:t>Захист</a:t>
            </a:r>
            <a:r>
              <a:rPr lang="uk-UA" sz="2800" b="1" i="1" dirty="0">
                <a:solidFill>
                  <a:schemeClr val="bg1"/>
                </a:solidFill>
              </a:rPr>
              <a:t> вкладки </a:t>
            </a:r>
            <a:r>
              <a:rPr lang="uk-UA" sz="2800" b="1" i="1" dirty="0">
                <a:solidFill>
                  <a:srgbClr val="FFFF00"/>
                </a:solidFill>
              </a:rPr>
              <a:t>Рецензування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00A936-978A-4ACF-91D4-AB3C14F1D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041" y="1197005"/>
            <a:ext cx="5045952" cy="5460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EC3CED0-4418-44AA-B208-67AB0FD03197}"/>
              </a:ext>
            </a:extLst>
          </p:cNvPr>
          <p:cNvSpPr/>
          <p:nvPr/>
        </p:nvSpPr>
        <p:spPr>
          <a:xfrm>
            <a:off x="8922737" y="2006710"/>
            <a:ext cx="1013743" cy="94985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id="{A0D1FB7C-DB18-416E-BB3A-0FEBC2CE7EE4}"/>
              </a:ext>
            </a:extLst>
          </p:cNvPr>
          <p:cNvSpPr/>
          <p:nvPr/>
        </p:nvSpPr>
        <p:spPr>
          <a:xfrm rot="18900000">
            <a:off x="9647975" y="1477788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44B2F10C-A4E1-49A2-B888-5BE1BEABD819}"/>
              </a:ext>
            </a:extLst>
          </p:cNvPr>
          <p:cNvSpPr/>
          <p:nvPr/>
        </p:nvSpPr>
        <p:spPr>
          <a:xfrm>
            <a:off x="7676742" y="3192416"/>
            <a:ext cx="4443250" cy="346513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4397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9DF8B-D596-4D61-A882-62BC753BD73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режим рецензування документа? Для чого його використовують?</a:t>
            </a:r>
          </a:p>
        </p:txBody>
      </p:sp>
      <p:pic>
        <p:nvPicPr>
          <p:cNvPr id="14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FEFB6BFA-99A8-406D-A28C-EA0CBD944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B55A0F-84FA-475A-A150-63F056D6840A}"/>
              </a:ext>
            </a:extLst>
          </p:cNvPr>
          <p:cNvSpPr txBox="1"/>
          <p:nvPr/>
        </p:nvSpPr>
        <p:spPr>
          <a:xfrm>
            <a:off x="70928" y="2244065"/>
            <a:ext cx="12049063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Яким чином користувач може переглянути виправлення в документі? Яким чином вони відображаються в документі?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556AD2-3158-4A18-8F5A-252134B558F7}"/>
              </a:ext>
            </a:extLst>
          </p:cNvPr>
          <p:cNvSpPr txBox="1"/>
          <p:nvPr/>
        </p:nvSpPr>
        <p:spPr>
          <a:xfrm>
            <a:off x="66384" y="3722255"/>
            <a:ext cx="12049063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дії в режимі рецензування можна виконувати?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B02CCE-16C9-4F19-BAF7-C5C50CA5BF24}"/>
              </a:ext>
            </a:extLst>
          </p:cNvPr>
          <p:cNvSpPr txBox="1"/>
          <p:nvPr/>
        </p:nvSpPr>
        <p:spPr>
          <a:xfrm>
            <a:off x="66384" y="4338670"/>
            <a:ext cx="10459390" cy="18158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Яким чином можна організувати спільну роботу з документом, використовуючи  текстовий  процесор  Word,  який  установлено  на  персональному комп’ютері?</a:t>
            </a:r>
          </a:p>
        </p:txBody>
      </p:sp>
    </p:spTree>
    <p:extLst>
      <p:ext uri="{BB962C8B-B14F-4D97-AF65-F5344CB8AC3E}">
        <p14:creationId xmlns:p14="http://schemas.microsoft.com/office/powerpoint/2010/main" val="110913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3.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91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-94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92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4" descr="Microsoft Word Icon - Microsoft Office New Icon Clipart (900x900), Png Download">
            <a:extLst>
              <a:ext uri="{FF2B5EF4-FFF2-40B4-BE49-F238E27FC236}">
                <a16:creationId xmlns:a16="http://schemas.microsoft.com/office/drawing/2014/main" id="{9C81165C-C561-460C-98AF-969A1D619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51" y="3684442"/>
            <a:ext cx="2665580" cy="23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ocument, docx, file, format, text, word icon - Download on Iconfinder">
            <a:extLst>
              <a:ext uri="{FF2B5EF4-FFF2-40B4-BE49-F238E27FC236}">
                <a16:creationId xmlns:a16="http://schemas.microsoft.com/office/drawing/2014/main" id="{0FB8762F-1447-4097-A91D-9C887E4E9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46" y="3593007"/>
            <a:ext cx="2514454" cy="251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7152757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Сучасні текстові процесори мають засоби для організації спільної роботи над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документами кількома користувачами. Такого роду засоби потрібні для забезпечення можливості різним користувачам, учасникам групової роботи співпрацювати в підготовці різних документів, але в той самий час відстежувати зміни, що вносять у документ співавтори.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Спільна робота над документами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E39AB7-CCCA-4B5E-BB33-DFB5A18008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8" r="2896"/>
          <a:stretch/>
        </p:blipFill>
        <p:spPr>
          <a:xfrm>
            <a:off x="7300406" y="1196762"/>
            <a:ext cx="4819586" cy="526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Ви  вже  знаєте  можливості  спільної  роботи  з  документами  з  використанням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хмарних сервісів </a:t>
            </a:r>
            <a:r>
              <a:rPr lang="en-US" sz="2800" b="1" i="1" dirty="0">
                <a:solidFill>
                  <a:srgbClr val="FFFF00"/>
                </a:solidFill>
              </a:rPr>
              <a:t>Google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в онлайн-режимі, де різні користувачі, маючи відповідний доступ, можуть: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Спільна робота над документами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FEF453-76EF-4420-94F4-35E3E017136E}"/>
              </a:ext>
            </a:extLst>
          </p:cNvPr>
          <p:cNvSpPr txBox="1"/>
          <p:nvPr/>
        </p:nvSpPr>
        <p:spPr>
          <a:xfrm>
            <a:off x="764258" y="3136093"/>
            <a:ext cx="7997900" cy="954107"/>
          </a:xfrm>
          <a:prstGeom prst="rect">
            <a:avLst/>
          </a:prstGeom>
          <a:solidFill>
            <a:srgbClr val="107C4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колективно створювати документи,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E1246-7CBC-417E-86F5-31E4033D9B53}"/>
              </a:ext>
            </a:extLst>
          </p:cNvPr>
          <p:cNvSpPr txBox="1"/>
          <p:nvPr/>
        </p:nvSpPr>
        <p:spPr>
          <a:xfrm>
            <a:off x="764258" y="4183504"/>
            <a:ext cx="799790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переглядати та редагувати їх,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3CE202-0B69-4E0E-86A6-2D30C649D35C}"/>
              </a:ext>
            </a:extLst>
          </p:cNvPr>
          <p:cNvSpPr txBox="1"/>
          <p:nvPr/>
        </p:nvSpPr>
        <p:spPr>
          <a:xfrm>
            <a:off x="764258" y="4800028"/>
            <a:ext cx="7997900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коментувати та пропонувати зміни,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23D11B-BA4F-4E31-BE33-92FA4178ABBC}"/>
              </a:ext>
            </a:extLst>
          </p:cNvPr>
          <p:cNvSpPr txBox="1"/>
          <p:nvPr/>
        </p:nvSpPr>
        <p:spPr>
          <a:xfrm>
            <a:off x="764258" y="5416552"/>
            <a:ext cx="7997900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обговорювати в чаті спірні питання.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Google Go: A lighter, faster way to search – Додатки в Google Play">
            <a:extLst>
              <a:ext uri="{FF2B5EF4-FFF2-40B4-BE49-F238E27FC236}">
                <a16:creationId xmlns:a16="http://schemas.microsoft.com/office/drawing/2014/main" id="{8E9E5634-8204-449F-BEEC-D5683BEF2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584" y="3136093"/>
            <a:ext cx="3234566" cy="323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0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При цьому співавтори можуть перебувати територіально в різних місцях і здійснювати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цю роботи одночасно або в зручний для них час.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Спільна робота над документами</a:t>
            </a:r>
          </a:p>
        </p:txBody>
      </p:sp>
      <p:pic>
        <p:nvPicPr>
          <p:cNvPr id="3074" name="Picture 2" descr="Onboarding - What's working? - Sphere Digital">
            <a:extLst>
              <a:ext uri="{FF2B5EF4-FFF2-40B4-BE49-F238E27FC236}">
                <a16:creationId xmlns:a16="http://schemas.microsoft.com/office/drawing/2014/main" id="{04187AC2-8E69-4598-B72D-C21848C8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903" y="2666999"/>
            <a:ext cx="7660193" cy="38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6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Такі  самі  засоби для організації  спільної роботи  з документами має: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Спільна робота над документами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490F922-DC77-41A1-954D-7B6FBB44E374}"/>
              </a:ext>
            </a:extLst>
          </p:cNvPr>
          <p:cNvSpPr/>
          <p:nvPr/>
        </p:nvSpPr>
        <p:spPr>
          <a:xfrm>
            <a:off x="69850" y="3707366"/>
            <a:ext cx="5972332" cy="8720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Microsoft Office 365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Picture 4" descr="Результат пошуку зображень за запитом &quot;Office 365&quot;">
            <a:extLst>
              <a:ext uri="{FF2B5EF4-FFF2-40B4-BE49-F238E27FC236}">
                <a16:creationId xmlns:a16="http://schemas.microsoft.com/office/drawing/2014/main" id="{624ABE1F-3211-4F0A-A231-445A5EEAC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98" b="4296"/>
          <a:stretch/>
        </p:blipFill>
        <p:spPr bwMode="auto">
          <a:xfrm>
            <a:off x="69849" y="4670565"/>
            <a:ext cx="5972331" cy="18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5D7859B-8044-4860-BEBE-B4546734BB36}"/>
              </a:ext>
            </a:extLst>
          </p:cNvPr>
          <p:cNvSpPr/>
          <p:nvPr/>
        </p:nvSpPr>
        <p:spPr>
          <a:xfrm>
            <a:off x="69850" y="2238815"/>
            <a:ext cx="5972332" cy="1380606"/>
          </a:xfrm>
          <a:prstGeom prst="rect">
            <a:avLst/>
          </a:prstGeom>
          <a:solidFill>
            <a:srgbClr val="107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остання версія текстового процесора </a:t>
            </a:r>
            <a:r>
              <a:rPr lang="en-US" sz="2800" b="1" i="1" dirty="0">
                <a:solidFill>
                  <a:srgbClr val="FFFF00"/>
                </a:solidFill>
              </a:rPr>
              <a:t>Word</a:t>
            </a:r>
            <a:r>
              <a:rPr lang="en-US" sz="2800" b="1" i="1" dirty="0">
                <a:solidFill>
                  <a:schemeClr val="bg1"/>
                </a:solidFill>
              </a:rPr>
              <a:t>, </a:t>
            </a:r>
            <a:r>
              <a:rPr lang="uk-UA" sz="2800" b="1" i="1" dirty="0">
                <a:solidFill>
                  <a:schemeClr val="bg1"/>
                </a:solidFill>
              </a:rPr>
              <a:t>який входить до пакета програм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790CD9B-B0DE-4047-957E-45037424E37F}"/>
              </a:ext>
            </a:extLst>
          </p:cNvPr>
          <p:cNvSpPr/>
          <p:nvPr/>
        </p:nvSpPr>
        <p:spPr>
          <a:xfrm>
            <a:off x="6147662" y="2238815"/>
            <a:ext cx="5972332" cy="1380606"/>
          </a:xfrm>
          <a:prstGeom prst="rect">
            <a:avLst/>
          </a:prstGeom>
          <a:solidFill>
            <a:srgbClr val="107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що є аналогом хмарних сервісів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897F734-4842-4817-A264-E50911EC6587}"/>
              </a:ext>
            </a:extLst>
          </p:cNvPr>
          <p:cNvSpPr/>
          <p:nvPr/>
        </p:nvSpPr>
        <p:spPr>
          <a:xfrm>
            <a:off x="6147661" y="3707366"/>
            <a:ext cx="5972332" cy="8720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Google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1028" name="Picture 4" descr="Google">
            <a:extLst>
              <a:ext uri="{FF2B5EF4-FFF2-40B4-BE49-F238E27FC236}">
                <a16:creationId xmlns:a16="http://schemas.microsoft.com/office/drawing/2014/main" id="{A6FF0890-131A-4A0A-A069-BA500F078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276" y="4667315"/>
            <a:ext cx="5327102" cy="18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 текстовому процесорі </a:t>
            </a:r>
            <a:r>
              <a:rPr lang="uk-UA" sz="2800" b="1" i="1" dirty="0">
                <a:solidFill>
                  <a:srgbClr val="FFFF00"/>
                </a:solidFill>
              </a:rPr>
              <a:t>Microsoft Word</a:t>
            </a:r>
            <a:r>
              <a:rPr lang="uk-UA" sz="2800" b="1" i="1" dirty="0">
                <a:solidFill>
                  <a:schemeClr val="bg1"/>
                </a:solidFill>
              </a:rPr>
              <a:t>, який установлено на локальному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комп’ютері, також існують засоби для колективної роботи.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Спільна робота над документами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CEB78D-E4CA-4648-84B7-71B2918BFA19}"/>
              </a:ext>
            </a:extLst>
          </p:cNvPr>
          <p:cNvSpPr txBox="1"/>
          <p:nvPr/>
        </p:nvSpPr>
        <p:spPr>
          <a:xfrm>
            <a:off x="70929" y="2683919"/>
            <a:ext cx="8520412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Але здійснюється робота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з документом не одночасно, а різні користувачі вносять свої правки в документ по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черзі, виконуючи це </a:t>
            </a:r>
            <a:r>
              <a:rPr lang="uk-UA" sz="2800" b="1" i="1" dirty="0" err="1">
                <a:solidFill>
                  <a:schemeClr val="bg1"/>
                </a:solidFill>
              </a:rPr>
              <a:t>офлайн</a:t>
            </a:r>
            <a:r>
              <a:rPr lang="uk-UA" sz="2800" b="1" i="1" dirty="0">
                <a:solidFill>
                  <a:schemeClr val="bg1"/>
                </a:solidFill>
              </a:rPr>
              <a:t> на своєму локальному комп’ютері та надсилаючи змінений документ іншим співавторам для ознайомлення та подальшого опрацювання.</a:t>
            </a:r>
          </a:p>
        </p:txBody>
      </p:sp>
      <p:pic>
        <p:nvPicPr>
          <p:cNvPr id="5122" name="Picture 2" descr="Ahoj, sme dotcom.sk. Ak si myslíš, že sme si súdení, si na správnej adrese!  | dotcom.sk">
            <a:extLst>
              <a:ext uri="{FF2B5EF4-FFF2-40B4-BE49-F238E27FC236}">
                <a16:creationId xmlns:a16="http://schemas.microsoft.com/office/drawing/2014/main" id="{302D8DAE-AC1E-4326-9DBD-60BAB8783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r="507"/>
          <a:stretch/>
        </p:blipFill>
        <p:spPr bwMode="auto">
          <a:xfrm>
            <a:off x="8732018" y="2683918"/>
            <a:ext cx="3389053" cy="397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4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Таке опрацювання текстових документів у </a:t>
            </a:r>
            <a:r>
              <a:rPr lang="uk-UA" sz="2800" b="1" i="1" dirty="0">
                <a:solidFill>
                  <a:srgbClr val="FFFF00"/>
                </a:solidFill>
              </a:rPr>
              <a:t>Word</a:t>
            </a:r>
            <a:r>
              <a:rPr lang="uk-UA" sz="2800" b="1" i="1" dirty="0">
                <a:solidFill>
                  <a:schemeClr val="bg1"/>
                </a:solidFill>
              </a:rPr>
              <a:t> здійснюється в режимі рецензування. Щоб увімкнути цей режим, потрібно виконати послідовність дій </a:t>
            </a:r>
            <a:r>
              <a:rPr lang="uk-UA" sz="2800" b="1" i="1" dirty="0">
                <a:solidFill>
                  <a:srgbClr val="FFFF00"/>
                </a:solidFill>
              </a:rPr>
              <a:t>Рецензування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800" b="1" i="1" dirty="0">
                <a:solidFill>
                  <a:srgbClr val="FFFF00"/>
                </a:solidFill>
              </a:rPr>
              <a:t>Відстеження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і вибрати кнопку </a:t>
            </a:r>
            <a:r>
              <a:rPr lang="uk-UA" sz="2800" b="1" i="1" dirty="0">
                <a:solidFill>
                  <a:srgbClr val="FFFF00"/>
                </a:solidFill>
              </a:rPr>
              <a:t>Виправлення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Спільна робота над документами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411D00-C7F3-48EA-880B-94DCF87FB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706833"/>
            <a:ext cx="12050142" cy="1948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E789FCD-2C73-4C4E-B69D-0503C12D6FD7}"/>
              </a:ext>
            </a:extLst>
          </p:cNvPr>
          <p:cNvSpPr/>
          <p:nvPr/>
        </p:nvSpPr>
        <p:spPr>
          <a:xfrm>
            <a:off x="9032279" y="4538980"/>
            <a:ext cx="736561" cy="89789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4589E00F-8920-4E15-B2FB-020754901212}"/>
              </a:ext>
            </a:extLst>
          </p:cNvPr>
          <p:cNvSpPr/>
          <p:nvPr/>
        </p:nvSpPr>
        <p:spPr>
          <a:xfrm rot="18900000">
            <a:off x="9460786" y="3948383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D5542C9-6F6E-4468-BB6A-4635DA388CCD}"/>
              </a:ext>
            </a:extLst>
          </p:cNvPr>
          <p:cNvSpPr/>
          <p:nvPr/>
        </p:nvSpPr>
        <p:spPr>
          <a:xfrm>
            <a:off x="6501942" y="4100801"/>
            <a:ext cx="1273786" cy="43817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36938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Якщо після ввімкнення цього режиму здійснювати редагування та форматування документа, то всі внесені зміни будуть відображатися в документі. Дії з редагування документа відображаються в самому тексті документа, а на правому полі – виконані операції форматування.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Спільна робота над документами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DD49A6-2CCD-4111-8C30-FC3DD0808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4046758"/>
            <a:ext cx="12050142" cy="230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A56EE3-D550-4AF0-A781-87C216FB4E1D}"/>
              </a:ext>
            </a:extLst>
          </p:cNvPr>
          <p:cNvSpPr txBox="1"/>
          <p:nvPr/>
        </p:nvSpPr>
        <p:spPr>
          <a:xfrm>
            <a:off x="5364582" y="3940031"/>
            <a:ext cx="2678988" cy="830997"/>
          </a:xfrm>
          <a:prstGeom prst="wedgeRectCallout">
            <a:avLst>
              <a:gd name="adj1" fmla="val -2926"/>
              <a:gd name="adj2" fmla="val 68087"/>
            </a:avLst>
          </a:prstGeom>
          <a:solidFill>
            <a:srgbClr val="107C4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Редагування документа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E3D9763-FBFB-47DA-9CA3-6689B19F2F30}"/>
              </a:ext>
            </a:extLst>
          </p:cNvPr>
          <p:cNvSpPr/>
          <p:nvPr/>
        </p:nvSpPr>
        <p:spPr>
          <a:xfrm>
            <a:off x="8739904" y="4419890"/>
            <a:ext cx="3284456" cy="75155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5E07D0-3854-4024-BA45-046D2BEF1C54}"/>
              </a:ext>
            </a:extLst>
          </p:cNvPr>
          <p:cNvSpPr txBox="1"/>
          <p:nvPr/>
        </p:nvSpPr>
        <p:spPr>
          <a:xfrm>
            <a:off x="8518810" y="5347338"/>
            <a:ext cx="3411663" cy="830997"/>
          </a:xfrm>
          <a:prstGeom prst="wedgeRectCallout">
            <a:avLst>
              <a:gd name="adj1" fmla="val 2435"/>
              <a:gd name="adj2" fmla="val -86423"/>
            </a:avLst>
          </a:prstGeom>
          <a:solidFill>
            <a:srgbClr val="107C4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Операції форматування</a:t>
            </a:r>
          </a:p>
        </p:txBody>
      </p:sp>
    </p:spTree>
    <p:extLst>
      <p:ext uri="{BB962C8B-B14F-4D97-AF65-F5344CB8AC3E}">
        <p14:creationId xmlns:p14="http://schemas.microsoft.com/office/powerpoint/2010/main" val="362118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Наприклад, якщо в режимі рецензування видалити слово і замінити його на інший фрагмент, то воно з тексту не видаляється, а закреслюється, а той текст, що вставляється, виділяється іншим кольором. Так, на малюнку видно, що слово колективна замінили на слово спільна, змінили форматування заголовка тексту.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Спільна робота над документами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1A72C0-C8D5-499D-9BA6-09C8FD56E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4046758"/>
            <a:ext cx="12050142" cy="230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0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17187</TotalTime>
  <Words>807</Words>
  <Application>Microsoft Office PowerPoint</Application>
  <PresentationFormat>Широкий екран</PresentationFormat>
  <Paragraphs>84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Спільна робота з документом</vt:lpstr>
      <vt:lpstr>Спільна робота над документами</vt:lpstr>
      <vt:lpstr>Спільна робота над документами</vt:lpstr>
      <vt:lpstr>Спільна робота над документами</vt:lpstr>
      <vt:lpstr>Спільна робота над документами</vt:lpstr>
      <vt:lpstr>Спільна робота над документами</vt:lpstr>
      <vt:lpstr>Спільна робота над документами</vt:lpstr>
      <vt:lpstr>Спільна робота над документами</vt:lpstr>
      <vt:lpstr>Спільна робота над документами</vt:lpstr>
      <vt:lpstr>Спільна робота над документами</vt:lpstr>
      <vt:lpstr>Спільна робота над документами</vt:lpstr>
      <vt:lpstr>Спільна робота над документами</vt:lpstr>
      <vt:lpstr>Спільна робота над документами</vt:lpstr>
      <vt:lpstr>Для тих, хто хоче знати більше</vt:lpstr>
      <vt:lpstr>Для тих, хто хоче знати більше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779</cp:revision>
  <dcterms:created xsi:type="dcterms:W3CDTF">2016-06-06T19:48:43Z</dcterms:created>
  <dcterms:modified xsi:type="dcterms:W3CDTF">2021-05-18T16:44:09Z</dcterms:modified>
</cp:coreProperties>
</file>