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1"/>
  </p:notesMasterIdLst>
  <p:sldIdLst>
    <p:sldId id="257" r:id="rId4"/>
    <p:sldId id="273" r:id="rId5"/>
    <p:sldId id="310" r:id="rId6"/>
    <p:sldId id="297" r:id="rId7"/>
    <p:sldId id="29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99" r:id="rId16"/>
    <p:sldId id="309" r:id="rId17"/>
    <p:sldId id="300" r:id="rId18"/>
    <p:sldId id="301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4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4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11/24/2021 12:11 PM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(Microsoft Corporation), 2007.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Все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права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защищены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Microsoft, Windows, Windows Vista и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названия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продуктов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являются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могут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являться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зарегистрированными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США и/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странах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приведена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этом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документе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только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демонстрационных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целях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отражает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точку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зрения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представителей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момент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данной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Поскольку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вынуждена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учитывать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меняющиеся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рыночные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условия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гарантирует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точность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указанной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после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а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также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берет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себя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подобной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обязанности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b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288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97" t="24414" r="24560" b="21875"/>
          <a:stretch>
            <a:fillRect/>
          </a:stretch>
        </p:blipFill>
        <p:spPr bwMode="auto">
          <a:xfrm>
            <a:off x="47998" y="1226385"/>
            <a:ext cx="9073008" cy="499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38664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defRPr/>
            </a:pPr>
            <a:r>
              <a:rPr lang="uk-UA" spc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Пелюсткова діаграма</a:t>
            </a:r>
            <a:endParaRPr lang="ru-RU" spc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6511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83152" cy="778098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Поверхнева  діаграма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197" t="24414" r="25293" b="20899"/>
          <a:stretch>
            <a:fillRect/>
          </a:stretch>
        </p:blipFill>
        <p:spPr bwMode="auto">
          <a:xfrm>
            <a:off x="58151" y="1468576"/>
            <a:ext cx="9037720" cy="511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23813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382000" cy="664797"/>
          </a:xfrm>
        </p:spPr>
        <p:txBody>
          <a:bodyPr/>
          <a:lstStyle/>
          <a:p>
            <a:r>
              <a:rPr lang="uk-UA" dirty="0"/>
              <a:t>Біржова діаграма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197" t="26367" r="26758" b="22851"/>
          <a:stretch>
            <a:fillRect/>
          </a:stretch>
        </p:blipFill>
        <p:spPr bwMode="auto">
          <a:xfrm>
            <a:off x="307701" y="1071538"/>
            <a:ext cx="4531896" cy="242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701" y="3789040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біржової</a:t>
            </a:r>
            <a:r>
              <a:rPr lang="ru-RU" sz="2400" dirty="0"/>
              <a:t> </a:t>
            </a:r>
            <a:r>
              <a:rPr lang="ru-RU" sz="2400" dirty="0" err="1"/>
              <a:t>діаграми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проілюструвати</a:t>
            </a:r>
            <a:r>
              <a:rPr lang="ru-RU" sz="2400" dirty="0"/>
              <a:t> </a:t>
            </a:r>
            <a:r>
              <a:rPr lang="ru-RU" sz="2400" dirty="0" err="1"/>
              <a:t>коливання</a:t>
            </a:r>
            <a:r>
              <a:rPr lang="ru-RU" sz="2400" dirty="0"/>
              <a:t> </a:t>
            </a:r>
            <a:r>
              <a:rPr lang="ru-RU" sz="2400" dirty="0" err="1"/>
              <a:t>денних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річних</a:t>
            </a:r>
            <a:r>
              <a:rPr lang="ru-RU" sz="2400" dirty="0"/>
              <a:t> температур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28320" r="25293" b="22851"/>
          <a:stretch>
            <a:fillRect/>
          </a:stretch>
        </p:blipFill>
        <p:spPr bwMode="auto">
          <a:xfrm>
            <a:off x="4572000" y="4293096"/>
            <a:ext cx="4409196" cy="216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64088" y="2786054"/>
            <a:ext cx="3617108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363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80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Бульбашкова</a:t>
            </a:r>
            <a:endParaRPr lang="uk-UA" sz="4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marL="0" marR="0" lvl="0" indent="0" defTabSz="914363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діаграма</a:t>
            </a:r>
            <a:endParaRPr lang="ru-RU" sz="4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216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" y="-99392"/>
            <a:ext cx="7920000" cy="545516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600" b="1" dirty="0"/>
              <a:t>Які  бувають  діаграми?</a:t>
            </a:r>
            <a:endParaRPr lang="uk-UA" sz="2600" dirty="0"/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-156044" y="1034734"/>
            <a:ext cx="9145016" cy="378042"/>
          </a:xfrm>
          <a:prstGeom prst="rect">
            <a:avLst/>
          </a:prstGeom>
        </p:spPr>
        <p:txBody>
          <a:bodyPr lIns="72000" tIns="72000" rIns="72000" bIns="72000" anchor="ctr" anchorCtr="0"/>
          <a:lstStyle/>
          <a:p>
            <a:pPr algn="ctr">
              <a:lnSpc>
                <a:spcPct val="150000"/>
              </a:lnSpc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 </a:t>
            </a:r>
            <a:r>
              <a:rPr lang="ru-RU" sz="4000" b="1" i="1" dirty="0" err="1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Види</a:t>
            </a:r>
            <a:r>
              <a:rPr lang="ru-RU" sz="4000" b="1" i="1" dirty="0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b="1" i="1" dirty="0" err="1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діаграм</a:t>
            </a:r>
            <a:endParaRPr lang="ru-RU" sz="4000" b="1" i="1" dirty="0">
              <a:ln w="11430"/>
              <a:gradFill>
                <a:gsLst>
                  <a:gs pos="0">
                    <a:srgbClr val="FFEBD4">
                      <a:lumMod val="20000"/>
                      <a:lumOff val="80000"/>
                    </a:srgbClr>
                  </a:gs>
                  <a:gs pos="62000">
                    <a:srgbClr val="D5B953"/>
                  </a:gs>
                  <a:gs pos="28000">
                    <a:srgbClr val="F8F57B"/>
                  </a:gs>
                  <a:gs pos="88000">
                    <a:srgbClr val="D1943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lvl="0" algn="r">
              <a:lnSpc>
                <a:spcPct val="90000"/>
              </a:lnSpc>
              <a:defRPr/>
            </a:pPr>
            <a:endParaRPr lang="ru-RU" sz="6600" dirty="0">
              <a:ln w="11430"/>
              <a:gradFill>
                <a:gsLst>
                  <a:gs pos="0">
                    <a:srgbClr val="FFEBD4">
                      <a:lumMod val="20000"/>
                      <a:lumOff val="80000"/>
                    </a:srgbClr>
                  </a:gs>
                  <a:gs pos="62000">
                    <a:srgbClr val="D5B953"/>
                  </a:gs>
                  <a:gs pos="28000">
                    <a:srgbClr val="F8F57B"/>
                  </a:gs>
                  <a:gs pos="88000">
                    <a:srgbClr val="D1943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9" name="Содержимое 1"/>
          <p:cNvSpPr txBox="1">
            <a:spLocks/>
          </p:cNvSpPr>
          <p:nvPr/>
        </p:nvSpPr>
        <p:spPr>
          <a:xfrm>
            <a:off x="107504" y="1285875"/>
            <a:ext cx="4032448" cy="5068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Arial" charset="0"/>
              <a:buNone/>
              <a:defRPr/>
            </a:pPr>
            <a:r>
              <a:rPr lang="uk-UA" dirty="0"/>
              <a:t>    Кожен з типів діаграм має кілька видів. </a:t>
            </a:r>
          </a:p>
          <a:p>
            <a:pPr>
              <a:buClr>
                <a:schemeClr val="accent3"/>
              </a:buClr>
              <a:buFont typeface="Arial" charset="0"/>
              <a:buNone/>
              <a:defRPr/>
            </a:pPr>
            <a:r>
              <a:rPr lang="uk-UA" dirty="0"/>
              <a:t>   Їх можна переглянути, а також вибрати один з них, відкривши списки відповідних кнопок на вкладці </a:t>
            </a:r>
            <a:r>
              <a:rPr lang="uk-UA" b="1" i="1" dirty="0"/>
              <a:t>Вставка</a:t>
            </a:r>
            <a:r>
              <a:rPr lang="uk-UA" dirty="0"/>
              <a:t> у групі </a:t>
            </a:r>
            <a:r>
              <a:rPr lang="uk-UA" b="1" i="1" dirty="0"/>
              <a:t>Діаграми</a:t>
            </a:r>
            <a:r>
              <a:rPr lang="uk-UA" dirty="0"/>
              <a:t>.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" b="8156"/>
          <a:stretch/>
        </p:blipFill>
        <p:spPr>
          <a:xfrm>
            <a:off x="4277196" y="3031444"/>
            <a:ext cx="2218606" cy="3582286"/>
          </a:xfrm>
          <a:prstGeom prst="rect">
            <a:avLst/>
          </a:prstGeom>
          <a:noFill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/>
        </p:blipFill>
        <p:spPr bwMode="auto">
          <a:xfrm>
            <a:off x="6732240" y="3031445"/>
            <a:ext cx="2254721" cy="358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/>
          <a:srcRect l="23486" t="5163" r="54007" b="85448"/>
          <a:stretch/>
        </p:blipFill>
        <p:spPr>
          <a:xfrm>
            <a:off x="3979407" y="1278432"/>
            <a:ext cx="5032791" cy="15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340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03" y="104092"/>
            <a:ext cx="3829048" cy="567848"/>
          </a:xfrm>
        </p:spPr>
        <p:txBody>
          <a:bodyPr/>
          <a:lstStyle/>
          <a:p>
            <a:r>
              <a:rPr lang="uk-UA" sz="4100" b="1" spc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Циліндрична</a:t>
            </a:r>
            <a:endParaRPr lang="ru-RU" sz="4100" b="1" spc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662" t="24414" r="26758" b="23828"/>
          <a:stretch>
            <a:fillRect/>
          </a:stretch>
        </p:blipFill>
        <p:spPr bwMode="auto">
          <a:xfrm>
            <a:off x="99647" y="813329"/>
            <a:ext cx="4518504" cy="25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929" t="24414" r="25293" b="20898"/>
          <a:stretch>
            <a:fillRect/>
          </a:stretch>
        </p:blipFill>
        <p:spPr bwMode="auto">
          <a:xfrm>
            <a:off x="4725183" y="811209"/>
            <a:ext cx="4460055" cy="254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05446" y="114511"/>
            <a:ext cx="3605210" cy="696697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Конічна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3143248"/>
            <a:ext cx="3900486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Пірамідальна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4394" t="27344" r="26025" b="21875"/>
          <a:stretch>
            <a:fillRect/>
          </a:stretch>
        </p:blipFill>
        <p:spPr bwMode="auto">
          <a:xfrm>
            <a:off x="2145841" y="4072975"/>
            <a:ext cx="4876836" cy="266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39222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" y="-99392"/>
            <a:ext cx="7920000" cy="545516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600" b="1" dirty="0"/>
              <a:t>З яких частин складається  діаграма?</a:t>
            </a:r>
            <a:endParaRPr lang="uk-UA" sz="2600" dirty="0"/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-156044" y="1034734"/>
            <a:ext cx="9145016" cy="378042"/>
          </a:xfrm>
          <a:prstGeom prst="rect">
            <a:avLst/>
          </a:prstGeom>
        </p:spPr>
        <p:txBody>
          <a:bodyPr lIns="72000" tIns="72000" rIns="72000" bIns="72000" anchor="ctr" anchorCtr="0"/>
          <a:lstStyle/>
          <a:p>
            <a:pPr algn="ctr">
              <a:lnSpc>
                <a:spcPct val="150000"/>
              </a:lnSpc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ru-RU" sz="4000" b="1" i="1" dirty="0" err="1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Елементи</a:t>
            </a:r>
            <a:r>
              <a:rPr lang="ru-RU" sz="4000" b="1" i="1" dirty="0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b="1" i="1" dirty="0" err="1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діаграми</a:t>
            </a:r>
            <a:endParaRPr lang="ru-RU" sz="4000" b="1" i="1" dirty="0">
              <a:ln w="11430"/>
              <a:gradFill>
                <a:gsLst>
                  <a:gs pos="0">
                    <a:srgbClr val="FFEBD4">
                      <a:lumMod val="20000"/>
                      <a:lumOff val="80000"/>
                    </a:srgbClr>
                  </a:gs>
                  <a:gs pos="62000">
                    <a:srgbClr val="D5B953"/>
                  </a:gs>
                  <a:gs pos="28000">
                    <a:srgbClr val="F8F57B"/>
                  </a:gs>
                  <a:gs pos="88000">
                    <a:srgbClr val="D1943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lvl="0" algn="r">
              <a:lnSpc>
                <a:spcPct val="90000"/>
              </a:lnSpc>
              <a:defRPr/>
            </a:pPr>
            <a:endParaRPr lang="ru-RU" sz="6600" dirty="0">
              <a:ln w="11430"/>
              <a:gradFill>
                <a:gsLst>
                  <a:gs pos="0">
                    <a:srgbClr val="FFEBD4">
                      <a:lumMod val="20000"/>
                      <a:lumOff val="80000"/>
                    </a:srgbClr>
                  </a:gs>
                  <a:gs pos="62000">
                    <a:srgbClr val="D5B953"/>
                  </a:gs>
                  <a:gs pos="28000">
                    <a:srgbClr val="F8F57B"/>
                  </a:gs>
                  <a:gs pos="88000">
                    <a:srgbClr val="D1943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31695" y="1340768"/>
            <a:ext cx="8137738" cy="5256584"/>
            <a:chOff x="331695" y="1556028"/>
            <a:chExt cx="7984721" cy="504132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082" y="2026344"/>
              <a:ext cx="6269505" cy="4138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940152" y="1559429"/>
              <a:ext cx="23762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C000"/>
                  </a:solidFill>
                </a:rPr>
                <a:t>Область </a:t>
              </a:r>
              <a:r>
                <a:rPr lang="ru-RU" b="1" dirty="0" err="1">
                  <a:solidFill>
                    <a:srgbClr val="FFC000"/>
                  </a:solidFill>
                </a:rPr>
                <a:t>побудови</a:t>
              </a:r>
              <a:endParaRPr 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8738" y="1556028"/>
              <a:ext cx="23762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C000"/>
                  </a:solidFill>
                </a:rPr>
                <a:t>Область </a:t>
              </a:r>
              <a:r>
                <a:rPr lang="ru-RU" b="1" dirty="0" err="1">
                  <a:solidFill>
                    <a:srgbClr val="FFC000"/>
                  </a:solidFill>
                </a:rPr>
                <a:t>діаграми</a:t>
              </a:r>
              <a:endParaRPr 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75856" y="1556792"/>
              <a:ext cx="23762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>
                  <a:solidFill>
                    <a:srgbClr val="FFC000"/>
                  </a:solidFill>
                </a:rPr>
                <a:t>Назва</a:t>
              </a:r>
              <a:r>
                <a:rPr lang="ru-RU" b="1" dirty="0">
                  <a:solidFill>
                    <a:srgbClr val="FFC000"/>
                  </a:solidFill>
                </a:rPr>
                <a:t> </a:t>
              </a:r>
              <a:r>
                <a:rPr lang="ru-RU" b="1" dirty="0" err="1">
                  <a:solidFill>
                    <a:srgbClr val="FFC000"/>
                  </a:solidFill>
                </a:rPr>
                <a:t>діаграми</a:t>
              </a:r>
              <a:endParaRPr 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79612" y="6309320"/>
              <a:ext cx="23762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>
                  <a:solidFill>
                    <a:srgbClr val="FFC000"/>
                  </a:solidFill>
                </a:rPr>
                <a:t>Підписи</a:t>
              </a:r>
              <a:r>
                <a:rPr lang="ru-RU" b="1" dirty="0">
                  <a:solidFill>
                    <a:srgbClr val="FFC000"/>
                  </a:solidFill>
                </a:rPr>
                <a:t> осей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60032" y="6309320"/>
              <a:ext cx="196381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>
                  <a:solidFill>
                    <a:srgbClr val="FFC000"/>
                  </a:solidFill>
                </a:rPr>
                <a:t>Вісь</a:t>
              </a:r>
              <a:r>
                <a:rPr lang="ru-RU" b="1" dirty="0">
                  <a:solidFill>
                    <a:srgbClr val="FFC000"/>
                  </a:solidFill>
                </a:rPr>
                <a:t> Х (</a:t>
              </a:r>
              <a:r>
                <a:rPr lang="ru-RU" b="1" dirty="0" err="1">
                  <a:solidFill>
                    <a:srgbClr val="FFC000"/>
                  </a:solidFill>
                </a:rPr>
                <a:t>категорії</a:t>
              </a:r>
              <a:r>
                <a:rPr lang="ru-RU" b="1" dirty="0">
                  <a:solidFill>
                    <a:srgbClr val="FFC000"/>
                  </a:solidFill>
                </a:rPr>
                <a:t>)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1695" y="2780928"/>
              <a:ext cx="1576009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>
                  <a:solidFill>
                    <a:srgbClr val="FFC000"/>
                  </a:solidFill>
                </a:rPr>
                <a:t>Вісь</a:t>
              </a:r>
              <a:r>
                <a:rPr lang="ru-RU" b="1" dirty="0">
                  <a:solidFill>
                    <a:srgbClr val="FFC000"/>
                  </a:solidFill>
                </a:rPr>
                <a:t> У (</a:t>
              </a:r>
              <a:r>
                <a:rPr lang="ru-RU" b="1" dirty="0" err="1">
                  <a:solidFill>
                    <a:srgbClr val="FFC000"/>
                  </a:solidFill>
                </a:rPr>
                <a:t>значення</a:t>
              </a:r>
              <a:r>
                <a:rPr lang="ru-RU" b="1" dirty="0">
                  <a:solidFill>
                    <a:srgbClr val="FFC000"/>
                  </a:solidFill>
                </a:rPr>
                <a:t>)</a:t>
              </a: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H="1">
              <a:off x="7668344" y="3429000"/>
              <a:ext cx="360040" cy="504056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427984" y="1899683"/>
              <a:ext cx="0" cy="377189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6516216" y="1844060"/>
              <a:ext cx="864096" cy="1224900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1662082" y="1899683"/>
              <a:ext cx="605662" cy="449197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13" idx="0"/>
            </p:cNvCxnSpPr>
            <p:nvPr/>
          </p:nvCxnSpPr>
          <p:spPr>
            <a:xfrm flipV="1">
              <a:off x="2267744" y="5661248"/>
              <a:ext cx="1872208" cy="648072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13" idx="0"/>
            </p:cNvCxnSpPr>
            <p:nvPr/>
          </p:nvCxnSpPr>
          <p:spPr>
            <a:xfrm flipV="1">
              <a:off x="2267744" y="4437112"/>
              <a:ext cx="144016" cy="1872208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1475656" y="2924944"/>
              <a:ext cx="1368152" cy="8519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 flipV="1">
              <a:off x="6084167" y="4869160"/>
              <a:ext cx="1" cy="1512168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7830362" y="3005682"/>
            <a:ext cx="127814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Легенда</a:t>
            </a:r>
          </a:p>
        </p:txBody>
      </p:sp>
    </p:spTree>
    <p:extLst>
      <p:ext uri="{BB962C8B-B14F-4D97-AF65-F5344CB8AC3E}">
        <p14:creationId xmlns:p14="http://schemas.microsoft.com/office/powerpoint/2010/main" val="41058648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" y="-99392"/>
            <a:ext cx="7920000" cy="545516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600" b="1" i="1" dirty="0"/>
              <a:t>З яких частин складається  діаграма?</a:t>
            </a:r>
            <a:endParaRPr lang="uk-UA" sz="2600" i="1" dirty="0"/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-156044" y="1034734"/>
            <a:ext cx="9145016" cy="378042"/>
          </a:xfrm>
          <a:prstGeom prst="rect">
            <a:avLst/>
          </a:prstGeom>
        </p:spPr>
        <p:txBody>
          <a:bodyPr lIns="72000" tIns="72000" rIns="72000" bIns="72000" anchor="ctr" anchorCtr="0"/>
          <a:lstStyle/>
          <a:p>
            <a:pPr algn="ctr">
              <a:lnSpc>
                <a:spcPct val="150000"/>
              </a:lnSpc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ru-RU" sz="4000" b="1" i="1" dirty="0" err="1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Елементи</a:t>
            </a:r>
            <a:r>
              <a:rPr lang="ru-RU" sz="4000" b="1" i="1" dirty="0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b="1" i="1" dirty="0" err="1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діаграми</a:t>
            </a:r>
            <a:endParaRPr lang="ru-RU" sz="4000" b="1" i="1" dirty="0">
              <a:ln w="11430"/>
              <a:gradFill>
                <a:gsLst>
                  <a:gs pos="0">
                    <a:srgbClr val="FFEBD4">
                      <a:lumMod val="20000"/>
                      <a:lumOff val="80000"/>
                    </a:srgbClr>
                  </a:gs>
                  <a:gs pos="62000">
                    <a:srgbClr val="D5B953"/>
                  </a:gs>
                  <a:gs pos="28000">
                    <a:srgbClr val="F8F57B"/>
                  </a:gs>
                  <a:gs pos="88000">
                    <a:srgbClr val="D1943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lvl="0" algn="r">
              <a:lnSpc>
                <a:spcPct val="90000"/>
              </a:lnSpc>
              <a:defRPr/>
            </a:pPr>
            <a:endParaRPr lang="ru-RU" sz="6600" dirty="0">
              <a:ln w="11430"/>
              <a:gradFill>
                <a:gsLst>
                  <a:gs pos="0">
                    <a:srgbClr val="FFEBD4">
                      <a:lumMod val="20000"/>
                      <a:lumOff val="80000"/>
                    </a:srgbClr>
                  </a:gs>
                  <a:gs pos="62000">
                    <a:srgbClr val="D5B953"/>
                  </a:gs>
                  <a:gs pos="28000">
                    <a:srgbClr val="F8F57B"/>
                  </a:gs>
                  <a:gs pos="88000">
                    <a:srgbClr val="D1943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2377" y="1412776"/>
            <a:ext cx="5115145" cy="4417307"/>
            <a:chOff x="1662082" y="1983667"/>
            <a:chExt cx="6269505" cy="502701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082" y="2026344"/>
              <a:ext cx="6269505" cy="4138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Прямая со стрелкой 15"/>
            <p:cNvCxnSpPr/>
            <p:nvPr/>
          </p:nvCxnSpPr>
          <p:spPr>
            <a:xfrm flipV="1">
              <a:off x="7427053" y="4763327"/>
              <a:ext cx="0" cy="2247356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5766253" y="4659725"/>
              <a:ext cx="0" cy="1875867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5212677" y="4653135"/>
              <a:ext cx="0" cy="1882457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4659100" y="4595716"/>
              <a:ext cx="1" cy="1939876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V="1">
              <a:off x="4105526" y="4486915"/>
              <a:ext cx="0" cy="2048677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V="1">
              <a:off x="3618462" y="4404968"/>
              <a:ext cx="1" cy="2130624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V="1">
              <a:off x="3090636" y="4323021"/>
              <a:ext cx="1" cy="2212571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5292373" y="1983667"/>
              <a:ext cx="1765168" cy="901418"/>
            </a:xfrm>
            <a:prstGeom prst="straightConnector1">
              <a:avLst/>
            </a:prstGeom>
            <a:ln w="38100">
              <a:tailEnd type="stealt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Содержимое 1"/>
          <p:cNvSpPr txBox="1">
            <a:spLocks/>
          </p:cNvSpPr>
          <p:nvPr/>
        </p:nvSpPr>
        <p:spPr>
          <a:xfrm>
            <a:off x="107950" y="1600200"/>
            <a:ext cx="3599954" cy="4781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5600">
              <a:buClr>
                <a:schemeClr val="accent3"/>
              </a:buClr>
              <a:buFont typeface="Arial" charset="0"/>
              <a:buNone/>
              <a:defRPr/>
            </a:pPr>
            <a:r>
              <a:rPr lang="uk-UA" sz="2400" dirty="0"/>
              <a:t>Набір даних, які певним чином пов'язані між собою, називають </a:t>
            </a:r>
            <a:br>
              <a:rPr lang="uk-UA" sz="2400" dirty="0"/>
            </a:br>
            <a:r>
              <a:rPr lang="uk-UA" sz="2400" b="1" dirty="0"/>
              <a:t>Рядом даних</a:t>
            </a:r>
            <a:r>
              <a:rPr lang="uk-UA" sz="2400" dirty="0"/>
              <a:t>. </a:t>
            </a:r>
          </a:p>
          <a:p>
            <a:pPr indent="355600">
              <a:buClr>
                <a:schemeClr val="accent3"/>
              </a:buClr>
              <a:buFont typeface="Arial" charset="0"/>
              <a:buNone/>
              <a:defRPr/>
            </a:pPr>
            <a:endParaRPr lang="uk-UA" sz="2400" dirty="0"/>
          </a:p>
          <a:p>
            <a:pPr indent="355600">
              <a:buClr>
                <a:schemeClr val="accent3"/>
              </a:buClr>
              <a:buFont typeface="Arial" charset="0"/>
              <a:buNone/>
              <a:defRPr/>
            </a:pPr>
            <a:r>
              <a:rPr lang="uk-UA" sz="2400" dirty="0"/>
              <a:t>Назви рядів і відповідні їм кольори можуть бути відображені в поясненні до діаграми, яке називається </a:t>
            </a:r>
            <a:r>
              <a:rPr lang="uk-UA" sz="2400" b="1" dirty="0"/>
              <a:t>Легендою</a:t>
            </a:r>
            <a:r>
              <a:rPr lang="uk-UA" sz="2400" dirty="0"/>
              <a:t>.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865858" y="5805264"/>
            <a:ext cx="127814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Легенда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007901" y="5529319"/>
            <a:ext cx="218297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Ряд </a:t>
            </a:r>
            <a:r>
              <a:rPr lang="ru-RU" b="1" dirty="0" err="1">
                <a:solidFill>
                  <a:srgbClr val="FFC000"/>
                </a:solidFill>
              </a:rPr>
              <a:t>даних</a:t>
            </a:r>
            <a:r>
              <a:rPr lang="ru-RU" b="1" dirty="0">
                <a:solidFill>
                  <a:srgbClr val="FFC000"/>
                </a:solidFill>
              </a:rPr>
              <a:t> «</a:t>
            </a:r>
            <a:r>
              <a:rPr lang="ru-RU" b="1" dirty="0" err="1">
                <a:solidFill>
                  <a:srgbClr val="FFC000"/>
                </a:solidFill>
              </a:rPr>
              <a:t>Іванов</a:t>
            </a:r>
            <a:r>
              <a:rPr lang="ru-RU" b="1" dirty="0">
                <a:solidFill>
                  <a:srgbClr val="FFC000"/>
                </a:solidFill>
              </a:rPr>
              <a:t>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65858" y="1196752"/>
            <a:ext cx="127814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C000"/>
                </a:solidFill>
              </a:rPr>
              <a:t>Сітка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771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71600" y="620688"/>
            <a:ext cx="7200800" cy="648072"/>
          </a:xfrm>
        </p:spPr>
        <p:txBody>
          <a:bodyPr anchor="ctr" anchorCtr="0"/>
          <a:lstStyle/>
          <a:p>
            <a:pPr algn="ctr"/>
            <a:r>
              <a:rPr lang="uk-UA" sz="3600" kern="0" spc="0" dirty="0"/>
              <a:t>Домашнє завдання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500140"/>
            <a:ext cx="8568952" cy="961014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 dirty="0"/>
              <a:t>Вивчити типи діаграм та способи побудови діаграм</a:t>
            </a:r>
            <a:endParaRPr lang="uk-UA" sz="1200" b="1" dirty="0"/>
          </a:p>
          <a:p>
            <a:pPr>
              <a:spcAft>
                <a:spcPts val="600"/>
              </a:spcAft>
            </a:pPr>
            <a:r>
              <a:rPr lang="uk-UA" sz="2400"/>
              <a:t>Опрацювати </a:t>
            </a:r>
            <a:r>
              <a:rPr lang="uk-UA" sz="2400" dirty="0"/>
              <a:t>матеріал з Вікіпедії «Історія створення гістограми»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75049"/>
            <a:ext cx="8352488" cy="2192120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4000" b="1" dirty="0"/>
              <a:t>Тема уроку: </a:t>
            </a:r>
          </a:p>
          <a:p>
            <a:pPr algn="ctr">
              <a:spcAft>
                <a:spcPts val="600"/>
              </a:spcAft>
            </a:pPr>
            <a:br>
              <a:rPr lang="uk-UA" sz="4000" b="1" dirty="0"/>
            </a:br>
            <a:r>
              <a:rPr lang="uk-UA" sz="4800" b="1" dirty="0"/>
              <a:t>Створення діаграм в </a:t>
            </a:r>
            <a:r>
              <a:rPr lang="en-US" sz="4800" b="1" dirty="0"/>
              <a:t>MS Excel</a:t>
            </a:r>
            <a:endParaRPr lang="uk-UA" sz="4000" b="1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475" y="620688"/>
            <a:ext cx="8496504" cy="3961836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800" b="1" dirty="0"/>
              <a:t>План:</a:t>
            </a:r>
          </a:p>
          <a:p>
            <a:pPr marL="742950" indent="-742950">
              <a:spcAft>
                <a:spcPts val="600"/>
              </a:spcAft>
              <a:buAutoNum type="arabicPeriod"/>
            </a:pPr>
            <a:r>
              <a:rPr lang="uk-UA" sz="4000" b="1" dirty="0"/>
              <a:t>Поняття, типи та види діаграм</a:t>
            </a:r>
          </a:p>
          <a:p>
            <a:pPr marL="742950" indent="-742950">
              <a:spcAft>
                <a:spcPts val="600"/>
              </a:spcAft>
              <a:buAutoNum type="arabicPeriod"/>
            </a:pPr>
            <a:r>
              <a:rPr lang="uk-UA" sz="4000" b="1" dirty="0"/>
              <a:t>Побудова діаграми, її основні елементи</a:t>
            </a:r>
          </a:p>
          <a:p>
            <a:pPr marL="742950" indent="-742950">
              <a:spcAft>
                <a:spcPts val="600"/>
              </a:spcAft>
              <a:buAutoNum type="arabicPeriod"/>
            </a:pPr>
            <a:r>
              <a:rPr lang="uk-UA" sz="4000" b="1" dirty="0"/>
              <a:t>Редагування елементів діаграми</a:t>
            </a:r>
          </a:p>
          <a:p>
            <a:pPr marL="742950" indent="-742950">
              <a:spcAft>
                <a:spcPts val="600"/>
              </a:spcAft>
              <a:buAutoNum type="arabicPeriod"/>
            </a:pPr>
            <a:r>
              <a:rPr lang="uk-UA" sz="4000" b="1" dirty="0"/>
              <a:t>Алгоритм вибору типу діаграми</a:t>
            </a:r>
          </a:p>
        </p:txBody>
      </p:sp>
    </p:spTree>
    <p:extLst>
      <p:ext uri="{BB962C8B-B14F-4D97-AF65-F5344CB8AC3E}">
        <p14:creationId xmlns:p14="http://schemas.microsoft.com/office/powerpoint/2010/main" val="281506283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22757"/>
            <a:ext cx="8424936" cy="1515012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800" b="1" dirty="0">
                <a:solidFill>
                  <a:srgbClr val="FFC000"/>
                </a:solidFill>
              </a:rPr>
              <a:t>Діаграма</a:t>
            </a:r>
            <a:r>
              <a:rPr lang="uk-UA" sz="2800" b="1" dirty="0"/>
              <a:t> – це засіб наочного подання даних, розташованих у таблиці</a:t>
            </a:r>
          </a:p>
          <a:p>
            <a:pPr>
              <a:spcAft>
                <a:spcPts val="600"/>
              </a:spcAft>
            </a:pPr>
            <a:r>
              <a:rPr lang="uk-UA" sz="2800" dirty="0"/>
              <a:t>Наприклад: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360608"/>
              </p:ext>
            </p:extLst>
          </p:nvPr>
        </p:nvGraphicFramePr>
        <p:xfrm>
          <a:off x="179514" y="1762485"/>
          <a:ext cx="8784974" cy="87442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651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784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37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х</a:t>
                      </a: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-3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-2,5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-2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-1,5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-0,5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1,5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3,5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4,5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у</a:t>
                      </a: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8,3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4,3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4,3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8,3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10" marR="8710" marT="87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r="5491" b="2784"/>
          <a:stretch/>
        </p:blipFill>
        <p:spPr bwMode="auto">
          <a:xfrm>
            <a:off x="2195736" y="2910706"/>
            <a:ext cx="4392488" cy="371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933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" y="-99392"/>
            <a:ext cx="7920000" cy="545516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600" b="1" i="1" dirty="0"/>
              <a:t>Які  бувають  діаграми?</a:t>
            </a:r>
            <a:endParaRPr lang="uk-UA" sz="2600" i="1" dirty="0"/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-156044" y="1034734"/>
            <a:ext cx="9145016" cy="378042"/>
          </a:xfrm>
          <a:prstGeom prst="rect">
            <a:avLst/>
          </a:prstGeom>
        </p:spPr>
        <p:txBody>
          <a:bodyPr lIns="72000" tIns="72000" rIns="72000" bIns="72000" anchor="ctr" anchorCtr="0"/>
          <a:lstStyle/>
          <a:p>
            <a:pPr algn="ctr">
              <a:lnSpc>
                <a:spcPct val="150000"/>
              </a:lnSpc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 </a:t>
            </a:r>
            <a:r>
              <a:rPr lang="ru-RU" sz="4000" b="1" i="1" dirty="0" err="1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Типи</a:t>
            </a:r>
            <a:r>
              <a:rPr lang="ru-RU" sz="4000" b="1" i="1" dirty="0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b="1" i="1" dirty="0" err="1">
                <a:ln w="11430"/>
                <a:gradFill>
                  <a:gsLst>
                    <a:gs pos="0">
                      <a:srgbClr val="FFEBD4">
                        <a:lumMod val="20000"/>
                        <a:lumOff val="80000"/>
                      </a:srgbClr>
                    </a:gs>
                    <a:gs pos="62000">
                      <a:srgbClr val="D5B953"/>
                    </a:gs>
                    <a:gs pos="28000">
                      <a:srgbClr val="F8F57B"/>
                    </a:gs>
                    <a:gs pos="88000">
                      <a:srgbClr val="D1943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діаграм</a:t>
            </a:r>
            <a:endParaRPr lang="ru-RU" sz="4000" b="1" i="1" dirty="0">
              <a:ln w="11430"/>
              <a:gradFill>
                <a:gsLst>
                  <a:gs pos="0">
                    <a:srgbClr val="FFEBD4">
                      <a:lumMod val="20000"/>
                      <a:lumOff val="80000"/>
                    </a:srgbClr>
                  </a:gs>
                  <a:gs pos="62000">
                    <a:srgbClr val="D5B953"/>
                  </a:gs>
                  <a:gs pos="28000">
                    <a:srgbClr val="F8F57B"/>
                  </a:gs>
                  <a:gs pos="88000">
                    <a:srgbClr val="D1943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lvl="0" algn="r">
              <a:lnSpc>
                <a:spcPct val="90000"/>
              </a:lnSpc>
              <a:defRPr/>
            </a:pPr>
            <a:endParaRPr lang="ru-RU" sz="6600" dirty="0">
              <a:ln w="11430"/>
              <a:gradFill>
                <a:gsLst>
                  <a:gs pos="0">
                    <a:srgbClr val="FFEBD4">
                      <a:lumMod val="20000"/>
                      <a:lumOff val="80000"/>
                    </a:srgbClr>
                  </a:gs>
                  <a:gs pos="62000">
                    <a:srgbClr val="D5B953"/>
                  </a:gs>
                  <a:gs pos="28000">
                    <a:srgbClr val="F8F57B"/>
                  </a:gs>
                  <a:gs pos="88000">
                    <a:srgbClr val="D1943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graphicFrame>
        <p:nvGraphicFramePr>
          <p:cNvPr id="4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274515"/>
              </p:ext>
            </p:extLst>
          </p:nvPr>
        </p:nvGraphicFramePr>
        <p:xfrm>
          <a:off x="85923" y="1412776"/>
          <a:ext cx="8987856" cy="47525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7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2712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uk-UA" sz="18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</a:p>
                    <a:p>
                      <a:pPr marL="0" algn="ctr" defTabSz="914363" rtl="0" eaLnBrk="1" latinLnBrk="0" hangingPunct="1"/>
                      <a:r>
                        <a:rPr lang="uk-UA" sz="18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діаграми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/>
                        <a:t>Приклад </a:t>
                      </a:r>
                    </a:p>
                    <a:p>
                      <a:endParaRPr lang="uk-UA" sz="1800" noProof="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/>
                        <a:t>Тип</a:t>
                      </a:r>
                    </a:p>
                    <a:p>
                      <a:pPr algn="ctr"/>
                      <a:r>
                        <a:rPr lang="uk-UA" sz="1800" noProof="0" dirty="0"/>
                        <a:t>діаграми</a:t>
                      </a:r>
                    </a:p>
                    <a:p>
                      <a:endParaRPr lang="uk-UA" sz="1800" noProof="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/>
                        <a:t>Приклад </a:t>
                      </a:r>
                    </a:p>
                    <a:p>
                      <a:endParaRPr lang="uk-UA" sz="1800" noProof="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/>
                        <a:t>Тип</a:t>
                      </a:r>
                    </a:p>
                    <a:p>
                      <a:pPr algn="ctr"/>
                      <a:r>
                        <a:rPr lang="uk-UA" sz="1800" noProof="0" dirty="0"/>
                        <a:t>діаграми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/>
                        <a:t>Приклад </a:t>
                      </a:r>
                    </a:p>
                    <a:p>
                      <a:endParaRPr lang="uk-UA" sz="1800" noProof="0" dirty="0"/>
                    </a:p>
                  </a:txBody>
                  <a:tcPr marL="91441" marR="91441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86">
                <a:tc>
                  <a:txBody>
                    <a:bodyPr/>
                    <a:lstStyle/>
                    <a:p>
                      <a:pPr algn="r"/>
                      <a:r>
                        <a:rPr lang="uk-UA" sz="1800" noProof="0" dirty="0"/>
                        <a:t>Гістограма</a:t>
                      </a:r>
                    </a:p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/>
                        <a:t>З областями</a:t>
                      </a:r>
                    </a:p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/>
                        <a:t>Кільцева</a:t>
                      </a:r>
                    </a:p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477">
                <a:tc>
                  <a:txBody>
                    <a:bodyPr/>
                    <a:lstStyle/>
                    <a:p>
                      <a:pPr algn="r"/>
                      <a:r>
                        <a:rPr lang="uk-UA" sz="1800" noProof="0" dirty="0"/>
                        <a:t>Графік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/>
                        <a:t>Точкова </a:t>
                      </a:r>
                    </a:p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noProof="0" dirty="0" err="1"/>
                        <a:t>Бульбашкова</a:t>
                      </a:r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4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/>
                        <a:t>Кругова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noProof="0" dirty="0"/>
                        <a:t>Біржова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/>
                        <a:t> Пелюсткова 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4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/>
                        <a:t>Лінійчата </a:t>
                      </a:r>
                    </a:p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/>
                        <a:t> Поверхня </a:t>
                      </a: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 dirty="0"/>
                    </a:p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uk-UA" sz="1800" noProof="0" dirty="0"/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057274" y="1412776"/>
            <a:ext cx="0" cy="475252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58460" y="1412776"/>
            <a:ext cx="0" cy="475252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5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1854891" y="5347469"/>
            <a:ext cx="647700" cy="56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27" y="4455517"/>
            <a:ext cx="71913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27" y="3463188"/>
            <a:ext cx="663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31" y="2558553"/>
            <a:ext cx="7207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85" y="3500909"/>
            <a:ext cx="7159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31" y="4388842"/>
            <a:ext cx="7207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67" y="5347469"/>
            <a:ext cx="720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90" y="2525216"/>
            <a:ext cx="6492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90" y="3490802"/>
            <a:ext cx="7207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602" y="4440035"/>
            <a:ext cx="647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22" y="2537916"/>
            <a:ext cx="73183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84176"/>
          </a:xfrm>
        </p:spPr>
        <p:txBody>
          <a:bodyPr>
            <a:noAutofit/>
          </a:bodyPr>
          <a:lstStyle/>
          <a:p>
            <a:r>
              <a:rPr lang="uk-UA" sz="2800" spc="0" dirty="0"/>
              <a:t>Гістограма (стовпчаста діаграма)</a:t>
            </a:r>
            <a:br>
              <a:rPr lang="uk-UA" sz="2800" dirty="0"/>
            </a:br>
            <a:r>
              <a:rPr lang="uk-UA" sz="2800" kern="0" spc="0" dirty="0"/>
              <a:t>Її зручно використовувати, коли необхідно отримувати наочну порівняльну характеристику одночасно  в кількох рядках і стовпчиках таблиці</a:t>
            </a:r>
            <a:endParaRPr lang="ru-RU" sz="2800" kern="0" spc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5390" t="33735" r="9108" b="12989"/>
          <a:stretch/>
        </p:blipFill>
        <p:spPr bwMode="auto">
          <a:xfrm>
            <a:off x="24379" y="1796566"/>
            <a:ext cx="9091739" cy="48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17289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07900" cy="1224136"/>
          </a:xfrm>
        </p:spPr>
        <p:txBody>
          <a:bodyPr>
            <a:noAutofit/>
          </a:bodyPr>
          <a:lstStyle/>
          <a:p>
            <a:r>
              <a:rPr lang="uk-UA" sz="2800" kern="0" spc="0" dirty="0"/>
              <a:t>Кругова діаграма показує співвідношення частин у цілому. На кругову діаграму виводяться співвідношення показників, розміщення в одному рядку або стовпчику</a:t>
            </a:r>
            <a:endParaRPr lang="ru-RU" sz="2800" kern="0" spc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94" t="26367" r="31885" b="23828"/>
          <a:stretch>
            <a:fillRect/>
          </a:stretch>
        </p:blipFill>
        <p:spPr bwMode="auto">
          <a:xfrm>
            <a:off x="31185" y="1340768"/>
            <a:ext cx="9089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39419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94556"/>
          </a:xfrm>
        </p:spPr>
        <p:txBody>
          <a:bodyPr>
            <a:normAutofit fontScale="90000"/>
          </a:bodyPr>
          <a:lstStyle/>
          <a:p>
            <a:r>
              <a:rPr lang="uk-UA" sz="3600" kern="0" spc="0" dirty="0"/>
              <a:t>Графік краще використовувати для зображення змін показників протягом визначеного часу</a:t>
            </a:r>
            <a:endParaRPr lang="ru-RU" sz="3600" kern="0" spc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127" t="28320" r="28222" b="19922"/>
          <a:stretch>
            <a:fillRect/>
          </a:stretch>
        </p:blipFill>
        <p:spPr bwMode="auto">
          <a:xfrm>
            <a:off x="45005" y="1453892"/>
            <a:ext cx="9078497" cy="528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17424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9" y="274638"/>
            <a:ext cx="8977817" cy="1210146"/>
          </a:xfrm>
        </p:spPr>
        <p:txBody>
          <a:bodyPr>
            <a:normAutofit/>
          </a:bodyPr>
          <a:lstStyle/>
          <a:p>
            <a:r>
              <a:rPr lang="uk-UA" sz="3600" kern="0" spc="0" dirty="0"/>
              <a:t>Точкова діаграма призначена для побудови тради­ційних математичних графіків</a:t>
            </a:r>
            <a:endParaRPr lang="ru-RU" sz="3600" kern="0" spc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97" t="25390" r="23828" b="23828"/>
          <a:stretch>
            <a:fillRect/>
          </a:stretch>
        </p:blipFill>
        <p:spPr bwMode="auto">
          <a:xfrm>
            <a:off x="35625" y="1628800"/>
            <a:ext cx="909101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44625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Dk Blue swoosh template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1_Dk Blue swoosh template Segoe</Template>
  <TotalTime>2587</TotalTime>
  <Words>458</Words>
  <Application>Microsoft Office PowerPoint</Application>
  <PresentationFormat>Экран (4:3)</PresentationFormat>
  <Paragraphs>108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Courier New</vt:lpstr>
      <vt:lpstr>Wingdings</vt:lpstr>
      <vt:lpstr>1_Dk Blue swoosh template Segoe</vt:lpstr>
      <vt:lpstr>Белый текст и шрифт Courier для слайдов с кодом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Гістограма (стовпчаста діаграма) Її зручно використовувати, коли необхідно отримувати наочну порівняльну характеристику одночасно  в кількох рядках і стовпчиках таблиці</vt:lpstr>
      <vt:lpstr>Кругова діаграма показує співвідношення частин у цілому. На кругову діаграму виводяться співвідношення показників, розміщення в одному рядку або стовпчику</vt:lpstr>
      <vt:lpstr>Графік краще використовувати для зображення змін показників протягом визначеного часу</vt:lpstr>
      <vt:lpstr>Точкова діаграма призначена для побудови тради­ційних математичних графіків</vt:lpstr>
      <vt:lpstr>Пелюсткова діаграма</vt:lpstr>
      <vt:lpstr>Поверхнева  діаграма</vt:lpstr>
      <vt:lpstr>Біржова діаграма</vt:lpstr>
      <vt:lpstr>Презентация PowerPoint</vt:lpstr>
      <vt:lpstr>Циліндрична</vt:lpstr>
      <vt:lpstr>Презентация PowerPoint</vt:lpstr>
      <vt:lpstr>Презентация PowerPoint</vt:lpstr>
      <vt:lpstr>Презентация PowerPoint</vt:lpstr>
    </vt:vector>
  </TitlesOfParts>
  <Company>Home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The Wizard</dc:creator>
  <cp:lastModifiedBy>Zoe</cp:lastModifiedBy>
  <cp:revision>230</cp:revision>
  <dcterms:created xsi:type="dcterms:W3CDTF">2017-04-01T18:09:36Z</dcterms:created>
  <dcterms:modified xsi:type="dcterms:W3CDTF">2021-11-24T09:13:57Z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