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9" r:id="rId13"/>
    <p:sldId id="460" r:id="rId14"/>
    <p:sldId id="461" r:id="rId15"/>
    <p:sldId id="463" r:id="rId16"/>
    <p:sldId id="338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69776-5BF4-4F7E-AA89-0579930AC0D7}" type="doc">
      <dgm:prSet loTypeId="urn:microsoft.com/office/officeart/2005/8/layout/radial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D7B5C86-5873-4C28-AE27-3B623ECEF3AD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80316" y="2462183"/>
          <a:ext cx="3143678" cy="2232773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 для навчання</a:t>
          </a:r>
        </a:p>
      </dgm:t>
    </dgm:pt>
    <dgm:pt modelId="{BC2BF7E6-F210-4B7F-B1E4-A939790A7652}" type="parTrans" cxnId="{5506F759-7D4B-4675-8A0F-03AEDF567931}">
      <dgm:prSet/>
      <dgm:spPr/>
      <dgm:t>
        <a:bodyPr/>
        <a:lstStyle/>
        <a:p>
          <a:endParaRPr lang="uk-UA" b="1" i="1"/>
        </a:p>
      </dgm:t>
    </dgm:pt>
    <dgm:pt modelId="{9310A255-32C0-494A-90CE-2CD2134CB079}" type="sibTrans" cxnId="{5506F759-7D4B-4675-8A0F-03AEDF567931}">
      <dgm:prSet/>
      <dgm:spPr/>
      <dgm:t>
        <a:bodyPr/>
        <a:lstStyle/>
        <a:p>
          <a:endParaRPr lang="uk-UA" b="1" i="1"/>
        </a:p>
      </dgm:t>
    </dgm:pt>
    <dgm:pt modelId="{A8CAA091-F2F2-42C1-962B-F7B95F4D02F5}">
      <dgm:prSet phldrT="[Текст]"/>
      <dgm:spPr>
        <a:xfrm>
          <a:off x="47307" y="1152158"/>
          <a:ext cx="3610977" cy="893778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Інтернет-енциклопедії</a:t>
          </a:r>
        </a:p>
      </dgm:t>
    </dgm:pt>
    <dgm:pt modelId="{B35B66FC-6F79-469D-A4A2-3C8306ACC379}" type="parTrans" cxnId="{B3BC087B-79E4-4932-B155-4F30F07A8BCE}">
      <dgm:prSet/>
      <dgm:spPr>
        <a:xfrm rot="13037448">
          <a:off x="1667362" y="1830441"/>
          <a:ext cx="1814159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1A224FA6-9F43-4A14-A282-EFEC559E3903}" type="sibTrans" cxnId="{B3BC087B-79E4-4932-B155-4F30F07A8BCE}">
      <dgm:prSet/>
      <dgm:spPr/>
      <dgm:t>
        <a:bodyPr/>
        <a:lstStyle/>
        <a:p>
          <a:endParaRPr lang="uk-UA" b="1" i="1"/>
        </a:p>
      </dgm:t>
    </dgm:pt>
    <dgm:pt modelId="{4D5A2FA8-BF55-45B6-B423-61DD884A9C3C}">
      <dgm:prSet phldrT="[Текст]"/>
      <dgm:spPr>
        <a:xfrm>
          <a:off x="2646667" y="81921"/>
          <a:ext cx="3610977" cy="89377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Електронні словники</a:t>
          </a:r>
        </a:p>
      </dgm:t>
    </dgm:pt>
    <dgm:pt modelId="{D5840960-F6E3-40D7-B347-E2DB1E5CA8BC}" type="parTrans" cxnId="{AE2FB804-8431-4DA0-A622-6FBB687D3F28}">
      <dgm:prSet/>
      <dgm:spPr>
        <a:xfrm rot="16200000">
          <a:off x="3538637" y="1124159"/>
          <a:ext cx="1827036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4F9C91ED-E994-42EA-BEFA-B912A5F7D29A}" type="sibTrans" cxnId="{AE2FB804-8431-4DA0-A622-6FBB687D3F28}">
      <dgm:prSet/>
      <dgm:spPr/>
      <dgm:t>
        <a:bodyPr/>
        <a:lstStyle/>
        <a:p>
          <a:endParaRPr lang="uk-UA" b="1" i="1"/>
        </a:p>
      </dgm:t>
    </dgm:pt>
    <dgm:pt modelId="{E27777CD-5208-4E0E-A30D-8A98B75D99CF}">
      <dgm:prSet phldrT="[Текст]"/>
      <dgm:spPr>
        <a:xfrm>
          <a:off x="5221361" y="1152133"/>
          <a:ext cx="3610977" cy="89377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Онлайн перекладачі</a:t>
          </a:r>
        </a:p>
      </dgm:t>
    </dgm:pt>
    <dgm:pt modelId="{BC20CC63-D1B9-4649-AC8A-9A7AFAEFAA82}" type="parTrans" cxnId="{2B0C7258-C9E9-4EDE-8E69-3A966F00D03A}">
      <dgm:prSet/>
      <dgm:spPr>
        <a:xfrm rot="19346712">
          <a:off x="5415416" y="1828719"/>
          <a:ext cx="1797702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992D3C4A-64E2-4AAB-AB8B-353BE33A5814}" type="sibTrans" cxnId="{2B0C7258-C9E9-4EDE-8E69-3A966F00D03A}">
      <dgm:prSet/>
      <dgm:spPr/>
      <dgm:t>
        <a:bodyPr/>
        <a:lstStyle/>
        <a:p>
          <a:endParaRPr lang="uk-UA" b="1" i="1"/>
        </a:p>
      </dgm:t>
    </dgm:pt>
    <dgm:pt modelId="{871B0852-7A5E-403D-89DE-E9954720B7FF}" type="pres">
      <dgm:prSet presAssocID="{49669776-5BF4-4F7E-AA89-0579930AC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31EC-0D73-4D7A-9E1B-13797106B87B}" type="pres">
      <dgm:prSet presAssocID="{4D7B5C86-5873-4C28-AE27-3B623ECEF3AD}" presName="centerShape" presStyleLbl="node0" presStyleIdx="0" presStyleCnt="1" custScaleX="140797"/>
      <dgm:spPr/>
      <dgm:t>
        <a:bodyPr/>
        <a:lstStyle/>
        <a:p>
          <a:endParaRPr lang="ru-RU"/>
        </a:p>
      </dgm:t>
    </dgm:pt>
    <dgm:pt modelId="{D7DE3E39-80E0-4E9A-8BEE-C3ECD9BD8659}" type="pres">
      <dgm:prSet presAssocID="{B35B66FC-6F79-469D-A4A2-3C8306ACC37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902C766-2C33-4C4E-9FEB-7D80A3DC6C44}" type="pres">
      <dgm:prSet presAssocID="{A8CAA091-F2F2-42C1-962B-F7B95F4D02F5}" presName="node" presStyleLbl="node1" presStyleIdx="0" presStyleCnt="3" custScaleX="208764" custScaleY="52671" custRadScaleRad="111508" custRadScaleInc="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3535F-657E-4628-BEC8-B2F9A3BD5155}" type="pres">
      <dgm:prSet presAssocID="{D5840960-F6E3-40D7-B347-E2DB1E5CA8B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B3871A8-C1F4-4BA2-81FD-7B04DF2A55DF}" type="pres">
      <dgm:prSet presAssocID="{4D5A2FA8-BF55-45B6-B423-61DD884A9C3C}" presName="node" presStyleLbl="node1" presStyleIdx="1" presStyleCnt="3" custScaleX="195601" custScaleY="52671" custRadScaleRad="10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BD20-08D4-45D1-8C53-33661456D211}" type="pres">
      <dgm:prSet presAssocID="{BC20CC63-D1B9-4649-AC8A-9A7AFAEFAA8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2532ACC-0D8C-462A-A295-8FBF7C38E87C}" type="pres">
      <dgm:prSet presAssocID="{E27777CD-5208-4E0E-A30D-8A98B75D99CF}" presName="node" presStyleLbl="node1" presStyleIdx="2" presStyleCnt="3" custScaleX="208764" custScaleY="52671" custRadScaleRad="110840" custRadScaleInc="-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3A74F-D7D8-419F-B86C-455154AD9832}" type="presOf" srcId="{E27777CD-5208-4E0E-A30D-8A98B75D99CF}" destId="{12532ACC-0D8C-462A-A295-8FBF7C38E87C}" srcOrd="0" destOrd="0" presId="urn:microsoft.com/office/officeart/2005/8/layout/radial4"/>
    <dgm:cxn modelId="{5506F759-7D4B-4675-8A0F-03AEDF567931}" srcId="{49669776-5BF4-4F7E-AA89-0579930AC0D7}" destId="{4D7B5C86-5873-4C28-AE27-3B623ECEF3AD}" srcOrd="0" destOrd="0" parTransId="{BC2BF7E6-F210-4B7F-B1E4-A939790A7652}" sibTransId="{9310A255-32C0-494A-90CE-2CD2134CB079}"/>
    <dgm:cxn modelId="{141A4F92-DB3C-4EE0-A828-579DC945D989}" type="presOf" srcId="{4D7B5C86-5873-4C28-AE27-3B623ECEF3AD}" destId="{87EE31EC-0D73-4D7A-9E1B-13797106B87B}" srcOrd="0" destOrd="0" presId="urn:microsoft.com/office/officeart/2005/8/layout/radial4"/>
    <dgm:cxn modelId="{58CC6291-F1B0-4DA5-A704-E2BF761E20D9}" type="presOf" srcId="{D5840960-F6E3-40D7-B347-E2DB1E5CA8BC}" destId="{7E53535F-657E-4628-BEC8-B2F9A3BD5155}" srcOrd="0" destOrd="0" presId="urn:microsoft.com/office/officeart/2005/8/layout/radial4"/>
    <dgm:cxn modelId="{5045D0C9-AEC4-47A3-9A47-E4E6C8A69268}" type="presOf" srcId="{49669776-5BF4-4F7E-AA89-0579930AC0D7}" destId="{871B0852-7A5E-403D-89DE-E9954720B7FF}" srcOrd="0" destOrd="0" presId="urn:microsoft.com/office/officeart/2005/8/layout/radial4"/>
    <dgm:cxn modelId="{AE2FB804-8431-4DA0-A622-6FBB687D3F28}" srcId="{4D7B5C86-5873-4C28-AE27-3B623ECEF3AD}" destId="{4D5A2FA8-BF55-45B6-B423-61DD884A9C3C}" srcOrd="1" destOrd="0" parTransId="{D5840960-F6E3-40D7-B347-E2DB1E5CA8BC}" sibTransId="{4F9C91ED-E994-42EA-BEFA-B912A5F7D29A}"/>
    <dgm:cxn modelId="{4939F48B-DD32-45E5-AAED-8F97AC12E013}" type="presOf" srcId="{B35B66FC-6F79-469D-A4A2-3C8306ACC379}" destId="{D7DE3E39-80E0-4E9A-8BEE-C3ECD9BD8659}" srcOrd="0" destOrd="0" presId="urn:microsoft.com/office/officeart/2005/8/layout/radial4"/>
    <dgm:cxn modelId="{A6A99621-1FC9-48BB-BF3C-4DB5F6BDEA91}" type="presOf" srcId="{4D5A2FA8-BF55-45B6-B423-61DD884A9C3C}" destId="{DB3871A8-C1F4-4BA2-81FD-7B04DF2A55DF}" srcOrd="0" destOrd="0" presId="urn:microsoft.com/office/officeart/2005/8/layout/radial4"/>
    <dgm:cxn modelId="{B3BC087B-79E4-4932-B155-4F30F07A8BCE}" srcId="{4D7B5C86-5873-4C28-AE27-3B623ECEF3AD}" destId="{A8CAA091-F2F2-42C1-962B-F7B95F4D02F5}" srcOrd="0" destOrd="0" parTransId="{B35B66FC-6F79-469D-A4A2-3C8306ACC379}" sibTransId="{1A224FA6-9F43-4A14-A282-EFEC559E3903}"/>
    <dgm:cxn modelId="{C083C364-2301-4963-AC1E-92970F373E9A}" type="presOf" srcId="{A8CAA091-F2F2-42C1-962B-F7B95F4D02F5}" destId="{C902C766-2C33-4C4E-9FEB-7D80A3DC6C44}" srcOrd="0" destOrd="0" presId="urn:microsoft.com/office/officeart/2005/8/layout/radial4"/>
    <dgm:cxn modelId="{8D9BEA41-A28D-4D85-BEA6-CA3F05C21A13}" type="presOf" srcId="{BC20CC63-D1B9-4649-AC8A-9A7AFAEFAA82}" destId="{E4EDBD20-08D4-45D1-8C53-33661456D211}" srcOrd="0" destOrd="0" presId="urn:microsoft.com/office/officeart/2005/8/layout/radial4"/>
    <dgm:cxn modelId="{2B0C7258-C9E9-4EDE-8E69-3A966F00D03A}" srcId="{4D7B5C86-5873-4C28-AE27-3B623ECEF3AD}" destId="{E27777CD-5208-4E0E-A30D-8A98B75D99CF}" srcOrd="2" destOrd="0" parTransId="{BC20CC63-D1B9-4649-AC8A-9A7AFAEFAA82}" sibTransId="{992D3C4A-64E2-4AAB-AB8B-353BE33A5814}"/>
    <dgm:cxn modelId="{A97E6CB8-47BA-40C2-9DC0-90C0B6BFB519}" type="presParOf" srcId="{871B0852-7A5E-403D-89DE-E9954720B7FF}" destId="{87EE31EC-0D73-4D7A-9E1B-13797106B87B}" srcOrd="0" destOrd="0" presId="urn:microsoft.com/office/officeart/2005/8/layout/radial4"/>
    <dgm:cxn modelId="{E8870D41-FA96-4D15-AC40-D30170DAA5B5}" type="presParOf" srcId="{871B0852-7A5E-403D-89DE-E9954720B7FF}" destId="{D7DE3E39-80E0-4E9A-8BEE-C3ECD9BD8659}" srcOrd="1" destOrd="0" presId="urn:microsoft.com/office/officeart/2005/8/layout/radial4"/>
    <dgm:cxn modelId="{60E0EB14-AE02-49D8-8B96-6B127C9B4F6A}" type="presParOf" srcId="{871B0852-7A5E-403D-89DE-E9954720B7FF}" destId="{C902C766-2C33-4C4E-9FEB-7D80A3DC6C44}" srcOrd="2" destOrd="0" presId="urn:microsoft.com/office/officeart/2005/8/layout/radial4"/>
    <dgm:cxn modelId="{0EEF9ED6-815C-4787-B92E-FE39F7786F94}" type="presParOf" srcId="{871B0852-7A5E-403D-89DE-E9954720B7FF}" destId="{7E53535F-657E-4628-BEC8-B2F9A3BD5155}" srcOrd="3" destOrd="0" presId="urn:microsoft.com/office/officeart/2005/8/layout/radial4"/>
    <dgm:cxn modelId="{F59B7C76-017C-4F6F-83DF-0E7C476BEBF8}" type="presParOf" srcId="{871B0852-7A5E-403D-89DE-E9954720B7FF}" destId="{DB3871A8-C1F4-4BA2-81FD-7B04DF2A55DF}" srcOrd="4" destOrd="0" presId="urn:microsoft.com/office/officeart/2005/8/layout/radial4"/>
    <dgm:cxn modelId="{06B0A125-A870-408B-9744-4B30E2A9C417}" type="presParOf" srcId="{871B0852-7A5E-403D-89DE-E9954720B7FF}" destId="{E4EDBD20-08D4-45D1-8C53-33661456D211}" srcOrd="5" destOrd="0" presId="urn:microsoft.com/office/officeart/2005/8/layout/radial4"/>
    <dgm:cxn modelId="{12E69A32-26C2-414F-AA9A-1B14ADC2AF69}" type="presParOf" srcId="{871B0852-7A5E-403D-89DE-E9954720B7FF}" destId="{12532ACC-0D8C-462A-A295-8FBF7C38E8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E31EC-0D73-4D7A-9E1B-13797106B87B}">
      <dsp:nvSpPr>
        <dsp:cNvPr id="0" name=""/>
        <dsp:cNvSpPr/>
      </dsp:nvSpPr>
      <dsp:spPr>
        <a:xfrm>
          <a:off x="4336436" y="2704936"/>
          <a:ext cx="3458951" cy="2456694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 для навчання</a:t>
          </a:r>
        </a:p>
      </dsp:txBody>
      <dsp:txXfrm>
        <a:off x="4842988" y="3064711"/>
        <a:ext cx="2445847" cy="1737144"/>
      </dsp:txXfrm>
    </dsp:sp>
    <dsp:sp modelId="{D7DE3E39-80E0-4E9A-8BEE-C3ECD9BD8659}">
      <dsp:nvSpPr>
        <dsp:cNvPr id="0" name=""/>
        <dsp:cNvSpPr/>
      </dsp:nvSpPr>
      <dsp:spPr>
        <a:xfrm rot="13037448">
          <a:off x="3006218" y="2011408"/>
          <a:ext cx="199145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02C766-2C33-4C4E-9FEB-7D80A3DC6C44}">
      <dsp:nvSpPr>
        <dsp:cNvPr id="0" name=""/>
        <dsp:cNvSpPr/>
      </dsp:nvSpPr>
      <dsp:spPr>
        <a:xfrm>
          <a:off x="773645" y="1266508"/>
          <a:ext cx="4872258" cy="983413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Інтернет-енциклопедії</a:t>
          </a:r>
        </a:p>
      </dsp:txBody>
      <dsp:txXfrm>
        <a:off x="802448" y="1295311"/>
        <a:ext cx="4814652" cy="925807"/>
      </dsp:txXfrm>
    </dsp:sp>
    <dsp:sp modelId="{7E53535F-657E-4628-BEC8-B2F9A3BD5155}">
      <dsp:nvSpPr>
        <dsp:cNvPr id="0" name=""/>
        <dsp:cNvSpPr/>
      </dsp:nvSpPr>
      <dsp:spPr>
        <a:xfrm rot="16200000">
          <a:off x="5062944" y="1235143"/>
          <a:ext cx="2005934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3871A8-C1F4-4BA2-81FD-7B04DF2A55DF}">
      <dsp:nvSpPr>
        <dsp:cNvPr id="0" name=""/>
        <dsp:cNvSpPr/>
      </dsp:nvSpPr>
      <dsp:spPr>
        <a:xfrm>
          <a:off x="3783385" y="90547"/>
          <a:ext cx="4565052" cy="98341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Електронні словники</a:t>
          </a:r>
        </a:p>
      </dsp:txBody>
      <dsp:txXfrm>
        <a:off x="3812188" y="119350"/>
        <a:ext cx="4507446" cy="925807"/>
      </dsp:txXfrm>
    </dsp:sp>
    <dsp:sp modelId="{E4EDBD20-08D4-45D1-8C53-33661456D211}">
      <dsp:nvSpPr>
        <dsp:cNvPr id="0" name=""/>
        <dsp:cNvSpPr/>
      </dsp:nvSpPr>
      <dsp:spPr>
        <a:xfrm rot="19346712">
          <a:off x="7126041" y="2009513"/>
          <a:ext cx="1973376" cy="700157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532ACC-0D8C-462A-A295-8FBF7C38E87C}">
      <dsp:nvSpPr>
        <dsp:cNvPr id="0" name=""/>
        <dsp:cNvSpPr/>
      </dsp:nvSpPr>
      <dsp:spPr>
        <a:xfrm>
          <a:off x="6458817" y="1266479"/>
          <a:ext cx="4872258" cy="98341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Онлайн перекладачі</a:t>
          </a:r>
        </a:p>
      </dsp:txBody>
      <dsp:txXfrm>
        <a:off x="6487620" y="1295282"/>
        <a:ext cx="4814652" cy="92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1E18FEA-9DCD-4CC2-8FED-E0C8DBBE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Використання мережі Інтернет для навчання</a:t>
            </a:r>
          </a:p>
        </p:txBody>
      </p:sp>
      <p:pic>
        <p:nvPicPr>
          <p:cNvPr id="7" name="Picture 2" descr="blog, blogger, blogging, edit, editor, feather, icons, online, symbol, world, write, writer, writing icon">
            <a:extLst>
              <a:ext uri="{FF2B5EF4-FFF2-40B4-BE49-F238E27FC236}">
                <a16:creationId xmlns:a16="http://schemas.microsoft.com/office/drawing/2014/main" xmlns="" id="{25F6ACFC-E525-4DA1-AA4D-B65A14B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86" y="3587772"/>
            <a:ext cx="2500880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, translate, translator icon">
            <a:extLst>
              <a:ext uri="{FF2B5EF4-FFF2-40B4-BE49-F238E27FC236}">
                <a16:creationId xmlns:a16="http://schemas.microsoft.com/office/drawing/2014/main" xmlns="" id="{F26B27BE-0B20-4053-9638-5AE47B36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28" y="3587772"/>
            <a:ext cx="2500881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Вікіпедія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найпопулярніших універсальних міжнародних онлайн-енциклопедій є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Вікіпедія</a:t>
            </a:r>
            <a:r>
              <a:rPr lang="uk-UA" sz="2800" b="1" i="1" kern="0" dirty="0">
                <a:solidFill>
                  <a:srgbClr val="FFFFFF"/>
                </a:solidFill>
              </a:rPr>
              <a:t>, відомості в якій подаються різними мовами світу. </a:t>
            </a:r>
            <a:r>
              <a:rPr lang="uk-UA" sz="2800" b="1" i="1" kern="0" dirty="0">
                <a:solidFill>
                  <a:srgbClr val="FFFF00"/>
                </a:solidFill>
              </a:rPr>
              <a:t>Українська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Вікіпедія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таку адресу: </a:t>
            </a:r>
            <a:r>
              <a:rPr lang="en-US" sz="2800" b="1" i="1" kern="0" dirty="0">
                <a:solidFill>
                  <a:srgbClr val="FFFF00"/>
                </a:solidFill>
              </a:rPr>
              <a:t>uk.wikipedia.org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dokonline.com/uploads/posts/2013-04/1367062329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21" r="12055" b="35781"/>
          <a:stretch/>
        </p:blipFill>
        <p:spPr bwMode="auto">
          <a:xfrm>
            <a:off x="1245273" y="3177153"/>
            <a:ext cx="3272010" cy="3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63" y="3120221"/>
            <a:ext cx="59626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енциклопедії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Прикладом енциклопедії одного з напрямів знань є </a:t>
            </a:r>
            <a:r>
              <a:rPr lang="uk-UA" sz="2800" b="1" i="1" kern="0" dirty="0">
                <a:solidFill>
                  <a:srgbClr val="FFFF00"/>
                </a:solidFill>
              </a:rPr>
              <a:t>Всеукраїнська велика енциклопедія тварин</a:t>
            </a:r>
            <a:r>
              <a:rPr lang="uk-UA" sz="2800" b="1" i="1" kern="0" dirty="0">
                <a:solidFill>
                  <a:srgbClr val="FFFFFF"/>
                </a:solidFill>
              </a:rPr>
              <a:t>. Її можна відкрити за адресою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tvarunu.com.ua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662440"/>
            <a:ext cx="79438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60176" y="1347779"/>
          <a:ext cx="12131824" cy="538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увати 7"/>
          <p:cNvGrpSpPr/>
          <p:nvPr/>
        </p:nvGrpSpPr>
        <p:grpSpPr>
          <a:xfrm>
            <a:off x="8844057" y="4181590"/>
            <a:ext cx="2541392" cy="2167736"/>
            <a:chOff x="42122" y="3952246"/>
            <a:chExt cx="3451606" cy="2671214"/>
          </a:xfrm>
        </p:grpSpPr>
        <p:pic>
          <p:nvPicPr>
            <p:cNvPr id="9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12" y="117157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slat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56" y="1347779"/>
            <a:ext cx="1188434" cy="11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27" y="4039611"/>
            <a:ext cx="1909419" cy="24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6" descr="appicns, chrom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12747"/>
            <a:ext cx="1495727" cy="14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ymnasium152.edu.kh.ua/files2/images/novosti/%D0%BF%D0%BE%D0%B8%D1%81%D0%BA.jpg?size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52" y="1225253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467544" y="1484784"/>
          <a:ext cx="5040564" cy="47548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6" y="5411688"/>
            <a:ext cx="465584" cy="465584"/>
          </a:xfrm>
          <a:prstGeom prst="rect">
            <a:avLst/>
          </a:prstGeom>
        </p:spPr>
      </p:pic>
      <p:sp>
        <p:nvSpPr>
          <p:cNvPr id="11" name="Округлена прямокутна виноска 8"/>
          <p:cNvSpPr/>
          <p:nvPr/>
        </p:nvSpPr>
        <p:spPr>
          <a:xfrm>
            <a:off x="899592" y="2276872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0263" y="3620942"/>
            <a:ext cx="6063915" cy="885349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Програма, призначена для перегляду веб-сторінок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14" name="Таблиця 13"/>
          <p:cNvGraphicFramePr>
            <a:graphicFrameLocks noGrp="1"/>
          </p:cNvGraphicFramePr>
          <p:nvPr>
            <p:extLst/>
          </p:nvPr>
        </p:nvGraphicFramePr>
        <p:xfrm>
          <a:off x="896227" y="2672015"/>
          <a:ext cx="420047" cy="27736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Б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3776"/>
            <a:ext cx="465584" cy="465584"/>
          </a:xfrm>
          <a:prstGeom prst="rect">
            <a:avLst/>
          </a:prstGeom>
        </p:spPr>
      </p:pic>
      <p:sp>
        <p:nvSpPr>
          <p:cNvPr id="16" name="Округлена прямокутна виноска 13"/>
          <p:cNvSpPr/>
          <p:nvPr/>
        </p:nvSpPr>
        <p:spPr>
          <a:xfrm>
            <a:off x="1763688" y="1069809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0263" y="3620942"/>
            <a:ext cx="6063915" cy="127694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Збірка наукових статей з різних галузей, що призначена для широкого кола читачів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19" name="Таблиця 18"/>
          <p:cNvGraphicFramePr>
            <a:graphicFrameLocks noGrp="1"/>
          </p:cNvGraphicFramePr>
          <p:nvPr>
            <p:extLst/>
          </p:nvPr>
        </p:nvGraphicFramePr>
        <p:xfrm>
          <a:off x="1723795" y="1473237"/>
          <a:ext cx="420047" cy="47548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Я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0" name="Округлена прямокутна виноска 18"/>
          <p:cNvSpPr/>
          <p:nvPr/>
        </p:nvSpPr>
        <p:spPr>
          <a:xfrm>
            <a:off x="2987824" y="1484784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0263" y="3620942"/>
            <a:ext cx="6063915" cy="166854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Гіперпосилання</a:t>
            </a:r>
            <a:b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швидкого доступу до веб-сторінок </a:t>
            </a:r>
            <a:r>
              <a:rPr kumimoji="0" lang="uk-UA" sz="23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сайта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зі списку обраних сайтів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2984459" y="1891840"/>
          <a:ext cx="420047" cy="316992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7"/>
          <p:cNvSpPr/>
          <p:nvPr/>
        </p:nvSpPr>
        <p:spPr>
          <a:xfrm>
            <a:off x="5076056" y="1083016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0263" y="3620942"/>
            <a:ext cx="6063915" cy="127694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Процес відбору</a:t>
            </a:r>
            <a:b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гіперпосилань на веб-сторінки з потрібними відомостями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5088057" y="1484784"/>
          <a:ext cx="420047" cy="198120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Ш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55686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32"/>
          <p:cNvSpPr/>
          <p:nvPr/>
        </p:nvSpPr>
        <p:spPr>
          <a:xfrm>
            <a:off x="2139094" y="3068960"/>
            <a:ext cx="416682" cy="360040"/>
          </a:xfrm>
          <a:prstGeom prst="wedgeRoundRectCallout">
            <a:avLst>
              <a:gd name="adj1" fmla="val 73750"/>
              <a:gd name="adj2" fmla="val -570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0263" y="3620942"/>
            <a:ext cx="6063915" cy="1970097"/>
          </a:xfrm>
          <a:prstGeom prst="roundRect">
            <a:avLst>
              <a:gd name="adj" fmla="val 10834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Довідкове видання, яке містить упорядкований перелік слів або сполучень з їх короткою характеристикою або перекладом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2567775" y="3065241"/>
          <a:ext cx="2940329" cy="39624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С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32" y="4647163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7"/>
          <p:cNvSpPr/>
          <p:nvPr/>
        </p:nvSpPr>
        <p:spPr>
          <a:xfrm>
            <a:off x="35496" y="4653136"/>
            <a:ext cx="416682" cy="360040"/>
          </a:xfrm>
          <a:prstGeom prst="wedgeRoundRectCallout">
            <a:avLst>
              <a:gd name="adj1" fmla="val 70267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263" y="3620942"/>
            <a:ext cx="6063915" cy="166854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Програма, розміщена в Інтернеті, що призначена для автоматизованого перекладу текстів з однієї мови на іншу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467544" y="4653136"/>
          <a:ext cx="4200470" cy="39624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00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Ч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" name="Picture 2" descr="http://oleksite.com/media/2012/01/wikipedia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93" y="1139202"/>
            <a:ext cx="1518133" cy="18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88" y="5085184"/>
            <a:ext cx="465584" cy="465584"/>
          </a:xfrm>
          <a:prstGeom prst="rect">
            <a:avLst/>
          </a:prstGeom>
        </p:spPr>
      </p:pic>
      <p:sp>
        <p:nvSpPr>
          <p:cNvPr id="42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592063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19098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інтернет-енциклопедії?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 знаєте онлайн-перекладачі?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0998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зберегти веб-сторінку?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01329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зберегти текст з веб-сторінки?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62020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зберегти зображення з мережі Інтернет?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4252372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приклади інтернет-енциклопедій, словників, онлайн-перекладачів.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Вікіпедія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D7279480-1BA4-4CE1-9AFB-D931351BB667}"/>
              </a:ext>
            </a:extLst>
          </p:cNvPr>
          <p:cNvGrpSpPr/>
          <p:nvPr/>
        </p:nvGrpSpPr>
        <p:grpSpPr>
          <a:xfrm>
            <a:off x="247202" y="2142752"/>
            <a:ext cx="11878161" cy="2481315"/>
            <a:chOff x="101403" y="2225880"/>
            <a:chExt cx="9472759" cy="197883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9004C161-4DE2-4696-98B8-DB9C240AB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03" y="2225880"/>
              <a:ext cx="7186283" cy="1950889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D2DF085E-6840-44D1-9745-F3F38033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2274" y="2253824"/>
              <a:ext cx="2171888" cy="1950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7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новою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D9B63FE7-3F18-4E00-A7E1-951CB34E711B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8" name="Picture 2" descr="blog, blogger, blogging, edit, editor, feather, icons, online, symbol, world, write, writer, writing icon">
            <a:extLst>
              <a:ext uri="{FF2B5EF4-FFF2-40B4-BE49-F238E27FC236}">
                <a16:creationId xmlns:a16="http://schemas.microsoft.com/office/drawing/2014/main" xmlns="" id="{D94CB6A7-F3D8-4D7A-9F08-B8CABC85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86" y="3587772"/>
            <a:ext cx="2500880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oogle, translate, translator icon">
            <a:extLst>
              <a:ext uri="{FF2B5EF4-FFF2-40B4-BE49-F238E27FC236}">
                <a16:creationId xmlns:a16="http://schemas.microsoft.com/office/drawing/2014/main" xmlns="" id="{9A2CF1A1-F699-46DD-9B85-B6A008E4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28" y="3587772"/>
            <a:ext cx="2500881" cy="25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для навчання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використовувати для </a:t>
            </a:r>
            <a:r>
              <a:rPr lang="uk-UA" sz="2800" b="1" i="1" kern="0" dirty="0">
                <a:solidFill>
                  <a:srgbClr val="FFFF00"/>
                </a:solidFill>
              </a:rPr>
              <a:t>навчання</a:t>
            </a:r>
            <a:r>
              <a:rPr lang="uk-UA" sz="2800" b="1" i="1" kern="0" dirty="0">
                <a:solidFill>
                  <a:srgbClr val="FFFFFF"/>
                </a:solidFill>
              </a:rPr>
              <a:t>: здійснювати пошук навчальних матеріалів, зображень, фотографій, відео, навчальних програм тощо.</a:t>
            </a:r>
          </a:p>
        </p:txBody>
      </p:sp>
      <p:pic>
        <p:nvPicPr>
          <p:cNvPr id="19" name="Picture 2" descr="http://files.rbl3.webnode.com.ua/200000315-e2383e4d70/global_education_reading_1600_clr-380x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7" y="2681069"/>
            <a:ext cx="4285944" cy="37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old.nuwm.rv.ua/library/news/img/b5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3663"/>
          <a:stretch/>
        </p:blipFill>
        <p:spPr bwMode="auto">
          <a:xfrm>
            <a:off x="6884005" y="2681069"/>
            <a:ext cx="4434930" cy="38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для навчання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в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Інтернеті </a:t>
            </a:r>
            <a:r>
              <a:rPr lang="uk-UA" sz="2800" b="1" i="1" kern="0" dirty="0">
                <a:solidFill>
                  <a:srgbClr val="FFFFFF"/>
                </a:solidFill>
              </a:rPr>
              <a:t>є безліч сайтів, які створено спеціально для навчання. Серед них:</a:t>
            </a:r>
          </a:p>
        </p:txBody>
      </p:sp>
      <p:sp>
        <p:nvSpPr>
          <p:cNvPr id="8" name="Стрілка вниз 2"/>
          <p:cNvSpPr/>
          <p:nvPr/>
        </p:nvSpPr>
        <p:spPr bwMode="auto">
          <a:xfrm>
            <a:off x="6173598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7"/>
          <p:cNvSpPr/>
          <p:nvPr/>
        </p:nvSpPr>
        <p:spPr bwMode="auto">
          <a:xfrm>
            <a:off x="1935326" y="2188173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низ 8"/>
          <p:cNvSpPr/>
          <p:nvPr/>
        </p:nvSpPr>
        <p:spPr bwMode="auto">
          <a:xfrm>
            <a:off x="9933175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444638" y="3725639"/>
            <a:ext cx="3735066" cy="2890585"/>
            <a:chOff x="42122" y="3952246"/>
            <a:chExt cx="3451606" cy="2671214"/>
          </a:xfrm>
        </p:grpSpPr>
        <p:pic>
          <p:nvPicPr>
            <p:cNvPr id="15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увати 16"/>
          <p:cNvGrpSpPr/>
          <p:nvPr/>
        </p:nvGrpSpPr>
        <p:grpSpPr>
          <a:xfrm>
            <a:off x="5120662" y="3630345"/>
            <a:ext cx="2941220" cy="2843436"/>
            <a:chOff x="3611120" y="3867550"/>
            <a:chExt cx="2667778" cy="2513779"/>
          </a:xfrm>
        </p:grpSpPr>
        <p:pic>
          <p:nvPicPr>
            <p:cNvPr id="18" name="Picture 8" descr="browser, earth, global, globe, international, internet, planet, world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20" y="3867550"/>
              <a:ext cx="2513778" cy="251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ranslat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120" y="4746109"/>
              <a:ext cx="1635219" cy="163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74" y="3622589"/>
            <a:ext cx="2411750" cy="30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007" y="3025562"/>
            <a:ext cx="4561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Електронні словники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4474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Перекладачі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48553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Енциклопедії</a:t>
            </a:r>
          </a:p>
        </p:txBody>
      </p:sp>
    </p:spTree>
    <p:extLst>
      <p:ext uri="{BB962C8B-B14F-4D97-AF65-F5344CB8AC3E}">
        <p14:creationId xmlns:p14="http://schemas.microsoft.com/office/powerpoint/2010/main" val="16869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словники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Перевірити правопис, знайти тлумачення або переклад слів можна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електронних словників</a:t>
            </a:r>
            <a:r>
              <a:rPr lang="uk-UA" sz="2800" b="1" i="1" kern="0" dirty="0">
                <a:solidFill>
                  <a:srgbClr val="FFFFFF"/>
                </a:solidFill>
              </a:rPr>
              <a:t>, Збірки електронних словників можна знайти на сайтах нижче та інших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861419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Інфо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(www.mova.info)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820" y="5861419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Словопедія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slovopedia.org.ua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7" y="3075321"/>
            <a:ext cx="4076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14" y="3075320"/>
            <a:ext cx="40957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словники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Ті, хто цікавиться українською мовою, можуть скористатись електронною версією словника Бориса Дмитровича Грінченка (</a:t>
            </a:r>
            <a:r>
              <a:rPr lang="en-US" sz="2800" b="1" i="1" kern="0" dirty="0">
                <a:solidFill>
                  <a:srgbClr val="FFFF00"/>
                </a:solidFill>
              </a:rPr>
              <a:t>hrinchenko.com</a:t>
            </a:r>
            <a:r>
              <a:rPr lang="en-US" sz="2800" b="1" i="1" kern="0" dirty="0">
                <a:solidFill>
                  <a:srgbClr val="FFFFFF"/>
                </a:solidFill>
              </a:rPr>
              <a:t> «</a:t>
            </a:r>
            <a:r>
              <a:rPr lang="uk-UA" sz="2800" b="1" i="1" kern="0" dirty="0" err="1">
                <a:solidFill>
                  <a:srgbClr val="FFFFFF"/>
                </a:solidFill>
              </a:rPr>
              <a:t>Словарь</a:t>
            </a:r>
            <a:r>
              <a:rPr lang="uk-UA" sz="2800" b="1" i="1" kern="0" dirty="0">
                <a:solidFill>
                  <a:srgbClr val="FFFFFF"/>
                </a:solidFill>
              </a:rPr>
              <a:t> української мови»)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53" y="3151654"/>
            <a:ext cx="74866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Онлайн-перекладач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68459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словників,, програми-перекладачі опрацьовують словосполучення, цілий текст, а не тільки окремі слова. Тому ми отримуємо зв'язний текст іншою мовою, а не просто набір слів.</a:t>
            </a:r>
          </a:p>
        </p:txBody>
      </p:sp>
      <p:pic>
        <p:nvPicPr>
          <p:cNvPr id="10" name="Picture 6" descr="transl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77" y="4652603"/>
            <a:ext cx="1754404" cy="17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orldtranslation.org/uploads/Image/News/Education/angliyskiy%20yazik%20onlay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22376"/>
          <a:stretch/>
        </p:blipFill>
        <p:spPr bwMode="auto">
          <a:xfrm>
            <a:off x="8840962" y="4604834"/>
            <a:ext cx="1722212" cy="20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orldtranslation.org/uploads/Image/Pages/online-transl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6" y="4652603"/>
            <a:ext cx="1865203" cy="18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Онлайн-перекладач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програма для автоматичного перекладу тексту з однієї мови на іншу.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600" dirty="0"/>
              <a:t>Перекладач</a:t>
            </a:r>
            <a:r>
              <a:rPr lang="ru-RU" sz="3600" dirty="0"/>
              <a:t> </a:t>
            </a:r>
            <a:r>
              <a:rPr lang="en-US" sz="3600" dirty="0"/>
              <a:t>Pragma On-Line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www.translate.ua/uk/on-line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70" y="1164950"/>
            <a:ext cx="89916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Перекладач</a:t>
            </a:r>
            <a:r>
              <a:rPr lang="ru-RU" dirty="0"/>
              <a:t> </a:t>
            </a:r>
            <a:r>
              <a:rPr lang="en-US" dirty="0"/>
              <a:t>Google</a:t>
            </a:r>
            <a:br>
              <a:rPr lang="en-US" dirty="0"/>
            </a:br>
            <a:r>
              <a:rPr lang="en-US" dirty="0"/>
              <a:t>translate.google.com.ua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234935"/>
            <a:ext cx="90582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енциклопедії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 енциклопедії </a:t>
            </a:r>
            <a:r>
              <a:rPr lang="uk-UA" sz="2800" b="1" i="1" kern="0" dirty="0">
                <a:solidFill>
                  <a:srgbClr val="FFFFFF"/>
                </a:solidFill>
              </a:rPr>
              <a:t>— це сайти, які містять довідкові відомості з різних галузей знань.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Енциклопедії бувають універсальними, вони охоплюють відомості різної тематики. Інші можуть містити дані з одного із напрямів знань (наприклад, комп'ютерні науки або математика).</a:t>
            </a:r>
          </a:p>
        </p:txBody>
      </p:sp>
      <p:pic>
        <p:nvPicPr>
          <p:cNvPr id="8" name="Picture 4" descr="http://plrencyclopedia.com/images-plre/IDNADestiny-PlaceH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38" y="3995467"/>
            <a:ext cx="4711311" cy="25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nnection, 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22" y="3995467"/>
            <a:ext cx="2632914" cy="26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82086</TotalTime>
  <Words>512</Words>
  <Application>Microsoft Office PowerPoint</Application>
  <PresentationFormat>Довільний</PresentationFormat>
  <Paragraphs>125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Використання мережі Інтернет для навчання</vt:lpstr>
      <vt:lpstr>Інтернет для навчання</vt:lpstr>
      <vt:lpstr>Інтернет для навчання</vt:lpstr>
      <vt:lpstr>Електронні словники</vt:lpstr>
      <vt:lpstr>Електронні словники</vt:lpstr>
      <vt:lpstr>Онлайн-перекладач</vt:lpstr>
      <vt:lpstr>Перекладач Pragma On-Line www.translate.ua/uk/on-line</vt:lpstr>
      <vt:lpstr>Перекладач Google translate.google.com.ua</vt:lpstr>
      <vt:lpstr>Інтернет енциклопедії </vt:lpstr>
      <vt:lpstr>Вікіпедія</vt:lpstr>
      <vt:lpstr>Інтернет енциклопедії </vt:lpstr>
      <vt:lpstr>Повторюємо</vt:lpstr>
      <vt:lpstr>Розгадайте кросворд</vt:lpstr>
      <vt:lpstr>Дайте відповіді на запитання</vt:lpstr>
      <vt:lpstr>Розгадай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Lenovo</cp:lastModifiedBy>
  <cp:revision>188</cp:revision>
  <dcterms:created xsi:type="dcterms:W3CDTF">2016-06-06T19:48:43Z</dcterms:created>
  <dcterms:modified xsi:type="dcterms:W3CDTF">2017-08-29T16:06:50Z</dcterms:modified>
</cp:coreProperties>
</file>