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65" r:id="rId18"/>
    <p:sldId id="266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5" name="Google Shape;15;p2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l" t="t" r="r" b="b"/>
              <a:pathLst>
                <a:path w="1348" h="1963" extrusionOk="0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l" t="t" r="r" b="b"/>
              <a:pathLst>
                <a:path w="1810" h="1388" extrusionOk="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l" t="t" r="r" b="b"/>
              <a:pathLst>
                <a:path w="1325" h="1910" extrusionOk="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l" t="t" r="r" b="b"/>
              <a:pathLst>
                <a:path w="1866" h="1398" extrusionOk="0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"/>
          <p:cNvSpPr txBox="1"/>
          <p:nvPr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4" name="Google Shape;24;p2" descr="E:\Робота\Вчитель Інформатики\~~~Сайт~~~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2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0" i="1" u="none" strike="noStrike" cap="non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       </a:t>
              </a:r>
              <a:endParaRPr sz="1400" b="1" i="1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t="27144"/>
          <a:stretch/>
        </p:blipFill>
        <p:spPr>
          <a:xfrm>
            <a:off x="0" y="0"/>
            <a:ext cx="4747751" cy="5275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 cap="flat" cmpd="sng">
            <a:solidFill>
              <a:srgbClr val="1942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 descr="2"/>
          <p:cNvSpPr/>
          <p:nvPr/>
        </p:nvSpPr>
        <p:spPr>
          <a:xfrm>
            <a:off x="376245" y="2147896"/>
            <a:ext cx="2103437" cy="3032125"/>
          </a:xfrm>
          <a:custGeom>
            <a:avLst/>
            <a:gdLst/>
            <a:ahLst/>
            <a:cxnLst/>
            <a:rect l="l" t="t" r="r" b="b"/>
            <a:pathLst>
              <a:path w="1325" h="1910" extrusionOk="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 descr="4"/>
          <p:cNvSpPr/>
          <p:nvPr/>
        </p:nvSpPr>
        <p:spPr>
          <a:xfrm>
            <a:off x="2625727" y="2119317"/>
            <a:ext cx="2139950" cy="3116263"/>
          </a:xfrm>
          <a:custGeom>
            <a:avLst/>
            <a:gdLst/>
            <a:ahLst/>
            <a:cxnLst/>
            <a:rect l="l" t="t" r="r" b="b"/>
            <a:pathLst>
              <a:path w="1348" h="1963" extrusionOk="0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 descr="1"/>
          <p:cNvSpPr/>
          <p:nvPr/>
        </p:nvSpPr>
        <p:spPr>
          <a:xfrm>
            <a:off x="1130307" y="1416060"/>
            <a:ext cx="2873375" cy="2182813"/>
          </a:xfrm>
          <a:custGeom>
            <a:avLst/>
            <a:gdLst/>
            <a:ahLst/>
            <a:cxnLst/>
            <a:rect l="l" t="t" r="r" b="b"/>
            <a:pathLst>
              <a:path w="1810" h="1375" extrusionOk="0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 descr="55282"/>
          <p:cNvSpPr/>
          <p:nvPr/>
        </p:nvSpPr>
        <p:spPr>
          <a:xfrm>
            <a:off x="1085855" y="3730636"/>
            <a:ext cx="2962275" cy="2219325"/>
          </a:xfrm>
          <a:custGeom>
            <a:avLst/>
            <a:gdLst/>
            <a:ahLst/>
            <a:cxnLst/>
            <a:rect l="l" t="t" r="r" b="b"/>
            <a:pathLst>
              <a:path w="1866" h="1398" extrusionOk="0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800"/>
              <a:buFont typeface="Verdana"/>
              <a:buNone/>
            </a:pPr>
            <a:r>
              <a:rPr lang="uk-UA" sz="138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 sz="13800" b="1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" name="Google Shape;41;p3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">
            <a:hlinkClick r:id="rId7"/>
          </p:cNvPr>
          <p:cNvSpPr/>
          <p:nvPr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teach-inf.at.ua</a:t>
            </a:r>
            <a:endParaRPr sz="40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і області з вмістом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51AF4-AAAA-4396-9C86-AA2779198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0" u="none" strike="noStrike" cap="none" dirty="0" err="1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Введення</a:t>
            </a:r>
            <a:r>
              <a:rPr lang="ru-RU" sz="44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4400" b="1" i="0" u="none" strike="noStrike" cap="none" dirty="0" err="1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редагування</a:t>
            </a:r>
            <a:r>
              <a:rPr lang="ru-RU" sz="44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 й </a:t>
            </a:r>
            <a:r>
              <a:rPr lang="ru-RU" sz="4400" b="1" i="0" u="none" strike="noStrike" cap="none" dirty="0" err="1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форматування</a:t>
            </a:r>
            <a:r>
              <a:rPr lang="ru-RU" sz="44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i="0" u="none" strike="noStrike" cap="none" dirty="0" err="1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даних</a:t>
            </a:r>
            <a:r>
              <a:rPr lang="ru-RU" sz="44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i="0" u="none" strike="noStrike" cap="none" dirty="0" err="1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основних</a:t>
            </a:r>
            <a:r>
              <a:rPr lang="ru-RU" sz="44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i="0" u="none" strike="noStrike" cap="none" dirty="0" err="1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типів</a:t>
            </a:r>
            <a:r>
              <a:rPr lang="ru-RU" sz="44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br>
              <a:rPr lang="ru-RU" sz="44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79B715-E8BA-420F-B5E7-41E03FBEC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02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Копіювання та переміщення клітинок і діапазонів</a:t>
            </a:r>
            <a:endParaRPr/>
          </a:p>
        </p:txBody>
      </p:sp>
      <p:pic>
        <p:nvPicPr>
          <p:cNvPr id="129" name="Google Shape;129;p1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Уміст клітинки можна вставити в клітинку та в діапазон, при цьому всі клітинки діапазону будуть заповнені однаковим значенням. Уміст виділеного діапазону можна вставити в діапазон такого самого розміру. 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70929" y="3566338"/>
            <a:ext cx="736225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цього достатньо вказати першу клітинку діапазону для вставлення.</a:t>
            </a:r>
            <a:endParaRPr/>
          </a:p>
        </p:txBody>
      </p:sp>
      <p:pic>
        <p:nvPicPr>
          <p:cNvPr id="133" name="Google Shape;133;p15" descr="Ноутбук, на якому показано перевпорядковану електронну таблицю Excel з автоматичним заповненням даними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8583" y="3566338"/>
            <a:ext cx="4392488" cy="321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Копіювання та переміщення клітинок і діапазонів</a:t>
            </a:r>
            <a:endParaRPr/>
          </a:p>
        </p:txBody>
      </p:sp>
      <p:pic>
        <p:nvPicPr>
          <p:cNvPr id="139" name="Google Shape;139;p1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Звертаю вашу увагу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що під час виконання команди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Вирізати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Excel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видалення вмісту клітинок з попереднього місця відбувається тільки після того, як їх буде вставлено в інше місце. А в Word виділений об'єкт видаляється з тексту одразу після виконання команди Вирізати. Об'єкти, дані з яких видаляються, у книзі обводиться пунктирною рамкою.</a:t>
            </a:r>
            <a:endParaRPr sz="2800" b="1" i="1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 t="30769"/>
          <a:stretch/>
        </p:blipFill>
        <p:spPr>
          <a:xfrm>
            <a:off x="3492165" y="4418816"/>
            <a:ext cx="5207669" cy="21468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148" name="Google Shape;148;p17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Текстові дані вводяться за тими самими правилами, що й 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Word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Але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Excel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надає додаткові можливості для автоматизації введення текстів. Програма запам'ятовує текстові дані, уведені в попередні клітинки поточного стовпця. І під час уведення перших літер таких самих даних у наступні клітинки цього стовпця програма автоматично пропонує їх повний текст. 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70929" y="4411910"/>
            <a:ext cx="820783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 згоди потрібно натиснути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Enter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інакше слід продовжувати введення необхідного тексту.</a:t>
            </a:r>
            <a:endParaRPr/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3561" y="4411910"/>
            <a:ext cx="3376584" cy="22108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158" name="Google Shape;158;p1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Під час заповнення таблиці інколи виникає потреба введення даних, що повторюються або мають певну закономірність. Наприклад, номери за порядком учнів класу або номер класу для всіх учнів цього класу тощо. </a:t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9697" y="3123885"/>
            <a:ext cx="2520280" cy="32450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2" name="Google Shape;162;p18"/>
          <p:cNvSpPr/>
          <p:nvPr/>
        </p:nvSpPr>
        <p:spPr>
          <a:xfrm>
            <a:off x="68949" y="3123885"/>
            <a:ext cx="8947232" cy="2246769"/>
          </a:xfrm>
          <a:prstGeom prst="wedgeRectCallout">
            <a:avLst>
              <a:gd name="adj1" fmla="val 70926"/>
              <a:gd name="adj2" fmla="val 3142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введення таких списків даних зручно копіювати дані з використанням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маркера заповнення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- маленького чорного квадрата в правому нижньому куті табличного курсора.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10673833" y="4724581"/>
            <a:ext cx="432048" cy="432048"/>
          </a:xfrm>
          <a:prstGeom prst="mathPlus">
            <a:avLst>
              <a:gd name="adj1" fmla="val 23520"/>
            </a:avLst>
          </a:prstGeom>
          <a:solidFill>
            <a:srgbClr val="0C213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169" name="Google Shape;169;p19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введення   послідовності   текстових   даних   у  діапазон клітинок потрібно: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2" name="Google Shape;172;p19"/>
          <p:cNvGrpSpPr/>
          <p:nvPr/>
        </p:nvGrpSpPr>
        <p:grpSpPr>
          <a:xfrm>
            <a:off x="72008" y="2281760"/>
            <a:ext cx="12050141" cy="4405632"/>
            <a:chOff x="0" y="3696"/>
            <a:chExt cx="12050141" cy="4405632"/>
          </a:xfrm>
        </p:grpSpPr>
        <p:sp>
          <p:nvSpPr>
            <p:cNvPr id="173" name="Google Shape;173;p19"/>
            <p:cNvSpPr/>
            <p:nvPr/>
          </p:nvSpPr>
          <p:spPr>
            <a:xfrm rot="5400000">
              <a:off x="-135458" y="197058"/>
              <a:ext cx="903054" cy="63213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0" y="377669"/>
              <a:ext cx="632138" cy="270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 rot="5400000">
              <a:off x="5989588" y="-5353755"/>
              <a:ext cx="703102" cy="114180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F7421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632138" y="38018"/>
              <a:ext cx="11383680" cy="634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Увести в першу клітинку діапазону перший елемент списку.</a:t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 rot="5400000">
              <a:off x="-135458" y="1058226"/>
              <a:ext cx="903054" cy="632138"/>
            </a:xfrm>
            <a:prstGeom prst="chevron">
              <a:avLst>
                <a:gd name="adj" fmla="val 50000"/>
              </a:avLst>
            </a:prstGeom>
            <a:solidFill>
              <a:srgbClr val="7030A0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0" y="1238837"/>
              <a:ext cx="632138" cy="270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 rot="5400000">
              <a:off x="5979915" y="-4492741"/>
              <a:ext cx="722449" cy="114180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7030A0">
                <a:alpha val="89803"/>
              </a:srgb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632139" y="890302"/>
              <a:ext cx="11382736" cy="651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Зробити цю клітинку поточною.</a:t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 rot="5400000">
              <a:off x="-135458" y="1919394"/>
              <a:ext cx="903054" cy="63213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0" y="2100005"/>
              <a:ext cx="632138" cy="270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 rot="5400000">
              <a:off x="5979915" y="-3631572"/>
              <a:ext cx="722449" cy="114180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8C200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632139" y="1751471"/>
              <a:ext cx="11382736" cy="651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Навести вказівник на маркер заповнення (при цьому вказівник виглядатиме як чорний хрестик </a:t>
              </a:r>
              <a:r>
                <a:rPr lang="uk-UA" sz="2400" b="1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  <a:r>
                <a:rPr lang="uk-UA" sz="24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).</a:t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 rot="5400000">
              <a:off x="-135458" y="2780562"/>
              <a:ext cx="903054" cy="632138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0" y="2961173"/>
              <a:ext cx="632138" cy="270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4</a:t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 rot="5400000">
              <a:off x="5979915" y="-2770404"/>
              <a:ext cx="722449" cy="114180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A6CC6"/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632139" y="2612639"/>
              <a:ext cx="11382736" cy="651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Натиснути ліву кнопку миші та, утримуючи й натиснутою, виділити потрібний діапазон.</a:t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 rot="5400000">
              <a:off x="-135458" y="3641731"/>
              <a:ext cx="903054" cy="632138"/>
            </a:xfrm>
            <a:prstGeom prst="chevron">
              <a:avLst>
                <a:gd name="adj" fmla="val 50000"/>
              </a:avLst>
            </a:prstGeom>
            <a:solidFill>
              <a:srgbClr val="008000"/>
            </a:soli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0" y="3822342"/>
              <a:ext cx="632138" cy="270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5</a:t>
              </a: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 rot="5400000">
              <a:off x="5979915" y="-1909236"/>
              <a:ext cx="722449" cy="114180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8000">
                <a:alpha val="89803"/>
              </a:srgbClr>
            </a:soli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632139" y="3473807"/>
              <a:ext cx="11382736" cy="651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Відпустити ліву кнопку миші.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198" name="Google Shape;198;p20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4657" y="2800592"/>
            <a:ext cx="4782176" cy="37153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314" y="1347788"/>
            <a:ext cx="4451102" cy="34946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2" name="Google Shape;202;p20"/>
          <p:cNvSpPr/>
          <p:nvPr/>
        </p:nvSpPr>
        <p:spPr>
          <a:xfrm rot="-9636940">
            <a:off x="4831675" y="3805398"/>
            <a:ext cx="2363830" cy="56034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208" name="Google Shape;208;p21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введення послідовності чисел потрібно: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1" name="Google Shape;211;p21"/>
          <p:cNvGrpSpPr/>
          <p:nvPr/>
        </p:nvGrpSpPr>
        <p:grpSpPr>
          <a:xfrm>
            <a:off x="72008" y="1968487"/>
            <a:ext cx="12050141" cy="4718440"/>
            <a:chOff x="0" y="4161"/>
            <a:chExt cx="12050141" cy="4718440"/>
          </a:xfrm>
        </p:grpSpPr>
        <p:sp>
          <p:nvSpPr>
            <p:cNvPr id="212" name="Google Shape;212;p21"/>
            <p:cNvSpPr/>
            <p:nvPr/>
          </p:nvSpPr>
          <p:spPr>
            <a:xfrm rot="5400000">
              <a:off x="-236914" y="342295"/>
              <a:ext cx="1579428" cy="1105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 txBox="1"/>
            <p:nvPr/>
          </p:nvSpPr>
          <p:spPr>
            <a:xfrm>
              <a:off x="0" y="658181"/>
              <a:ext cx="1105600" cy="473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 rot="5400000">
              <a:off x="5963336" y="-4853575"/>
              <a:ext cx="1229069" cy="1094454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F7421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 txBox="1"/>
            <p:nvPr/>
          </p:nvSpPr>
          <p:spPr>
            <a:xfrm>
              <a:off x="1105600" y="64159"/>
              <a:ext cx="10884543" cy="110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0300" rIns="20300" bIns="2030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uk-UA" sz="32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Увести в дві сусідні клітинки перші два елементи списку.</a:t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 rot="5400000">
              <a:off x="-236914" y="1861191"/>
              <a:ext cx="1579428" cy="1105600"/>
            </a:xfrm>
            <a:prstGeom prst="chevron">
              <a:avLst>
                <a:gd name="adj" fmla="val 50000"/>
              </a:avLst>
            </a:prstGeom>
            <a:solidFill>
              <a:srgbClr val="7030A0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 txBox="1"/>
            <p:nvPr/>
          </p:nvSpPr>
          <p:spPr>
            <a:xfrm>
              <a:off x="0" y="2177077"/>
              <a:ext cx="1105600" cy="473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 rot="5400000">
              <a:off x="5946094" y="-3334679"/>
              <a:ext cx="1263554" cy="1094454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7030A0">
                <a:alpha val="89803"/>
              </a:srgb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 txBox="1"/>
            <p:nvPr/>
          </p:nvSpPr>
          <p:spPr>
            <a:xfrm>
              <a:off x="1105601" y="1567496"/>
              <a:ext cx="10882859" cy="114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0300" rIns="20300" bIns="2030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uk-UA" sz="32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Виділити ці клітинки.</a:t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-236914" y="3380087"/>
              <a:ext cx="1579428" cy="11056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 txBox="1"/>
            <p:nvPr/>
          </p:nvSpPr>
          <p:spPr>
            <a:xfrm>
              <a:off x="0" y="3695973"/>
              <a:ext cx="1105600" cy="473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Verdana"/>
                <a:buNone/>
              </a:pPr>
              <a:r>
                <a:rPr lang="uk-UA" sz="24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 rot="5400000">
              <a:off x="5946094" y="-1815783"/>
              <a:ext cx="1263554" cy="1094454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8C200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1105601" y="3086392"/>
              <a:ext cx="10882859" cy="114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0300" rIns="20300" bIns="2030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Verdana"/>
                <a:buNone/>
              </a:pPr>
              <a:r>
                <a:rPr lang="uk-UA" sz="32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Заповнити потрібний діапазон клітинок, використовуючи маркер заповнення.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229" name="Google Shape;229;p22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1" name="Google Shape;23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83" y="1052736"/>
            <a:ext cx="3782048" cy="44217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501" y="2132856"/>
            <a:ext cx="3744416" cy="46099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3" name="Google Shape;233;p22"/>
          <p:cNvSpPr/>
          <p:nvPr/>
        </p:nvSpPr>
        <p:spPr>
          <a:xfrm rot="-9636940">
            <a:off x="4193560" y="4288832"/>
            <a:ext cx="3154261" cy="56034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239" name="Google Shape;239;p23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7026" y="908720"/>
            <a:ext cx="3732448" cy="42498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570" y="915729"/>
            <a:ext cx="3732448" cy="45269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3" name="Google Shape;243;p23"/>
          <p:cNvSpPr/>
          <p:nvPr/>
        </p:nvSpPr>
        <p:spPr>
          <a:xfrm rot="10800000">
            <a:off x="4973370" y="3632769"/>
            <a:ext cx="3600400" cy="56034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72008" y="536565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 цьому за першими двома елементами списку обчислюється різниця між елементами та, враховуючи її, його наступні елементи.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250" name="Google Shape;250;p2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Часто в суміжних клітинках таблиць виконуються однотипні розрахунки. Для автоматизації однотипних розрахунків можна скопіювати формулу до клітинок відповідного діапазону. </a:t>
            </a:r>
            <a:endParaRPr/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808" y="3131026"/>
            <a:ext cx="5116647" cy="33706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4" name="Google Shape;254;p24"/>
          <p:cNvSpPr/>
          <p:nvPr/>
        </p:nvSpPr>
        <p:spPr>
          <a:xfrm>
            <a:off x="5538471" y="3954532"/>
            <a:ext cx="2038063" cy="578882"/>
          </a:xfrm>
          <a:prstGeom prst="wedgeRoundRectCallout">
            <a:avLst>
              <a:gd name="adj1" fmla="val -62139"/>
              <a:gd name="adj2" fmla="val 549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=B3*C3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4579621" y="4482832"/>
            <a:ext cx="742826" cy="2306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4579621" y="4718246"/>
            <a:ext cx="742826" cy="2306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5538471" y="4626848"/>
            <a:ext cx="2038063" cy="578882"/>
          </a:xfrm>
          <a:prstGeom prst="wedgeRoundRectCallout">
            <a:avLst>
              <a:gd name="adj1" fmla="val -61204"/>
              <a:gd name="adj2" fmla="val -754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=B4*C4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5250439" y="5159619"/>
            <a:ext cx="144016" cy="1153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5390376" y="5506399"/>
            <a:ext cx="3683781" cy="1055608"/>
          </a:xfrm>
          <a:prstGeom prst="wedgeRoundRectCallout">
            <a:avLst>
              <a:gd name="adj1" fmla="val -52388"/>
              <a:gd name="adj2" fmla="val -746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Маркер автозаповнення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7757160" y="3118771"/>
            <a:ext cx="436499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При цьому достатньо скористатися засобом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автозаповнювання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None/>
            </a:pPr>
            <a:r>
              <a:rPr lang="uk-UA" sz="2500"/>
              <a:t>Які програми використовують для опрацювання даних в електронних таблицях?</a:t>
            </a:r>
            <a:endParaRPr/>
          </a:p>
        </p:txBody>
      </p:sp>
      <p:pic>
        <p:nvPicPr>
          <p:cNvPr id="113" name="Google Shape;113;p1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13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Запустити табличний процесор можна різними способами: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8149100" y="2254088"/>
            <a:ext cx="3973050" cy="14838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відкривши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документ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що має один зі значків:</a:t>
            </a:r>
            <a:endParaRPr sz="26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72009" y="2254088"/>
            <a:ext cx="3973050" cy="14838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обрати у списку програм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Головного меню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4110554" y="2254088"/>
            <a:ext cx="3973050" cy="14838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 допомогою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ярлика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на Робочому столі</a:t>
            </a:r>
            <a:endParaRPr sz="26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9813" y="3841205"/>
            <a:ext cx="2772373" cy="263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5114" y="3758683"/>
            <a:ext cx="2279056" cy="263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07" y="3841205"/>
            <a:ext cx="3973049" cy="25312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2" name="Google Shape;122;p14"/>
          <p:cNvSpPr/>
          <p:nvPr/>
        </p:nvSpPr>
        <p:spPr>
          <a:xfrm>
            <a:off x="827830" y="3934862"/>
            <a:ext cx="1964900" cy="510778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266" name="Google Shape;266;p2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Копіювання формули використовуючи автозаповнення:</a:t>
            </a: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9" name="Google Shape;269;p25"/>
          <p:cNvGrpSpPr/>
          <p:nvPr/>
        </p:nvGrpSpPr>
        <p:grpSpPr>
          <a:xfrm>
            <a:off x="107504" y="2247655"/>
            <a:ext cx="11897682" cy="4275352"/>
            <a:chOff x="1" y="2335"/>
            <a:chExt cx="11897682" cy="4275352"/>
          </a:xfrm>
        </p:grpSpPr>
        <p:sp>
          <p:nvSpPr>
            <p:cNvPr id="270" name="Google Shape;270;p25"/>
            <p:cNvSpPr/>
            <p:nvPr/>
          </p:nvSpPr>
          <p:spPr>
            <a:xfrm rot="5400000">
              <a:off x="-233227" y="235563"/>
              <a:ext cx="1554852" cy="1088396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896CE"/>
                </a:gs>
                <a:gs pos="50000">
                  <a:srgbClr val="308BCE"/>
                </a:gs>
                <a:gs pos="100000">
                  <a:srgbClr val="237BBC"/>
                </a:gs>
              </a:gsLst>
              <a:lin ang="5400000" scaled="0"/>
            </a:gradFill>
            <a:ln w="9525" cap="flat" cmpd="sng">
              <a:solidFill>
                <a:srgbClr val="398AC7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 txBox="1"/>
            <p:nvPr/>
          </p:nvSpPr>
          <p:spPr>
            <a:xfrm>
              <a:off x="1" y="546533"/>
              <a:ext cx="1088396" cy="466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Verdana"/>
                <a:buNone/>
              </a:pPr>
              <a:r>
                <a:rPr lang="uk-UA" sz="2000" b="1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 rot="5400000">
              <a:off x="5987712" y="-4896980"/>
              <a:ext cx="1010654" cy="10809286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9803"/>
              </a:srgbClr>
            </a:solidFill>
            <a:ln w="9525" cap="flat" cmpd="sng">
              <a:solidFill>
                <a:srgbClr val="398AC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5"/>
            <p:cNvSpPr txBox="1"/>
            <p:nvPr/>
          </p:nvSpPr>
          <p:spPr>
            <a:xfrm>
              <a:off x="1137732" y="51672"/>
              <a:ext cx="10710614" cy="911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erdana"/>
                <a:buChar char="•"/>
              </a:pPr>
              <a:r>
                <a:rPr lang="uk-UA" sz="2400" b="1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Виділи клітинку, у якій міститься формула для копіювання.</a:t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5400000">
              <a:off x="-233227" y="1595813"/>
              <a:ext cx="1554852" cy="1088396"/>
            </a:xfrm>
            <a:prstGeom prst="chevron">
              <a:avLst>
                <a:gd name="adj" fmla="val 50000"/>
              </a:avLst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1" y="1906783"/>
              <a:ext cx="1088396" cy="466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Verdana"/>
                <a:buNone/>
              </a:pPr>
              <a:r>
                <a:rPr lang="uk-UA" sz="2000" b="1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 rot="5400000">
              <a:off x="3837842" y="-1465202"/>
              <a:ext cx="1010654" cy="663192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5"/>
            <p:cNvSpPr txBox="1"/>
            <p:nvPr/>
          </p:nvSpPr>
          <p:spPr>
            <a:xfrm>
              <a:off x="1076541" y="1394771"/>
              <a:ext cx="6533257" cy="911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Verdana"/>
                <a:buChar char="•"/>
              </a:pPr>
              <a:r>
                <a:rPr lang="uk-UA" sz="2400" b="1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Наведи вказівник на маркер заповнення.</a:t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 rot="5400000">
              <a:off x="-233227" y="2956063"/>
              <a:ext cx="1554852" cy="1088396"/>
            </a:xfrm>
            <a:prstGeom prst="chevron">
              <a:avLst>
                <a:gd name="adj" fmla="val 50000"/>
              </a:avLst>
            </a:prstGeom>
            <a:solidFill>
              <a:srgbClr val="660066"/>
            </a:solidFill>
            <a:ln w="9525" cap="flat" cmpd="sng">
              <a:solidFill>
                <a:srgbClr val="FEFEF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1" y="3267033"/>
              <a:ext cx="1088396" cy="466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Verdana"/>
                <a:buNone/>
              </a:pPr>
              <a:r>
                <a:rPr lang="uk-UA" sz="2000" b="1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 rot="5400000">
              <a:off x="6081486" y="-2176480"/>
              <a:ext cx="823107" cy="10809286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 txBox="1"/>
            <p:nvPr/>
          </p:nvSpPr>
          <p:spPr>
            <a:xfrm>
              <a:off x="1128578" y="2856790"/>
              <a:ext cx="10728924" cy="742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erdana"/>
                <a:buChar char="•"/>
              </a:pPr>
              <a:r>
                <a:rPr lang="uk-UA" sz="2400" b="1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Виділи діапазон, я яких необхідно скопіювати формулу.</a:t>
              </a:r>
              <a:endParaRPr/>
            </a:p>
          </p:txBody>
        </p:sp>
      </p:grpSp>
      <p:grpSp>
        <p:nvGrpSpPr>
          <p:cNvPr id="282" name="Google Shape;282;p25"/>
          <p:cNvGrpSpPr/>
          <p:nvPr/>
        </p:nvGrpSpPr>
        <p:grpSpPr>
          <a:xfrm>
            <a:off x="8299612" y="3528384"/>
            <a:ext cx="2737249" cy="1268768"/>
            <a:chOff x="4066999" y="5229200"/>
            <a:chExt cx="2737249" cy="1268768"/>
          </a:xfrm>
        </p:grpSpPr>
        <p:pic>
          <p:nvPicPr>
            <p:cNvPr id="283" name="Google Shape;283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66999" y="5229200"/>
              <a:ext cx="2594178" cy="1141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5"/>
            <p:cNvSpPr/>
            <p:nvPr/>
          </p:nvSpPr>
          <p:spPr>
            <a:xfrm>
              <a:off x="5940152" y="5633872"/>
              <a:ext cx="864096" cy="864096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85" name="Google Shape;285;p25"/>
          <p:cNvSpPr/>
          <p:nvPr/>
        </p:nvSpPr>
        <p:spPr>
          <a:xfrm>
            <a:off x="10147724" y="3897322"/>
            <a:ext cx="889137" cy="89983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291" name="Google Shape;291;p2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 клітинки діапазону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D4:D5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скопіюються формули, за якими буде виконано обчислення, і в клітинках відобразяться результати.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 цьому, як бачимо на рисунку, у формулах автоматично змінилися адреси клітинок і формули набули вигляду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=В4*С4 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=В5*С5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293" name="Google Shape;293;p2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4" name="Google Shape;294;p26"/>
          <p:cNvPicPr preferRelativeResize="0"/>
          <p:nvPr/>
        </p:nvPicPr>
        <p:blipFill rotWithShape="1">
          <a:blip r:embed="rId4">
            <a:alphaModFix/>
          </a:blip>
          <a:srcRect t="2243"/>
          <a:stretch/>
        </p:blipFill>
        <p:spPr>
          <a:xfrm>
            <a:off x="2646277" y="3890828"/>
            <a:ext cx="6696744" cy="29077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5" name="Google Shape;295;p26"/>
          <p:cNvSpPr/>
          <p:nvPr/>
        </p:nvSpPr>
        <p:spPr>
          <a:xfrm>
            <a:off x="7261144" y="5691028"/>
            <a:ext cx="1944216" cy="64807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301" name="Google Shape;301;p27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Якщо у формулі містяться адреси клітинок, то під час копіювання у формулі відбувається автоматична зміна адрес клітинок -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модифікацій формули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72008" y="2661770"/>
            <a:ext cx="12050142" cy="21698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Пояснимо, як саме відбулася модифікація. Копіювання проходило з клітинки </a:t>
            </a:r>
            <a:r>
              <a:rPr lang="uk-UA" sz="27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D3</a:t>
            </a:r>
            <a:r>
              <a:rPr lang="uk-UA" sz="27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у клітинку </a:t>
            </a:r>
            <a:r>
              <a:rPr lang="uk-UA" sz="27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D4</a:t>
            </a:r>
            <a:r>
              <a:rPr lang="uk-UA" sz="27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різниця між номерами рядків цих двох клітинок дорівнює 4—3=1. Тому у скопійованій формулі всі номери рядків у посиланнях на клітинки збільшилися на </a:t>
            </a:r>
            <a:r>
              <a:rPr lang="uk-UA" sz="27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uk-UA" sz="27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305" name="Google Shape;305;p27"/>
          <p:cNvSpPr txBox="1"/>
          <p:nvPr/>
        </p:nvSpPr>
        <p:spPr>
          <a:xfrm>
            <a:off x="70929" y="4911607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Аналогічно, дід час копіювання формули з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D3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у клітинку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D5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різниця між номерами рядків становила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тому и у скопійованій формулі номери рядків у посиланнях збільшилися на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311" name="Google Shape;311;p2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 txBox="1"/>
          <p:nvPr/>
        </p:nvSpPr>
        <p:spPr>
          <a:xfrm>
            <a:off x="72008" y="1196763"/>
            <a:ext cx="12050142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Скопіюємо тепер формулу з клітинки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В6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у клітинку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D6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скориставшись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Буфером обміну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Як бачимо, і ця формула модифікувалася. В адресі клітинки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D6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номер стовпця на 2 більший, ніж номер стовпця клітинки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В6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тому всі номери стовпців у формулі, що копіюється, збільшилися саме на два номери, і формула з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=ВЗ+В4+В5 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автоматично змінилася на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=D3+D4+D5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4" name="Google Shape;314;p28"/>
          <p:cNvPicPr preferRelativeResize="0"/>
          <p:nvPr/>
        </p:nvPicPr>
        <p:blipFill rotWithShape="1">
          <a:blip r:embed="rId4">
            <a:alphaModFix/>
          </a:blip>
          <a:srcRect t="2243"/>
          <a:stretch/>
        </p:blipFill>
        <p:spPr>
          <a:xfrm>
            <a:off x="2826143" y="3851972"/>
            <a:ext cx="6696744" cy="29077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5" name="Google Shape;315;p28"/>
          <p:cNvSpPr/>
          <p:nvPr/>
        </p:nvSpPr>
        <p:spPr>
          <a:xfrm>
            <a:off x="4266303" y="6324014"/>
            <a:ext cx="1800200" cy="3600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28"/>
          <p:cNvSpPr/>
          <p:nvPr/>
        </p:nvSpPr>
        <p:spPr>
          <a:xfrm rot="10800000">
            <a:off x="6199600" y="6179998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7434655" y="6324014"/>
            <a:ext cx="1944216" cy="3600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Автозаповнення та автозавершення.</a:t>
            </a:r>
            <a:endParaRPr/>
          </a:p>
        </p:txBody>
      </p:sp>
      <p:pic>
        <p:nvPicPr>
          <p:cNvPr id="323" name="Google Shape;323;p29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 txBox="1"/>
          <p:nvPr/>
        </p:nvSpPr>
        <p:spPr>
          <a:xfrm>
            <a:off x="72008" y="366466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Звертаю вашу увагу:</a:t>
            </a: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Отже, під час копіювання формул відбувається їх модифікація за таким правилом: номери стовпців (рядків) в адресах клітинок змінюються на різницю номерів кінцевого і початкового стовпців (рядків).</a:t>
            </a:r>
            <a:endParaRPr/>
          </a:p>
        </p:txBody>
      </p:sp>
      <p:pic>
        <p:nvPicPr>
          <p:cNvPr id="327" name="Google Shape;327;p29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1235044"/>
            <a:ext cx="1219200" cy="1219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29"/>
          <p:cNvGrpSpPr/>
          <p:nvPr/>
        </p:nvGrpSpPr>
        <p:grpSpPr>
          <a:xfrm>
            <a:off x="-2256694" y="3821081"/>
            <a:ext cx="14003277" cy="3270893"/>
            <a:chOff x="-2724237" y="-422614"/>
            <a:chExt cx="14003277" cy="3270893"/>
          </a:xfrm>
        </p:grpSpPr>
        <p:sp>
          <p:nvSpPr>
            <p:cNvPr id="329" name="Google Shape;329;p29"/>
            <p:cNvSpPr/>
            <p:nvPr/>
          </p:nvSpPr>
          <p:spPr>
            <a:xfrm>
              <a:off x="-2724237" y="-422614"/>
              <a:ext cx="3270893" cy="3270893"/>
            </a:xfrm>
            <a:prstGeom prst="blockArc">
              <a:avLst>
                <a:gd name="adj1" fmla="val 18900000"/>
                <a:gd name="adj2" fmla="val 2700000"/>
                <a:gd name="adj3" fmla="val 660"/>
              </a:avLst>
            </a:pr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45897" y="346530"/>
              <a:ext cx="10833143" cy="6929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 txBox="1"/>
            <p:nvPr/>
          </p:nvSpPr>
          <p:spPr>
            <a:xfrm>
              <a:off x="445897" y="346530"/>
              <a:ext cx="10833143" cy="692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0025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800"/>
                <a:buFont typeface="Verdana"/>
                <a:buNone/>
              </a:pPr>
              <a:r>
                <a:rPr lang="uk-UA" sz="28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Імена клітинок під час копіювання не модифікуються</a:t>
              </a: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2795" y="259910"/>
              <a:ext cx="866204" cy="86620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398AC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445897" y="1386170"/>
              <a:ext cx="10833143" cy="69296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 txBox="1"/>
            <p:nvPr/>
          </p:nvSpPr>
          <p:spPr>
            <a:xfrm>
              <a:off x="445897" y="1386170"/>
              <a:ext cx="10833143" cy="692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0025" tIns="71100" rIns="71100" bIns="71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Verdana"/>
                <a:buNone/>
              </a:pPr>
              <a:r>
                <a:rPr lang="uk-UA" sz="28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Під час переміщення формули не модифікуються</a:t>
              </a: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2795" y="1299550"/>
              <a:ext cx="866204" cy="86620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D591E-7661-4896-AC76-6C96496FA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ДЯКУЮ ЗА УВАГУ !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82DC4F-5A29-4CFD-A703-820E4D06E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00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110" y="3117425"/>
            <a:ext cx="9991725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Запуск програми Excel</a:t>
            </a:r>
            <a:endParaRPr sz="2800"/>
          </a:p>
        </p:txBody>
      </p:sp>
      <p:pic>
        <p:nvPicPr>
          <p:cNvPr id="129" name="Google Shape;129;p15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13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1" name="Google Shape;131;p15"/>
          <p:cNvGrpSpPr/>
          <p:nvPr/>
        </p:nvGrpSpPr>
        <p:grpSpPr>
          <a:xfrm>
            <a:off x="1299925" y="1381595"/>
            <a:ext cx="9266072" cy="1361140"/>
            <a:chOff x="8158" y="0"/>
            <a:chExt cx="9266072" cy="1361140"/>
          </a:xfrm>
        </p:grpSpPr>
        <p:sp>
          <p:nvSpPr>
            <p:cNvPr id="132" name="Google Shape;132;p15"/>
            <p:cNvSpPr/>
            <p:nvPr/>
          </p:nvSpPr>
          <p:spPr>
            <a:xfrm>
              <a:off x="8158" y="0"/>
              <a:ext cx="4876880" cy="136114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896CE"/>
                </a:gs>
                <a:gs pos="50000">
                  <a:srgbClr val="308BCE"/>
                </a:gs>
                <a:gs pos="100000">
                  <a:srgbClr val="237BBC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688728" y="0"/>
              <a:ext cx="3515740" cy="1361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500"/>
                <a:buFont typeface="Verdana"/>
                <a:buNone/>
              </a:pPr>
              <a:r>
                <a:rPr lang="uk-UA" sz="65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Пуск</a:t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397350" y="0"/>
              <a:ext cx="4876880" cy="136114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5077920" y="0"/>
              <a:ext cx="3515740" cy="1361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6500"/>
                <a:buFont typeface="Verdana"/>
                <a:buNone/>
              </a:pPr>
              <a:r>
                <a:rPr lang="uk-UA" sz="6500" b="1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Excel</a:t>
              </a:r>
              <a:endParaRPr sz="65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6" name="Google Shape;136;p15"/>
          <p:cNvSpPr/>
          <p:nvPr/>
        </p:nvSpPr>
        <p:spPr>
          <a:xfrm>
            <a:off x="1736608" y="3396614"/>
            <a:ext cx="2583931" cy="440056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15"/>
          <p:cNvSpPr/>
          <p:nvPr/>
        </p:nvSpPr>
        <p:spPr>
          <a:xfrm rot="-2700000">
            <a:off x="2159890" y="2756532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66" y="1731006"/>
            <a:ext cx="11858625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Вікно табличного процесора Excel</a:t>
            </a:r>
            <a:endParaRPr sz="2800"/>
          </a:p>
        </p:txBody>
      </p:sp>
      <p:pic>
        <p:nvPicPr>
          <p:cNvPr id="144" name="Google Shape;144;p16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13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174165" y="3616459"/>
            <a:ext cx="11591115" cy="1986355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404909" y="3626343"/>
            <a:ext cx="604742" cy="26257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168778" y="3629066"/>
            <a:ext cx="236131" cy="1973748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72008" y="6122447"/>
            <a:ext cx="3131840" cy="400110"/>
          </a:xfrm>
          <a:prstGeom prst="wedgeRectCallout">
            <a:avLst>
              <a:gd name="adj1" fmla="val -41636"/>
              <a:gd name="adj2" fmla="val -1965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Заголовки рядків</a:t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404908" y="4208758"/>
            <a:ext cx="658717" cy="27370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1147315" y="4465146"/>
            <a:ext cx="3131840" cy="400110"/>
          </a:xfrm>
          <a:prstGeom prst="wedgeRectCallout">
            <a:avLst>
              <a:gd name="adj1" fmla="val -57937"/>
              <a:gd name="adj2" fmla="val -5557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Виділена клітинка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168778" y="3304176"/>
            <a:ext cx="1001910" cy="309505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2543963" y="3304176"/>
            <a:ext cx="9445339" cy="304750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1089913" y="5605593"/>
            <a:ext cx="771524" cy="278409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680337" y="5048116"/>
            <a:ext cx="2343335" cy="400110"/>
          </a:xfrm>
          <a:prstGeom prst="wedgeRectCallout">
            <a:avLst>
              <a:gd name="adj1" fmla="val -48310"/>
              <a:gd name="adj2" fmla="val 1024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Назва аркуша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7366992" y="5602814"/>
            <a:ext cx="4627698" cy="253163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11765280" y="3888916"/>
            <a:ext cx="229410" cy="1713898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8" name="Google Shape;158;p16"/>
          <p:cNvGrpSpPr/>
          <p:nvPr/>
        </p:nvGrpSpPr>
        <p:grpSpPr>
          <a:xfrm>
            <a:off x="8113008" y="6175874"/>
            <a:ext cx="3711488" cy="407643"/>
            <a:chOff x="5004048" y="6186922"/>
            <a:chExt cx="3711488" cy="407643"/>
          </a:xfrm>
        </p:grpSpPr>
        <p:sp>
          <p:nvSpPr>
            <p:cNvPr id="159" name="Google Shape;159;p16"/>
            <p:cNvSpPr/>
            <p:nvPr/>
          </p:nvSpPr>
          <p:spPr>
            <a:xfrm>
              <a:off x="5010894" y="6186922"/>
              <a:ext cx="3704642" cy="400110"/>
            </a:xfrm>
            <a:prstGeom prst="wedgeRectCallout">
              <a:avLst>
                <a:gd name="adj1" fmla="val 47773"/>
                <a:gd name="adj2" fmla="val -306207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endParaRPr sz="20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004048" y="6194455"/>
              <a:ext cx="3711487" cy="400110"/>
            </a:xfrm>
            <a:prstGeom prst="wedgeRectCallout">
              <a:avLst>
                <a:gd name="adj1" fmla="val -25103"/>
                <a:gd name="adj2" fmla="val -143183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Verdana"/>
                <a:buNone/>
              </a:pPr>
              <a:r>
                <a:rPr lang="uk-UA" sz="2000" b="1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Смуги прокручування</a:t>
              </a:r>
              <a:endParaRPr sz="20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61" name="Google Shape;161;p16"/>
          <p:cNvSpPr/>
          <p:nvPr/>
        </p:nvSpPr>
        <p:spPr>
          <a:xfrm>
            <a:off x="168775" y="1743382"/>
            <a:ext cx="11820526" cy="336851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4630224" y="1165934"/>
            <a:ext cx="2736768" cy="400110"/>
          </a:xfrm>
          <a:prstGeom prst="wedgeRectCallout">
            <a:avLst>
              <a:gd name="adj1" fmla="val -48170"/>
              <a:gd name="adj2" fmla="val 13002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Рядок заголовка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168776" y="2082956"/>
            <a:ext cx="11820526" cy="1221220"/>
          </a:xfrm>
          <a:prstGeom prst="rect">
            <a:avLst/>
          </a:prstGeom>
          <a:solidFill>
            <a:srgbClr val="008000">
              <a:alpha val="2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7614152" y="1160490"/>
            <a:ext cx="1382343" cy="400110"/>
          </a:xfrm>
          <a:prstGeom prst="wedgeRectCallout">
            <a:avLst>
              <a:gd name="adj1" fmla="val -150875"/>
              <a:gd name="adj2" fmla="val 2806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Стрічка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358161" y="2818968"/>
            <a:ext cx="1872207" cy="400110"/>
          </a:xfrm>
          <a:prstGeom prst="wedgeRectCallout">
            <a:avLst>
              <a:gd name="adj1" fmla="val -40505"/>
              <a:gd name="adj2" fmla="val 9360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Поле </a:t>
            </a:r>
            <a:r>
              <a:rPr lang="uk-UA" sz="20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Ім’я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3585221" y="3676609"/>
            <a:ext cx="2484739" cy="400110"/>
          </a:xfrm>
          <a:prstGeom prst="wedgeRectCallout">
            <a:avLst>
              <a:gd name="adj1" fmla="val -61314"/>
              <a:gd name="adj2" fmla="val -962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Рядок формул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195079" y="1770672"/>
            <a:ext cx="2277281" cy="292459"/>
          </a:xfrm>
          <a:prstGeom prst="rect">
            <a:avLst/>
          </a:prstGeom>
          <a:solidFill>
            <a:srgbClr val="EC8A49">
              <a:alpha val="49803"/>
            </a:srgbClr>
          </a:solidFill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72008" y="1163269"/>
            <a:ext cx="4151895" cy="400110"/>
          </a:xfrm>
          <a:prstGeom prst="wedgeRectCallout">
            <a:avLst>
              <a:gd name="adj1" fmla="val -35349"/>
              <a:gd name="adj2" fmla="val 1170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Панель швидкого доступу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1147315" y="3670738"/>
            <a:ext cx="1872207" cy="707886"/>
          </a:xfrm>
          <a:prstGeom prst="wedgeRectCallout">
            <a:avLst>
              <a:gd name="adj1" fmla="val -64586"/>
              <a:gd name="adj2" fmla="val -333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Заголовок стовпця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7614152" y="3954145"/>
            <a:ext cx="3149689" cy="707886"/>
          </a:xfrm>
          <a:prstGeom prst="wedgeRectCallout">
            <a:avLst>
              <a:gd name="adj1" fmla="val -53163"/>
              <a:gd name="adj2" fmla="val 8892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uk-UA" sz="2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Аркуш електронної книги</a:t>
            </a:r>
            <a:endParaRPr sz="20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93" y="1784585"/>
            <a:ext cx="1156335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/>
              <a:t>Вікно табличного процесора Excel</a:t>
            </a:r>
            <a:endParaRPr sz="2800"/>
          </a:p>
        </p:txBody>
      </p:sp>
      <p:pic>
        <p:nvPicPr>
          <p:cNvPr id="177" name="Google Shape;177;p17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13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Вікно аркуша електронної книги має такі елементи:</a:t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410527" y="4167446"/>
            <a:ext cx="301943" cy="257175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72008" y="2717929"/>
            <a:ext cx="2678988" cy="830997"/>
          </a:xfrm>
          <a:prstGeom prst="wedgeRectCallout">
            <a:avLst>
              <a:gd name="adj1" fmla="val -31805"/>
              <a:gd name="adj2" fmla="val 1328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Кнопка </a:t>
            </a:r>
            <a:r>
              <a:rPr lang="uk-UA" sz="24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Виділити все</a:t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410526" y="4424621"/>
            <a:ext cx="301943" cy="1156335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1291767" y="5043141"/>
            <a:ext cx="5264548" cy="461665"/>
          </a:xfrm>
          <a:prstGeom prst="wedgeRectCallout">
            <a:avLst>
              <a:gd name="adj1" fmla="val -62166"/>
              <a:gd name="adj2" fmla="val -4773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Заголовки </a:t>
            </a:r>
            <a:r>
              <a:rPr lang="uk-UA" sz="24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номерів рядків</a:t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717993" y="4167446"/>
            <a:ext cx="10797351" cy="257175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5841729" y="2717928"/>
            <a:ext cx="2864250" cy="830997"/>
          </a:xfrm>
          <a:prstGeom prst="wedgeRectCallout">
            <a:avLst>
              <a:gd name="adj1" fmla="val -72517"/>
              <a:gd name="adj2" fmla="val 1361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Заголовки </a:t>
            </a:r>
            <a:r>
              <a:rPr lang="uk-UA" sz="24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імен стовпців</a:t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18081" y="4424621"/>
            <a:ext cx="844019" cy="296661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2167484" y="4541260"/>
            <a:ext cx="4388831" cy="461665"/>
          </a:xfrm>
          <a:prstGeom prst="wedgeRectCallout">
            <a:avLst>
              <a:gd name="adj1" fmla="val -68995"/>
              <a:gd name="adj2" fmla="val -455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Поточна клітинка</a:t>
            </a:r>
            <a:endParaRPr sz="24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2501811" y="5573453"/>
            <a:ext cx="301943" cy="302260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3555729" y="5574299"/>
            <a:ext cx="6357198" cy="461665"/>
          </a:xfrm>
          <a:prstGeom prst="wedgeRectCallout">
            <a:avLst>
              <a:gd name="adj1" fmla="val -63662"/>
              <a:gd name="adj2" fmla="val -259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Кнопка створення нового аркуша</a:t>
            </a:r>
            <a:endParaRPr sz="24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1336041" y="5574300"/>
            <a:ext cx="949030" cy="302260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72008" y="6123326"/>
            <a:ext cx="4934106" cy="461665"/>
          </a:xfrm>
          <a:prstGeom prst="wedgeRectCallout">
            <a:avLst>
              <a:gd name="adj1" fmla="val -15033"/>
              <a:gd name="adj2" fmla="val -1184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Рядок ярликів аркушів </a:t>
            </a:r>
            <a:endParaRPr sz="24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/>
              <a:t>З якими основними об’єктами можна працювати в середовищі табличного процесора?</a:t>
            </a:r>
            <a:endParaRPr/>
          </a:p>
        </p:txBody>
      </p:sp>
      <p:pic>
        <p:nvPicPr>
          <p:cNvPr id="197" name="Google Shape;197;p1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13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 роботі з електронною таблицею одна з клітинок є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виділеною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Навколо виділеної клітинки з’являється рамка, яка відрізняється від обрамлення клітинки. </a:t>
            </a:r>
            <a:endParaRPr/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4">
            <a:alphaModFix/>
          </a:blip>
          <a:srcRect l="1" t="44942" r="47255"/>
          <a:stretch/>
        </p:blipFill>
        <p:spPr>
          <a:xfrm>
            <a:off x="4511367" y="2683348"/>
            <a:ext cx="7608625" cy="35394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1" name="Google Shape;201;p18"/>
          <p:cNvSpPr/>
          <p:nvPr/>
        </p:nvSpPr>
        <p:spPr>
          <a:xfrm>
            <a:off x="6028959" y="4271279"/>
            <a:ext cx="1352839" cy="511727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7715555" y="4453063"/>
            <a:ext cx="2687457" cy="830997"/>
          </a:xfrm>
          <a:prstGeom prst="wedgeRectCallout">
            <a:avLst>
              <a:gd name="adj1" fmla="val -70986"/>
              <a:gd name="adj2" fmla="val -376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Виділена клітинка</a:t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4547943" y="2701636"/>
            <a:ext cx="1906247" cy="511727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5089241" y="3741519"/>
            <a:ext cx="2126950" cy="461665"/>
          </a:xfrm>
          <a:prstGeom prst="wedgeRectCallout">
            <a:avLst>
              <a:gd name="adj1" fmla="val -52982"/>
              <a:gd name="adj2" fmla="val -19875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Поле </a:t>
            </a:r>
            <a:r>
              <a:rPr lang="uk-UA" sz="24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Ім’я</a:t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4455457" y="4268739"/>
            <a:ext cx="614941" cy="511727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6079007" y="3266218"/>
            <a:ext cx="1201191" cy="424848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72008" y="2683348"/>
            <a:ext cx="429902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Щоб виділити потрібну клітинку, досить клацнути на ній лівою кнопкою миші. Адреса виділеної клітинки відображається в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полі імені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3200"/>
              <a:t>Як працювати з електронною таблицею?</a:t>
            </a:r>
            <a:endParaRPr/>
          </a:p>
        </p:txBody>
      </p:sp>
      <p:pic>
        <p:nvPicPr>
          <p:cNvPr id="213" name="Google Shape;213;p19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14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2796" y="2336932"/>
            <a:ext cx="6208885" cy="26762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6" name="Google Shape;216;p19"/>
          <p:cNvSpPr/>
          <p:nvPr/>
        </p:nvSpPr>
        <p:spPr>
          <a:xfrm>
            <a:off x="3054213" y="2502425"/>
            <a:ext cx="1917018" cy="581775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1638047" y="1143546"/>
            <a:ext cx="3898709" cy="954107"/>
          </a:xfrm>
          <a:prstGeom prst="wedgeRectCallout">
            <a:avLst>
              <a:gd name="adj1" fmla="val -4338"/>
              <a:gd name="adj2" fmla="val 11621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Адреса поточної клітинки</a:t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7480678" y="2502426"/>
            <a:ext cx="1782420" cy="581774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8382887" y="3356992"/>
            <a:ext cx="2167779" cy="954107"/>
          </a:xfrm>
          <a:prstGeom prst="wedgeRectCallout">
            <a:avLst>
              <a:gd name="adj1" fmla="val -56988"/>
              <a:gd name="adj2" fmla="val -881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Рядок формул</a:t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6161694" y="2502425"/>
            <a:ext cx="537730" cy="581775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8396210" y="1143546"/>
            <a:ext cx="2154456" cy="954107"/>
          </a:xfrm>
          <a:prstGeom prst="wedgeRectCallout">
            <a:avLst>
              <a:gd name="adj1" fmla="val -136033"/>
              <a:gd name="adj2" fmla="val 1119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Ввід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(Enter)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5520383" y="2502425"/>
            <a:ext cx="537730" cy="581775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5680772" y="1143546"/>
            <a:ext cx="2427406" cy="954107"/>
          </a:xfrm>
          <a:prstGeom prst="wedgeRectCallout">
            <a:avLst>
              <a:gd name="adj1" fmla="val -41531"/>
              <a:gd name="adj2" fmla="val 1025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Скасувати (Esc)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1419" y="5222028"/>
            <a:ext cx="106959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5680772" y="5729895"/>
            <a:ext cx="4869894" cy="830997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Редагувати прямо в клітинці</a:t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2894860" y="5592894"/>
            <a:ext cx="1103078" cy="5107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Або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5970" y="4707274"/>
            <a:ext cx="1250786" cy="21061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9"/>
          <p:cNvSpPr/>
          <p:nvPr/>
        </p:nvSpPr>
        <p:spPr>
          <a:xfrm>
            <a:off x="5506871" y="4660711"/>
            <a:ext cx="2088232" cy="830997"/>
          </a:xfrm>
          <a:prstGeom prst="wedgeRectCallout">
            <a:avLst>
              <a:gd name="adj1" fmla="val -84954"/>
              <a:gd name="adj2" fmla="val -11549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Двічі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клацнути</a:t>
            </a:r>
            <a:endParaRPr/>
          </a:p>
        </p:txBody>
      </p:sp>
      <p:sp>
        <p:nvSpPr>
          <p:cNvPr id="229" name="Google Shape;229;p19"/>
          <p:cNvSpPr/>
          <p:nvPr/>
        </p:nvSpPr>
        <p:spPr>
          <a:xfrm rot="7025563">
            <a:off x="4543147" y="4235009"/>
            <a:ext cx="793281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Як встановлювати формати подання даних у клітинках?</a:t>
            </a:r>
            <a:endParaRPr/>
          </a:p>
        </p:txBody>
      </p:sp>
      <p:pic>
        <p:nvPicPr>
          <p:cNvPr id="235" name="Google Shape;235;p20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15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72008" y="1196763"/>
            <a:ext cx="926863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 Microsoft Excel для зміни формату можна скористатись інструментами групи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Число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вкладки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Основне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Зокрема, зі списку числових форматів обрати потрібний.</a:t>
            </a:r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4">
            <a:alphaModFix/>
          </a:blip>
          <a:srcRect b="7400"/>
          <a:stretch/>
        </p:blipFill>
        <p:spPr>
          <a:xfrm>
            <a:off x="9670164" y="1196763"/>
            <a:ext cx="2248824" cy="53810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08" y="3153345"/>
            <a:ext cx="9268637" cy="25433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0" name="Google Shape;240;p20"/>
          <p:cNvSpPr/>
          <p:nvPr/>
        </p:nvSpPr>
        <p:spPr>
          <a:xfrm>
            <a:off x="1043575" y="3678197"/>
            <a:ext cx="1192895" cy="559498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7196355" y="4237695"/>
            <a:ext cx="2144289" cy="658208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20"/>
          <p:cNvSpPr/>
          <p:nvPr/>
        </p:nvSpPr>
        <p:spPr>
          <a:xfrm rot="2700000" flipH="1">
            <a:off x="8128113" y="3773550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Копіювання та переміщення клітинок і діапазонів</a:t>
            </a:r>
            <a:endParaRPr/>
          </a:p>
        </p:txBody>
      </p:sp>
      <p:pic>
        <p:nvPicPr>
          <p:cNvPr id="119" name="Google Shape;119;p1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Операції копіювання та переміщення даних з клітинки або діапазону клітинок електронної таблиці в табличному процесорі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Excel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здійснюються аналогічно до цих самих операцій у текстовому процесорі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Word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12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72008" y="3094390"/>
            <a:ext cx="8472224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Наприклад, уміст виділеної клітинки або виділеного діапазону клітинок копіюється до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Буфера обміну 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(команди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Копіювати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Вирізати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), і звідти його можна вставити а інше місце електронної таблиці (команда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Вставити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). Перед вставленням потрібно виділити об'єкти, до яких буде вставлено дані з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Буфера обміну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1787" y="3109962"/>
            <a:ext cx="3417537" cy="26812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Широкоэкранный</PresentationFormat>
  <Paragraphs>136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Comic Sans MS</vt:lpstr>
      <vt:lpstr>Times New Roman</vt:lpstr>
      <vt:lpstr>Verdana</vt:lpstr>
      <vt:lpstr>Тема Office</vt:lpstr>
      <vt:lpstr>Введення, редагування й форматування даних основних типів.  </vt:lpstr>
      <vt:lpstr>Які програми використовують для опрацювання даних в електронних таблицях?</vt:lpstr>
      <vt:lpstr>Запуск програми Excel</vt:lpstr>
      <vt:lpstr>Вікно табличного процесора Excel</vt:lpstr>
      <vt:lpstr>Вікно табличного процесора Excel</vt:lpstr>
      <vt:lpstr>З якими основними об’єктами можна працювати в середовищі табличного процесора?</vt:lpstr>
      <vt:lpstr>Як працювати з електронною таблицею?</vt:lpstr>
      <vt:lpstr>Як встановлювати формати подання даних у клітинках?</vt:lpstr>
      <vt:lpstr>Копіювання та переміщення клітинок і діапазонів</vt:lpstr>
      <vt:lpstr>Копіювання та переміщення клітинок і діапазонів</vt:lpstr>
      <vt:lpstr>Копіювання та переміщення клітинок і діапазонів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ДЯКУЮ ЗА УВАГУ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Введення, редагування й форматування даних основних типів.  </dc:title>
  <dc:creator>Zoe</dc:creator>
  <cp:lastModifiedBy>Zoe</cp:lastModifiedBy>
  <cp:revision>1</cp:revision>
  <dcterms:modified xsi:type="dcterms:W3CDTF">2021-11-18T11:23:54Z</dcterms:modified>
</cp:coreProperties>
</file>