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579" r:id="rId3"/>
    <p:sldId id="844" r:id="rId4"/>
    <p:sldId id="845" r:id="rId5"/>
    <p:sldId id="1581" r:id="rId6"/>
    <p:sldId id="1582" r:id="rId7"/>
    <p:sldId id="1583" r:id="rId8"/>
    <p:sldId id="1587" r:id="rId9"/>
    <p:sldId id="1588" r:id="rId10"/>
    <p:sldId id="1584" r:id="rId11"/>
    <p:sldId id="1589" r:id="rId12"/>
    <p:sldId id="1590" r:id="rId13"/>
    <p:sldId id="495" r:id="rId14"/>
    <p:sldId id="1585" r:id="rId15"/>
    <p:sldId id="1591" r:id="rId16"/>
    <p:sldId id="1354" r:id="rId17"/>
    <p:sldId id="644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1CE"/>
    <a:srgbClr val="008000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віртуальний хостинг;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віртуальний виділений сервер;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виділений сервер;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хмарний хостинг;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 err="1"/>
            <a:t>реселлер</a:t>
          </a:r>
          <a:r>
            <a:rPr lang="uk-UA" i="1" dirty="0"/>
            <a:t> хостинг.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98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1998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1998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1998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19982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1897"/>
          <a:ext cx="11356246" cy="7560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kern="1200" dirty="0"/>
            <a:t>віртуальний хостинг;</a:t>
          </a:r>
        </a:p>
      </dsp:txBody>
      <dsp:txXfrm>
        <a:off x="474656" y="251897"/>
        <a:ext cx="11356246" cy="756014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6754"/>
          <a:ext cx="10904730" cy="7560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i="1" kern="1200" dirty="0"/>
            <a:t>віртуальний виділений сервер;</a:t>
          </a:r>
        </a:p>
      </dsp:txBody>
      <dsp:txXfrm>
        <a:off x="926171" y="1196754"/>
        <a:ext cx="10904730" cy="756014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41611"/>
          <a:ext cx="10766151" cy="7560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i="1" kern="1200" dirty="0">
              <a:solidFill>
                <a:srgbClr val="002060"/>
              </a:solidFill>
            </a:rPr>
            <a:t>виділений сервер;</a:t>
          </a:r>
        </a:p>
      </dsp:txBody>
      <dsp:txXfrm>
        <a:off x="1064750" y="2141611"/>
        <a:ext cx="10766151" cy="756014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86468"/>
          <a:ext cx="10904730" cy="7560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i="1" kern="1200" dirty="0"/>
            <a:t>хмарний хостинг;</a:t>
          </a:r>
        </a:p>
      </dsp:txBody>
      <dsp:txXfrm>
        <a:off x="926171" y="3086468"/>
        <a:ext cx="10904730" cy="756014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1325"/>
          <a:ext cx="11356246" cy="7560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i="1" kern="1200" dirty="0" err="1"/>
            <a:t>реселлер</a:t>
          </a:r>
          <a:r>
            <a:rPr lang="uk-UA" sz="3300" i="1" kern="1200" dirty="0"/>
            <a:t> хостинг.</a:t>
          </a:r>
        </a:p>
      </dsp:txBody>
      <dsp:txXfrm>
        <a:off x="474656" y="4031325"/>
        <a:ext cx="11356246" cy="756014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Хостинг </a:t>
            </a:r>
            <a:r>
              <a:rPr lang="uk-UA" sz="6600" dirty="0" err="1"/>
              <a:t>сайта</a:t>
            </a:r>
            <a:endParaRPr lang="uk-UA" sz="6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613C57-C996-4909-A05F-0C7E6192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7" y="3662318"/>
            <a:ext cx="2357228" cy="2357228"/>
          </a:xfrm>
          <a:prstGeom prst="rect">
            <a:avLst/>
          </a:prstGeom>
        </p:spPr>
      </p:pic>
      <p:pic>
        <p:nvPicPr>
          <p:cNvPr id="1028" name="Picture 4" descr="cloud computing, cloud repository, cloud server, cloud storage, datacenter icon">
            <a:extLst>
              <a:ext uri="{FF2B5EF4-FFF2-40B4-BE49-F238E27FC236}">
                <a16:creationId xmlns:a16="http://schemas.microsoft.com/office/drawing/2014/main" id="{A4803E74-E6AF-4E38-80E2-4BA90FBE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65" y="3662319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Виділений сервер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dedicated server) — </a:t>
            </a:r>
            <a:r>
              <a:rPr lang="uk-UA" sz="2800" b="1" i="1" kern="0" dirty="0">
                <a:solidFill>
                  <a:srgbClr val="FFFFFF"/>
                </a:solidFill>
              </a:rPr>
              <a:t>надається сервер цілком. Використовується для реалізації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dedicated server&quot;">
            <a:extLst>
              <a:ext uri="{FF2B5EF4-FFF2-40B4-BE49-F238E27FC236}">
                <a16:creationId xmlns:a16="http://schemas.microsoft.com/office/drawing/2014/main" id="{C87AD0A5-77D8-4661-A28D-4CE901A42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466"/>
          <a:stretch/>
        </p:blipFill>
        <p:spPr bwMode="auto">
          <a:xfrm>
            <a:off x="5406013" y="2278064"/>
            <a:ext cx="671398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99E8D-42AF-4024-A46F-FA3257DC5431}"/>
              </a:ext>
            </a:extLst>
          </p:cNvPr>
          <p:cNvSpPr txBox="1"/>
          <p:nvPr/>
        </p:nvSpPr>
        <p:spPr>
          <a:xfrm>
            <a:off x="72008" y="2278064"/>
            <a:ext cx="514921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нестандартних завдань (сервісів), а також розміщення «важких» веб-проектів, які не можуть співіснувати на одному сервері з іншими проектами і вимагають для себе всі ресурси сервера.</a:t>
            </a:r>
          </a:p>
        </p:txBody>
      </p:sp>
    </p:spTree>
    <p:extLst>
      <p:ext uri="{BB962C8B-B14F-4D97-AF65-F5344CB8AC3E}">
        <p14:creationId xmlns:p14="http://schemas.microsoft.com/office/powerpoint/2010/main" val="16945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Хмарний хостинг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cloud hosting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FF"/>
                </a:solidFill>
              </a:rPr>
              <a:t>cloud storage) — </a:t>
            </a:r>
            <a:r>
              <a:rPr lang="uk-UA" sz="2800" b="1" i="1" kern="0" dirty="0">
                <a:solidFill>
                  <a:srgbClr val="FFFFFF"/>
                </a:solidFill>
              </a:rPr>
              <a:t>це послуга з розміщення файлів користувача, за якої дані зберігаються на багатьох серверах, що розподілені у мережі. 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cloud hosting&quot;">
            <a:extLst>
              <a:ext uri="{FF2B5EF4-FFF2-40B4-BE49-F238E27FC236}">
                <a16:creationId xmlns:a16="http://schemas.microsoft.com/office/drawing/2014/main" id="{98BA4350-C2E8-40EF-A5CF-30B112AC7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3" b="14484"/>
          <a:stretch/>
        </p:blipFill>
        <p:spPr bwMode="auto">
          <a:xfrm>
            <a:off x="7093849" y="3136095"/>
            <a:ext cx="5026143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06C8E-598F-4124-9430-6B60C532B78D}"/>
              </a:ext>
            </a:extLst>
          </p:cNvPr>
          <p:cNvSpPr txBox="1"/>
          <p:nvPr/>
        </p:nvSpPr>
        <p:spPr>
          <a:xfrm>
            <a:off x="72008" y="3136095"/>
            <a:ext cx="687140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Файли зберігаються у так званій «хмарі», що фізично складається з серверів, які можуть знаходитися далеко один від іншого, але з точки зору користувача працюють як один потужний віртуальний сервер.</a:t>
            </a:r>
          </a:p>
        </p:txBody>
      </p:sp>
    </p:spTree>
    <p:extLst>
      <p:ext uri="{BB962C8B-B14F-4D97-AF65-F5344CB8AC3E}">
        <p14:creationId xmlns:p14="http://schemas.microsoft.com/office/powerpoint/2010/main" val="16273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Реселлер</a:t>
            </a:r>
            <a:r>
              <a:rPr lang="uk-UA" sz="2800" b="1" i="1" kern="0" dirty="0">
                <a:solidFill>
                  <a:srgbClr val="FFFF00"/>
                </a:solidFill>
              </a:rPr>
              <a:t> хостинг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reseller hosting) — </a:t>
            </a:r>
            <a:r>
              <a:rPr lang="uk-UA" sz="2800" b="1" i="1" kern="0" dirty="0">
                <a:solidFill>
                  <a:srgbClr val="FFFFFF"/>
                </a:solidFill>
              </a:rPr>
              <a:t>хостинг з послугою перепродажу. Користувачеві надається</a:t>
            </a:r>
          </a:p>
        </p:txBody>
      </p:sp>
      <p:pic>
        <p:nvPicPr>
          <p:cNvPr id="921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2A563AC-B4D4-4E98-BFA2-92268F59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58" y="2250595"/>
            <a:ext cx="6448034" cy="38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B088D-7492-42D5-B0E6-53828BA50E54}"/>
              </a:ext>
            </a:extLst>
          </p:cNvPr>
          <p:cNvSpPr txBox="1"/>
          <p:nvPr/>
        </p:nvSpPr>
        <p:spPr>
          <a:xfrm>
            <a:off x="72008" y="2150870"/>
            <a:ext cx="540434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можливість розподіляти дисковий простір і ресурси свого віртуального хостингу або серверу з метою розміщення на ньому сайтів третіх осіб, що можуть бути його клієнтами.</a:t>
            </a:r>
          </a:p>
        </p:txBody>
      </p:sp>
    </p:spTree>
    <p:extLst>
      <p:ext uri="{BB962C8B-B14F-4D97-AF65-F5344CB8AC3E}">
        <p14:creationId xmlns:p14="http://schemas.microsoft.com/office/powerpoint/2010/main" val="12438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отримати доменне ім'я для власного ресурсу, потрібно звертатися до регіонального регістратора доменних імен. Український національний домен </a:t>
            </a:r>
            <a:r>
              <a:rPr lang="en-US" sz="2800" b="1" i="1" kern="0" dirty="0" err="1">
                <a:solidFill>
                  <a:srgbClr val="FFFF00"/>
                </a:solidFill>
              </a:rPr>
              <a:t>ua</a:t>
            </a:r>
            <a:r>
              <a:rPr lang="uk-UA" sz="2800" b="1" i="1" kern="0" dirty="0">
                <a:solidFill>
                  <a:srgbClr val="FFFFFF"/>
                </a:solidFill>
              </a:rPr>
              <a:t> з 2001 року адмініструє ТОВ «</a:t>
            </a:r>
            <a:r>
              <a:rPr lang="uk-UA" sz="2800" b="1" i="1" kern="0" dirty="0" err="1">
                <a:solidFill>
                  <a:srgbClr val="FFFFFF"/>
                </a:solidFill>
              </a:rPr>
              <a:t>Хостмайстер</a:t>
            </a:r>
            <a:r>
              <a:rPr lang="uk-UA" sz="2800" b="1" i="1" kern="0" dirty="0">
                <a:solidFill>
                  <a:srgbClr val="FFFFFF"/>
                </a:solidFill>
              </a:rPr>
              <a:t>» (</a:t>
            </a:r>
            <a:r>
              <a:rPr lang="en-US" sz="2800" b="1" i="1" kern="0" dirty="0">
                <a:solidFill>
                  <a:srgbClr val="FFFFFF"/>
                </a:solidFill>
              </a:rPr>
              <a:t>hostmaster.ua). </a:t>
            </a:r>
            <a:r>
              <a:rPr lang="uk-UA" sz="2800" b="1" i="1" kern="0" dirty="0">
                <a:solidFill>
                  <a:srgbClr val="FFFFFF"/>
                </a:solidFill>
              </a:rPr>
              <a:t>Популярним українським регістратором доменних імен є компанія </a:t>
            </a:r>
            <a:r>
              <a:rPr lang="en-US" sz="2800" b="1" i="1" kern="0" dirty="0">
                <a:solidFill>
                  <a:srgbClr val="FFFF00"/>
                </a:solidFill>
              </a:rPr>
              <a:t>Imena.UA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3872"/>
          <a:stretch/>
        </p:blipFill>
        <p:spPr>
          <a:xfrm>
            <a:off x="72008" y="3958466"/>
            <a:ext cx="12050142" cy="241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4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A3B9623-1219-4332-A684-7BA25E28541F}"/>
              </a:ext>
            </a:extLst>
          </p:cNvPr>
          <p:cNvSpPr/>
          <p:nvPr/>
        </p:nvSpPr>
        <p:spPr>
          <a:xfrm>
            <a:off x="72008" y="2702201"/>
            <a:ext cx="3988783" cy="7021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президент.укр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FADD1BE-1D81-4EFA-B199-47B0738C63A2}"/>
              </a:ext>
            </a:extLst>
          </p:cNvPr>
          <p:cNvSpPr/>
          <p:nvPr/>
        </p:nvSpPr>
        <p:spPr>
          <a:xfrm>
            <a:off x="4150244" y="2702201"/>
            <a:ext cx="7971908" cy="7021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математика.укр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39D5153-7B1B-401F-A5B1-E47CBC8FD97D}"/>
              </a:ext>
            </a:extLst>
          </p:cNvPr>
          <p:cNvSpPr/>
          <p:nvPr/>
        </p:nvSpPr>
        <p:spPr>
          <a:xfrm>
            <a:off x="76323" y="3466129"/>
            <a:ext cx="3988783" cy="15483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можна використати для звертання до сайту президента України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8044BAD-0ECA-43BF-ABEB-ED9CCAEB1318}"/>
              </a:ext>
            </a:extLst>
          </p:cNvPr>
          <p:cNvSpPr/>
          <p:nvPr/>
        </p:nvSpPr>
        <p:spPr>
          <a:xfrm>
            <a:off x="4154559" y="3466129"/>
            <a:ext cx="7971908" cy="15483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є доменним іменем сайту дистанційного навчання Кременчуцького національного університету імені Михайла Остроградського.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29362-7A39-4E90-80DB-E5306DE3A3C3}"/>
              </a:ext>
            </a:extLst>
          </p:cNvPr>
          <p:cNvSpPr txBox="1"/>
          <p:nvPr/>
        </p:nvSpPr>
        <p:spPr>
          <a:xfrm>
            <a:off x="72008" y="5125962"/>
            <a:ext cx="985718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жовтні 2016 року в кириличному домені 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r>
              <a:rPr lang="uk-UA" sz="2800" b="1" i="1" kern="0" dirty="0" err="1">
                <a:solidFill>
                  <a:srgbClr val="FFFF00"/>
                </a:solidFill>
              </a:rPr>
              <a:t>укр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було зареєстровано майже 10 тисяч доменних імен.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15CA1-689F-44D4-8A83-830387172DC4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4 квітня 2014 року розпочалася реєстрація доменних імен у кириличному домені 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r>
              <a:rPr lang="uk-UA" sz="2800" b="1" i="1" kern="0" dirty="0" err="1">
                <a:solidFill>
                  <a:srgbClr val="FFFF00"/>
                </a:solidFill>
              </a:rPr>
              <a:t>укр</a:t>
            </a:r>
            <a:r>
              <a:rPr lang="uk-UA" sz="2800" b="1" i="1" kern="0" dirty="0">
                <a:solidFill>
                  <a:srgbClr val="FFFFFF"/>
                </a:solidFill>
              </a:rPr>
              <a:t>. Наприклад, доменне ім'я:</a:t>
            </a:r>
          </a:p>
        </p:txBody>
      </p:sp>
      <p:pic>
        <p:nvPicPr>
          <p:cNvPr id="13" name="Picture 2" descr="Результат пошуку зображень за запитом &quot;.укр&quot;">
            <a:extLst>
              <a:ext uri="{FF2B5EF4-FFF2-40B4-BE49-F238E27FC236}">
                <a16:creationId xmlns:a16="http://schemas.microsoft.com/office/drawing/2014/main" id="{D2029E69-4EAF-41A3-9CE8-CD90AC3E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/>
        </p:blipFill>
        <p:spPr bwMode="auto">
          <a:xfrm>
            <a:off x="9929190" y="5096145"/>
            <a:ext cx="2192959" cy="14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15CA1-689F-44D4-8A83-830387172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Безкоштовний хостинг (</a:t>
            </a:r>
            <a:r>
              <a:rPr lang="en-US" sz="2800" b="1" i="1" kern="0" dirty="0">
                <a:solidFill>
                  <a:srgbClr val="FFFF00"/>
                </a:solidFill>
              </a:rPr>
              <a:t>zzz.com.ua</a:t>
            </a:r>
            <a:r>
              <a:rPr lang="ru-RU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191-96C5-4882-AB7B-4F5CE8CB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3" y="1836136"/>
            <a:ext cx="11124734" cy="450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536C175-D32A-4536-9AC1-001C5959A076}"/>
              </a:ext>
            </a:extLst>
          </p:cNvPr>
          <p:cNvSpPr/>
          <p:nvPr/>
        </p:nvSpPr>
        <p:spPr>
          <a:xfrm>
            <a:off x="2341165" y="4191295"/>
            <a:ext cx="2545795" cy="20825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923BA0D2-92B0-4599-8DDD-03B2F395B4D8}"/>
              </a:ext>
            </a:extLst>
          </p:cNvPr>
          <p:cNvSpPr/>
          <p:nvPr/>
        </p:nvSpPr>
        <p:spPr>
          <a:xfrm rot="18900000">
            <a:off x="4026687" y="35728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мені заважало ефективніше працювати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6" y="1865221"/>
            <a:ext cx="1205014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потрібно зробити, щоб результат роботи був кращим?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7" y="292327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вчитель задоволений моїми досягненнями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0926" y="4012114"/>
            <a:ext cx="696292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є в мене бажання більше дізнаватися про хостинг </a:t>
            </a:r>
            <a:r>
              <a:rPr lang="uk-UA" sz="2800" b="1" i="1" kern="0" dirty="0" err="1">
                <a:solidFill>
                  <a:srgbClr val="002060"/>
                </a:solidFill>
              </a:rPr>
              <a:t>сайта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24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EFC783D-4658-4496-87F9-860A28BC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91" y="4012114"/>
            <a:ext cx="2642454" cy="26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pic>
        <p:nvPicPr>
          <p:cNvPr id="717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9511521-ED59-4170-A63B-87048A0F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5064895" y="1167703"/>
            <a:ext cx="7042774" cy="53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9FB837-C5FF-4882-B365-C4C0976C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7" y="3662318"/>
            <a:ext cx="2357228" cy="2357228"/>
          </a:xfrm>
          <a:prstGeom prst="rect">
            <a:avLst/>
          </a:prstGeom>
        </p:spPr>
      </p:pic>
      <p:pic>
        <p:nvPicPr>
          <p:cNvPr id="9" name="Picture 4" descr="cloud computing, cloud repository, cloud server, cloud storage, datacenter icon">
            <a:extLst>
              <a:ext uri="{FF2B5EF4-FFF2-40B4-BE49-F238E27FC236}">
                <a16:creationId xmlns:a16="http://schemas.microsoft.com/office/drawing/2014/main" id="{AE814EC2-B73D-428D-9E08-B5D4BCEE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65" y="3662319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576478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Пропоную визначити свої асоціації до слова «</a:t>
            </a:r>
            <a:r>
              <a:rPr lang="uk-UA" sz="2800" b="1" i="1" kern="0" dirty="0">
                <a:solidFill>
                  <a:srgbClr val="FFFF00"/>
                </a:solidFill>
              </a:rPr>
              <a:t>хостинг</a:t>
            </a:r>
            <a:r>
              <a:rPr lang="uk-UA" sz="2800" b="1" i="1" kern="0" dirty="0">
                <a:solidFill>
                  <a:srgbClr val="FFFFFF"/>
                </a:solidFill>
              </a:rPr>
              <a:t>».</a:t>
            </a:r>
          </a:p>
        </p:txBody>
      </p:sp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60DE644-6488-4B0E-95FC-9D1AB41FD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7839"/>
          <a:stretch/>
        </p:blipFill>
        <p:spPr bwMode="auto">
          <a:xfrm>
            <a:off x="5836794" y="1196763"/>
            <a:ext cx="6283198" cy="52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1E2EE-985B-49F1-B6A8-82F9CC59B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6" r="4122"/>
          <a:stretch/>
        </p:blipFill>
        <p:spPr>
          <a:xfrm>
            <a:off x="72005" y="2727290"/>
            <a:ext cx="576478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Отримувати інформацію 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у будь-який час із будь-якого під'єднаного до мережі Інтернет комп'ютера. Де ж розташовуються сайти?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906DB-4FBB-445C-B610-00D847C0BB9C}"/>
              </a:ext>
            </a:extLst>
          </p:cNvPr>
          <p:cNvSpPr txBox="1"/>
          <p:nvPr/>
        </p:nvSpPr>
        <p:spPr>
          <a:xfrm>
            <a:off x="1403648" y="2697557"/>
            <a:ext cx="8232721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Хо́стинг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hosting) — </a:t>
            </a:r>
            <a:r>
              <a:rPr lang="uk-UA" sz="2800" b="1" i="1" kern="0" dirty="0">
                <a:solidFill>
                  <a:srgbClr val="FFFFFF"/>
                </a:solidFill>
              </a:rPr>
              <a:t>послуга, що включає надання дискового простору, підключення до мережі та інших ресурсів для розміщення фізичної інформації на сервері, що постійно перебуває в мережі </a:t>
            </a:r>
            <a:r>
              <a:rPr lang="en-US" sz="2800" b="1" i="1" kern="0" dirty="0">
                <a:solidFill>
                  <a:srgbClr val="FFFFFF"/>
                </a:solidFill>
              </a:rPr>
              <a:t>Internet.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2FABFF8-1BCD-41B7-B6FF-AF99127A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3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57B171-8C50-4383-A0A6-9E1B6E6423C6}"/>
              </a:ext>
            </a:extLst>
          </p:cNvPr>
          <p:cNvSpPr txBox="1"/>
          <p:nvPr/>
        </p:nvSpPr>
        <p:spPr>
          <a:xfrm>
            <a:off x="72008" y="552760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Хостинг-провайдери зберігають файли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на потужних комп’ютерах, що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веб-серверами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Picture 4" descr="cloud, database, host, hosting, server, settings, share icon">
            <a:extLst>
              <a:ext uri="{FF2B5EF4-FFF2-40B4-BE49-F238E27FC236}">
                <a16:creationId xmlns:a16="http://schemas.microsoft.com/office/drawing/2014/main" id="{3EC085AE-F89C-48FB-B143-B2C77403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55" y="2732630"/>
            <a:ext cx="2562849" cy="25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Послуги хостингу можуть бути: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C7F1F-DF3F-4384-A0D2-2B4413E06BBB}"/>
              </a:ext>
            </a:extLst>
          </p:cNvPr>
          <p:cNvSpPr txBox="1"/>
          <p:nvPr/>
        </p:nvSpPr>
        <p:spPr>
          <a:xfrm>
            <a:off x="72007" y="1801824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Платними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00B73-70CC-4A14-80D5-8500C92B97ED}"/>
              </a:ext>
            </a:extLst>
          </p:cNvPr>
          <p:cNvSpPr txBox="1"/>
          <p:nvPr/>
        </p:nvSpPr>
        <p:spPr>
          <a:xfrm>
            <a:off x="7134476" y="1801824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Безкоштовними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8DEC9-6CEF-44AA-ABE8-0506BBD9C510}"/>
              </a:ext>
            </a:extLst>
          </p:cNvPr>
          <p:cNvSpPr txBox="1"/>
          <p:nvPr/>
        </p:nvSpPr>
        <p:spPr>
          <a:xfrm>
            <a:off x="5172262" y="1832601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5A392-DC56-4266-9EFB-52627F1FA418}"/>
              </a:ext>
            </a:extLst>
          </p:cNvPr>
          <p:cNvSpPr txBox="1"/>
          <p:nvPr/>
        </p:nvSpPr>
        <p:spPr>
          <a:xfrm>
            <a:off x="72007" y="256077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також включати: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C19CC91-7DAA-4ED5-8DDC-1E2E85F81E16}"/>
              </a:ext>
            </a:extLst>
          </p:cNvPr>
          <p:cNvSpPr/>
          <p:nvPr/>
        </p:nvSpPr>
        <p:spPr>
          <a:xfrm>
            <a:off x="72005" y="3196612"/>
            <a:ext cx="3973050" cy="17530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Реєстрацію доменного імені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A6B227A-CC93-4AA9-9481-2371C0A7947E}"/>
              </a:ext>
            </a:extLst>
          </p:cNvPr>
          <p:cNvSpPr/>
          <p:nvPr/>
        </p:nvSpPr>
        <p:spPr>
          <a:xfrm>
            <a:off x="4110550" y="3196612"/>
            <a:ext cx="3973050" cy="17530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Обслуговування системи створення сайтів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D6A500A-0B9E-448C-80C9-9DA2F51CBAC2}"/>
              </a:ext>
            </a:extLst>
          </p:cNvPr>
          <p:cNvSpPr/>
          <p:nvPr/>
        </p:nvSpPr>
        <p:spPr>
          <a:xfrm>
            <a:off x="8149098" y="3196612"/>
            <a:ext cx="3973050" cy="17530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Надання додаткового програмного забезпечення тощо</a:t>
            </a:r>
          </a:p>
        </p:txBody>
      </p:sp>
      <p:pic>
        <p:nvPicPr>
          <p:cNvPr id="3076" name="Picture 4" descr="Результат пошуку зображень за запитом &quot;домен&quot;">
            <a:extLst>
              <a:ext uri="{FF2B5EF4-FFF2-40B4-BE49-F238E27FC236}">
                <a16:creationId xmlns:a16="http://schemas.microsoft.com/office/drawing/2014/main" id="{8570A44D-81F4-4421-A2CA-055B496B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5" y="4909932"/>
            <a:ext cx="2367169" cy="18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ьтат пошуку зображень за запитом &quot;Обслуговування  сайтів&quot;">
            <a:extLst>
              <a:ext uri="{FF2B5EF4-FFF2-40B4-BE49-F238E27FC236}">
                <a16:creationId xmlns:a16="http://schemas.microsoft.com/office/drawing/2014/main" id="{F4A650B9-0F06-4681-8903-43DC55F6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98" y="49023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stall, seo, set up, setting, web icon">
            <a:extLst>
              <a:ext uri="{FF2B5EF4-FFF2-40B4-BE49-F238E27FC236}">
                <a16:creationId xmlns:a16="http://schemas.microsoft.com/office/drawing/2014/main" id="{3397E54B-ADFB-4881-B77F-D72B06EC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650" y="5015671"/>
            <a:ext cx="1737945" cy="17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Сайту потрібне ім’я, яке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доменним ім’ям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DDDD7-F4C1-4758-9176-04C9AC99E4AF}"/>
              </a:ext>
            </a:extLst>
          </p:cNvPr>
          <p:cNvSpPr txBox="1"/>
          <p:nvPr/>
        </p:nvSpPr>
        <p:spPr>
          <a:xfrm>
            <a:off x="1403648" y="1819741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Адреса ресурсу в мережі, записана з використанням слів або їх скорочень, що розділені крапкою,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доменним іменем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FF"/>
                </a:solidFill>
              </a:rPr>
              <a:t>domain</a:t>
            </a:r>
            <a:r>
              <a:rPr lang="uk-UA" sz="2800" b="1" i="1" kern="0" dirty="0">
                <a:solidFill>
                  <a:srgbClr val="FFFFFF"/>
                </a:solidFill>
              </a:rPr>
              <a:t> — володіння, територія).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03BD71A6-2BC8-4A52-A540-FEA49139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8580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домен&quot;">
            <a:extLst>
              <a:ext uri="{FF2B5EF4-FFF2-40B4-BE49-F238E27FC236}">
                <a16:creationId xmlns:a16="http://schemas.microsoft.com/office/drawing/2014/main" id="{99510B25-4B32-42BD-BC4D-870894842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 b="15788"/>
          <a:stretch/>
        </p:blipFill>
        <p:spPr bwMode="auto">
          <a:xfrm>
            <a:off x="1922355" y="3724721"/>
            <a:ext cx="8349447" cy="29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C939C-347E-4D51-84F9-B3501515930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Домени</a:t>
            </a:r>
            <a:r>
              <a:rPr lang="uk-UA" sz="2800" b="1" i="1" kern="0" dirty="0">
                <a:solidFill>
                  <a:srgbClr val="FFFFFF"/>
                </a:solidFill>
              </a:rPr>
              <a:t> бувають кількох рівнів, рахуючи в доменному імені справа наліво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23CFE-CE56-45DD-BF46-B808691A65BD}"/>
              </a:ext>
            </a:extLst>
          </p:cNvPr>
          <p:cNvSpPr txBox="1"/>
          <p:nvPr/>
        </p:nvSpPr>
        <p:spPr>
          <a:xfrm>
            <a:off x="72008" y="2278064"/>
            <a:ext cx="12050142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i="1" kern="0" dirty="0">
                <a:solidFill>
                  <a:srgbClr val="FFFFFF"/>
                </a:solidFill>
              </a:rPr>
              <a:t>mon.gov.ua</a:t>
            </a:r>
            <a:endParaRPr lang="uk-UA" sz="8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96E8005-C222-47BA-BD28-ED668BB3ABB5}"/>
              </a:ext>
            </a:extLst>
          </p:cNvPr>
          <p:cNvSpPr/>
          <p:nvPr/>
        </p:nvSpPr>
        <p:spPr>
          <a:xfrm>
            <a:off x="8204219" y="2278064"/>
            <a:ext cx="1656184" cy="1446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239B2-EC33-4BEC-984A-3750462FB34E}"/>
              </a:ext>
            </a:extLst>
          </p:cNvPr>
          <p:cNvSpPr txBox="1"/>
          <p:nvPr/>
        </p:nvSpPr>
        <p:spPr>
          <a:xfrm>
            <a:off x="8204219" y="4079758"/>
            <a:ext cx="3917931" cy="646331"/>
          </a:xfrm>
          <a:prstGeom prst="wedgeRectCallout">
            <a:avLst>
              <a:gd name="adj1" fmla="val -37901"/>
              <a:gd name="adj2" fmla="val -1297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1-й рівень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562887E-3DEB-45D6-BE0E-DD64DD4B6769}"/>
              </a:ext>
            </a:extLst>
          </p:cNvPr>
          <p:cNvSpPr/>
          <p:nvPr/>
        </p:nvSpPr>
        <p:spPr>
          <a:xfrm>
            <a:off x="5506065" y="2304541"/>
            <a:ext cx="2348557" cy="1446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4CF86-606A-4AC6-93D6-495C6FBD2789}"/>
              </a:ext>
            </a:extLst>
          </p:cNvPr>
          <p:cNvSpPr txBox="1"/>
          <p:nvPr/>
        </p:nvSpPr>
        <p:spPr>
          <a:xfrm>
            <a:off x="4110553" y="4079758"/>
            <a:ext cx="3973051" cy="646331"/>
          </a:xfrm>
          <a:prstGeom prst="wedgeRectCallout">
            <a:avLst>
              <a:gd name="adj1" fmla="val -197"/>
              <a:gd name="adj2" fmla="val -11608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2-й рівень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DD0C360-4319-4D28-AD00-F52E30C547D3}"/>
              </a:ext>
            </a:extLst>
          </p:cNvPr>
          <p:cNvSpPr/>
          <p:nvPr/>
        </p:nvSpPr>
        <p:spPr>
          <a:xfrm>
            <a:off x="2127961" y="2271915"/>
            <a:ext cx="3028508" cy="1446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BC56D5-172C-42B4-95DE-93C69034595C}"/>
              </a:ext>
            </a:extLst>
          </p:cNvPr>
          <p:cNvSpPr txBox="1"/>
          <p:nvPr/>
        </p:nvSpPr>
        <p:spPr>
          <a:xfrm>
            <a:off x="72006" y="4072081"/>
            <a:ext cx="3973051" cy="646331"/>
          </a:xfrm>
          <a:prstGeom prst="wedgeRectCallout">
            <a:avLst>
              <a:gd name="adj1" fmla="val 38409"/>
              <a:gd name="adj2" fmla="val -1312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3-й рівень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4EE74-5708-48C5-8A83-7CC1B225A4D6}"/>
              </a:ext>
            </a:extLst>
          </p:cNvPr>
          <p:cNvSpPr txBox="1"/>
          <p:nvPr/>
        </p:nvSpPr>
        <p:spPr>
          <a:xfrm>
            <a:off x="72006" y="519524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Домен справа називають доменом </a:t>
            </a:r>
            <a:r>
              <a:rPr lang="uk-UA" sz="2800" b="1" i="1" kern="0" dirty="0">
                <a:solidFill>
                  <a:srgbClr val="FFFF00"/>
                </a:solidFill>
              </a:rPr>
              <a:t>першого</a:t>
            </a:r>
            <a:r>
              <a:rPr lang="uk-UA" sz="2800" b="1" i="1" kern="0" dirty="0">
                <a:solidFill>
                  <a:srgbClr val="FFFFFF"/>
                </a:solidFill>
              </a:rPr>
              <a:t> (або </a:t>
            </a:r>
            <a:r>
              <a:rPr lang="uk-UA" sz="2800" b="1" i="1" kern="0" dirty="0">
                <a:solidFill>
                  <a:srgbClr val="FFFF00"/>
                </a:solidFill>
              </a:rPr>
              <a:t>верхнього</a:t>
            </a:r>
            <a:r>
              <a:rPr lang="uk-UA" sz="2800" b="1" i="1" kern="0" dirty="0">
                <a:solidFill>
                  <a:srgbClr val="FFFFFF"/>
                </a:solidFill>
              </a:rPr>
              <a:t>) рівня.</a:t>
            </a:r>
          </a:p>
        </p:txBody>
      </p:sp>
    </p:spTree>
    <p:extLst>
      <p:ext uri="{BB962C8B-B14F-4D97-AF65-F5344CB8AC3E}">
        <p14:creationId xmlns:p14="http://schemas.microsoft.com/office/powerpoint/2010/main" val="40397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Види хостингу: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F5EB09E-EE02-4716-A440-6AA3A621E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258277"/>
              </p:ext>
            </p:extLst>
          </p:nvPr>
        </p:nvGraphicFramePr>
        <p:xfrm>
          <a:off x="126385" y="1719982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1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Віртуальний хостинг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virtual hosting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FF"/>
                </a:solidFill>
              </a:rPr>
              <a:t>shared hosting) — </a:t>
            </a:r>
            <a:r>
              <a:rPr lang="uk-UA" sz="2800" b="1" i="1" kern="0" dirty="0">
                <a:solidFill>
                  <a:srgbClr val="FFFFFF"/>
                </a:solidFill>
              </a:rPr>
              <a:t>користувачеві надається частина місця на диску для розміщення веб-сайтів.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shared hosting&quot;">
            <a:extLst>
              <a:ext uri="{FF2B5EF4-FFF2-40B4-BE49-F238E27FC236}">
                <a16:creationId xmlns:a16="http://schemas.microsoft.com/office/drawing/2014/main" id="{91E3B87D-6C54-41D5-9343-E0B64F24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7074"/>
          <a:stretch/>
        </p:blipFill>
        <p:spPr bwMode="auto">
          <a:xfrm>
            <a:off x="6156457" y="2695385"/>
            <a:ext cx="5963535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3E5E1-3BC4-4DCE-97B8-1CF66E02DF94}"/>
              </a:ext>
            </a:extLst>
          </p:cNvPr>
          <p:cNvSpPr txBox="1"/>
          <p:nvPr/>
        </p:nvSpPr>
        <p:spPr>
          <a:xfrm>
            <a:off x="72008" y="2695386"/>
            <a:ext cx="5963536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 цьому середовище виконання веб-сервісів єдине для багатьох користувачів, а апаратні і програмні ресурси розподілені між усіма користувачами на одному сервері, де може розміщуватись від 50 до 1000 користувачів.</a:t>
            </a:r>
          </a:p>
        </p:txBody>
      </p:sp>
    </p:spTree>
    <p:extLst>
      <p:ext uri="{BB962C8B-B14F-4D97-AF65-F5344CB8AC3E}">
        <p14:creationId xmlns:p14="http://schemas.microsoft.com/office/powerpoint/2010/main" val="10557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Хостинг </a:t>
            </a:r>
            <a:r>
              <a:rPr lang="uk-UA" dirty="0" err="1"/>
              <a:t>сайта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Віртуальний виділений сервер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VPS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FF"/>
                </a:solidFill>
              </a:rPr>
              <a:t>VDS) — </a:t>
            </a:r>
            <a:r>
              <a:rPr lang="uk-UA" sz="2800" b="1" i="1" kern="0" dirty="0">
                <a:solidFill>
                  <a:srgbClr val="FFFFFF"/>
                </a:solidFill>
              </a:rPr>
              <a:t>послуга, в рамках якої користувачеві надається так званий віртуальний виділений сервер. Спосіб управління операційною системою здебільшого відповідає управлінню фізичним виділеним сервером. 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VPS&quot;">
            <a:extLst>
              <a:ext uri="{FF2B5EF4-FFF2-40B4-BE49-F238E27FC236}">
                <a16:creationId xmlns:a16="http://schemas.microsoft.com/office/drawing/2014/main" id="{1F2285E5-12DB-48F4-9010-9A8C0F1E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9" y="3536994"/>
            <a:ext cx="5323304" cy="28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E2C41-698F-4B84-B304-7B28168C8873}"/>
              </a:ext>
            </a:extLst>
          </p:cNvPr>
          <p:cNvSpPr txBox="1"/>
          <p:nvPr/>
        </p:nvSpPr>
        <p:spPr>
          <a:xfrm>
            <a:off x="72010" y="3536995"/>
            <a:ext cx="6590047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Віртуальний сервер надає користувачеві більше можливостей і привілеїв, а часто і більше ресурсів, ніж віртуальний хостинг. Водночас він є в середньому і більш дорогим.</a:t>
            </a:r>
          </a:p>
        </p:txBody>
      </p:sp>
    </p:spTree>
    <p:extLst>
      <p:ext uri="{BB962C8B-B14F-4D97-AF65-F5344CB8AC3E}">
        <p14:creationId xmlns:p14="http://schemas.microsoft.com/office/powerpoint/2010/main" val="25398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202375</TotalTime>
  <Words>735</Words>
  <Application>Microsoft Office PowerPoint</Application>
  <PresentationFormat>Широкоэкранный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Хостинг сайта</vt:lpstr>
      <vt:lpstr>Актуалізація опорних знань і життєвого досвіду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Хостинг сайта</vt:lpstr>
      <vt:lpstr>Запитання для рефлексії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796</cp:revision>
  <dcterms:created xsi:type="dcterms:W3CDTF">2016-06-06T19:48:43Z</dcterms:created>
  <dcterms:modified xsi:type="dcterms:W3CDTF">2021-11-18T10:59:25Z</dcterms:modified>
</cp:coreProperties>
</file>