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765" r:id="rId3"/>
    <p:sldId id="766" r:id="rId4"/>
    <p:sldId id="783" r:id="rId5"/>
    <p:sldId id="767" r:id="rId6"/>
    <p:sldId id="768" r:id="rId7"/>
    <p:sldId id="769" r:id="rId8"/>
    <p:sldId id="771" r:id="rId9"/>
    <p:sldId id="773" r:id="rId10"/>
    <p:sldId id="774" r:id="rId11"/>
    <p:sldId id="785" r:id="rId12"/>
    <p:sldId id="784" r:id="rId13"/>
    <p:sldId id="772" r:id="rId14"/>
    <p:sldId id="775" r:id="rId15"/>
    <p:sldId id="782" r:id="rId16"/>
    <p:sldId id="786" r:id="rId17"/>
    <p:sldId id="787" r:id="rId18"/>
    <p:sldId id="788" r:id="rId19"/>
    <p:sldId id="789" r:id="rId20"/>
    <p:sldId id="790" r:id="rId21"/>
    <p:sldId id="539"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942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Помір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4" autoAdjust="0"/>
    <p:restoredTop sz="94660"/>
  </p:normalViewPr>
  <p:slideViewPr>
    <p:cSldViewPr snapToGrid="0">
      <p:cViewPr varScale="1">
        <p:scale>
          <a:sx n="68" d="100"/>
          <a:sy n="68" d="100"/>
        </p:scale>
        <p:origin x="66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1" csCatId="colorful" phldr="1"/>
      <dgm:spPr/>
      <dgm:t>
        <a:bodyPr/>
        <a:lstStyle/>
        <a:p>
          <a:endParaRPr lang="uk-UA"/>
        </a:p>
      </dgm:t>
    </dgm:pt>
    <dgm:pt modelId="{D44B0D79-7F04-44B9-9C7C-CD28C17613D0}">
      <dgm:prSet phldrT="[Текст]" custT="1"/>
      <dgm:spPr/>
      <dgm:t>
        <a:bodyPr/>
        <a:lstStyle/>
        <a:p>
          <a:r>
            <a:rPr lang="uk-UA" sz="2800" b="0" i="1" noProof="0" dirty="0">
              <a:solidFill>
                <a:srgbClr val="FFFFFF"/>
              </a:solidFill>
            </a:rPr>
            <a:t>число,</a:t>
          </a:r>
          <a:endParaRPr lang="uk-UA" sz="2800" b="0" i="1" noProof="0" dirty="0"/>
        </a:p>
      </dgm:t>
    </dgm:pt>
    <dgm:pt modelId="{CBC678DE-E0F6-4248-85B7-DD8409BBE0F4}" type="parTrans" cxnId="{F5ABE5B7-449B-46C8-BE46-F3A4F660E09A}">
      <dgm:prSet/>
      <dgm:spPr/>
      <dgm:t>
        <a:bodyPr/>
        <a:lstStyle/>
        <a:p>
          <a:endParaRPr lang="uk-UA" b="0" i="1" noProof="0" dirty="0"/>
        </a:p>
      </dgm:t>
    </dgm:pt>
    <dgm:pt modelId="{CB2F3BEF-FA31-40CA-87C5-7058F5D23E9E}" type="sibTrans" cxnId="{F5ABE5B7-449B-46C8-BE46-F3A4F660E09A}">
      <dgm:prSet/>
      <dgm:spPr/>
      <dgm:t>
        <a:bodyPr/>
        <a:lstStyle/>
        <a:p>
          <a:endParaRPr lang="uk-UA" b="0" i="1" noProof="0" dirty="0"/>
        </a:p>
      </dgm:t>
    </dgm:pt>
    <dgm:pt modelId="{1B81C372-925C-46FC-96B1-2F1AAF945560}">
      <dgm:prSet phldrT="[Текст]" custT="1"/>
      <dgm:spPr>
        <a:solidFill>
          <a:srgbClr val="7030A0"/>
        </a:solidFill>
      </dgm:spPr>
      <dgm:t>
        <a:bodyPr/>
        <a:lstStyle/>
        <a:p>
          <a:r>
            <a:rPr lang="uk-UA" sz="2800" b="0" i="1" noProof="0" dirty="0">
              <a:solidFill>
                <a:srgbClr val="FFFFFF"/>
              </a:solidFill>
            </a:rPr>
            <a:t>текст, що записаний у лапках, </a:t>
          </a:r>
          <a:endParaRPr lang="uk-UA" sz="2800" b="0" i="1" noProof="0" dirty="0"/>
        </a:p>
      </dgm:t>
    </dgm:pt>
    <dgm:pt modelId="{EFDD7AA1-CE6D-4DAE-A006-A48F62651F7D}" type="parTrans" cxnId="{A6441D21-127F-4A5A-946F-CDEE8A3F4D19}">
      <dgm:prSet/>
      <dgm:spPr/>
      <dgm:t>
        <a:bodyPr/>
        <a:lstStyle/>
        <a:p>
          <a:endParaRPr lang="uk-UA" b="0" i="1" noProof="0" dirty="0"/>
        </a:p>
      </dgm:t>
    </dgm:pt>
    <dgm:pt modelId="{EAA467BD-7E67-4E63-841E-1141B6CA2872}" type="sibTrans" cxnId="{A6441D21-127F-4A5A-946F-CDEE8A3F4D19}">
      <dgm:prSet/>
      <dgm:spPr/>
      <dgm:t>
        <a:bodyPr/>
        <a:lstStyle/>
        <a:p>
          <a:endParaRPr lang="uk-UA" b="0" i="1" noProof="0" dirty="0"/>
        </a:p>
      </dgm:t>
    </dgm:pt>
    <dgm:pt modelId="{FFF60420-B008-4E57-9B7A-8B5C4B8F1F0F}">
      <dgm:prSet phldrT="[Текст]" custT="1"/>
      <dgm:spPr/>
      <dgm:t>
        <a:bodyPr/>
        <a:lstStyle/>
        <a:p>
          <a:r>
            <a:rPr lang="uk-UA" sz="2800" b="0" i="1" noProof="0" dirty="0">
              <a:solidFill>
                <a:srgbClr val="002060"/>
              </a:solidFill>
            </a:rPr>
            <a:t>посилання на клітинку чи діапазон клітинок,</a:t>
          </a:r>
        </a:p>
      </dgm:t>
    </dgm:pt>
    <dgm:pt modelId="{F58F1996-42CF-41B9-87C6-9B7541547FDC}" type="parTrans" cxnId="{62C63869-0694-4175-851B-A15176CAA5F3}">
      <dgm:prSet/>
      <dgm:spPr/>
      <dgm:t>
        <a:bodyPr/>
        <a:lstStyle/>
        <a:p>
          <a:endParaRPr lang="uk-UA" b="0" i="1" noProof="0" dirty="0"/>
        </a:p>
      </dgm:t>
    </dgm:pt>
    <dgm:pt modelId="{893D8247-1D02-4E45-A80D-A06E4F50304F}" type="sibTrans" cxnId="{62C63869-0694-4175-851B-A15176CAA5F3}">
      <dgm:prSet/>
      <dgm:spPr/>
      <dgm:t>
        <a:bodyPr/>
        <a:lstStyle/>
        <a:p>
          <a:endParaRPr lang="uk-UA" b="0" i="1" noProof="0" dirty="0"/>
        </a:p>
      </dgm:t>
    </dgm:pt>
    <dgm:pt modelId="{574467BF-CB95-4D99-A5FA-460B08A3B1CD}">
      <dgm:prSet phldrT="[Текст]" custT="1"/>
      <dgm:spPr/>
      <dgm:t>
        <a:bodyPr/>
        <a:lstStyle/>
        <a:p>
          <a:r>
            <a:rPr lang="uk-UA" sz="2800" b="0" i="1" noProof="0" dirty="0"/>
            <a:t>вираз, що може також містити функції.</a:t>
          </a:r>
        </a:p>
      </dgm:t>
    </dgm:pt>
    <dgm:pt modelId="{0F061BA2-5564-42A8-83BD-2FAEFB9E7F8C}" type="parTrans" cxnId="{30A8916B-4F0E-4CFD-BBDB-2B015C36E62E}">
      <dgm:prSet/>
      <dgm:spPr/>
      <dgm:t>
        <a:bodyPr/>
        <a:lstStyle/>
        <a:p>
          <a:endParaRPr lang="uk-UA" b="0" i="1" noProof="0" dirty="0"/>
        </a:p>
      </dgm:t>
    </dgm:pt>
    <dgm:pt modelId="{583EE810-A9FA-4532-AC5C-F17662F9099C}" type="sibTrans" cxnId="{30A8916B-4F0E-4CFD-BBDB-2B015C36E62E}">
      <dgm:prSet/>
      <dgm:spPr/>
      <dgm:t>
        <a:bodyPr/>
        <a:lstStyle/>
        <a:p>
          <a:endParaRPr lang="uk-UA" b="0" i="1" noProof="0" dirty="0"/>
        </a:p>
      </dgm:t>
    </dgm:pt>
    <dgm:pt modelId="{C1C788E7-40FA-4439-878F-2CC8367B8F22}" type="pres">
      <dgm:prSet presAssocID="{BD77BD33-EC30-46AC-BD24-401E734F8176}" presName="Name0" presStyleCnt="0">
        <dgm:presLayoutVars>
          <dgm:chMax val="7"/>
          <dgm:chPref val="7"/>
          <dgm:dir/>
        </dgm:presLayoutVars>
      </dgm:prSet>
      <dgm:spPr/>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19415">
        <dgm:presLayoutVars>
          <dgm:bulletEnabled val="1"/>
        </dgm:presLayoutVars>
      </dgm:prSet>
      <dgm:spPr/>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dgm:pt>
    <dgm:pt modelId="{AD2F74AD-5B6A-4346-8349-090AC68FEE9A}" type="pres">
      <dgm:prSet presAssocID="{1B81C372-925C-46FC-96B1-2F1AAF945560}" presName="text_2" presStyleLbl="node1" presStyleIdx="1" presStyleCnt="4" custScaleY="119415">
        <dgm:presLayoutVars>
          <dgm:bulletEnabled val="1"/>
        </dgm:presLayoutVars>
      </dgm:prSet>
      <dgm:spPr/>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dgm:pt>
    <dgm:pt modelId="{46297F79-2755-4E7F-87B4-88629DD167EF}" type="pres">
      <dgm:prSet presAssocID="{FFF60420-B008-4E57-9B7A-8B5C4B8F1F0F}" presName="text_3" presStyleLbl="node1" presStyleIdx="2" presStyleCnt="4" custScaleY="119415">
        <dgm:presLayoutVars>
          <dgm:bulletEnabled val="1"/>
        </dgm:presLayoutVars>
      </dgm:prSet>
      <dgm:spPr/>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dgm:pt>
    <dgm:pt modelId="{E97A966C-ADE1-481C-9602-29D743F1F5D5}" type="pres">
      <dgm:prSet presAssocID="{574467BF-CB95-4D99-A5FA-460B08A3B1CD}" presName="text_4" presStyleLbl="node1" presStyleIdx="3" presStyleCnt="4" custScaleY="119415">
        <dgm:presLayoutVars>
          <dgm:bulletEnabled val="1"/>
        </dgm:presLayoutVars>
      </dgm:prSet>
      <dgm:spPr/>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dgm:pt>
  </dgm:ptLst>
  <dgm:cxnLst>
    <dgm:cxn modelId="{A6441D21-127F-4A5A-946F-CDEE8A3F4D19}" srcId="{BD77BD33-EC30-46AC-BD24-401E734F8176}" destId="{1B81C372-925C-46FC-96B1-2F1AAF945560}" srcOrd="1" destOrd="0" parTransId="{EFDD7AA1-CE6D-4DAE-A006-A48F62651F7D}" sibTransId="{EAA467BD-7E67-4E63-841E-1141B6CA2872}"/>
    <dgm:cxn modelId="{3B3A4033-91B6-4651-849D-C1EE9494A415}" type="presOf" srcId="{BD77BD33-EC30-46AC-BD24-401E734F8176}" destId="{C1C788E7-40FA-4439-878F-2CC8367B8F22}"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30A8916B-4F0E-4CFD-BBDB-2B015C36E62E}" srcId="{BD77BD33-EC30-46AC-BD24-401E734F8176}" destId="{574467BF-CB95-4D99-A5FA-460B08A3B1CD}" srcOrd="3" destOrd="0" parTransId="{0F061BA2-5564-42A8-83BD-2FAEFB9E7F8C}" sibTransId="{583EE810-A9FA-4532-AC5C-F17662F9099C}"/>
    <dgm:cxn modelId="{59BCDC85-CEE0-4294-9FB0-6B609471D905}" type="presOf" srcId="{574467BF-CB95-4D99-A5FA-460B08A3B1CD}" destId="{E97A966C-ADE1-481C-9602-29D743F1F5D5}" srcOrd="0" destOrd="0" presId="urn:microsoft.com/office/officeart/2008/layout/VerticalCurvedList"/>
    <dgm:cxn modelId="{A69E3987-9B80-4103-A19E-5090F1A20AE9}" type="presOf" srcId="{1B81C372-925C-46FC-96B1-2F1AAF945560}" destId="{AD2F74AD-5B6A-4346-8349-090AC68FEE9A}" srcOrd="0" destOrd="0" presId="urn:microsoft.com/office/officeart/2008/layout/VerticalCurvedList"/>
    <dgm:cxn modelId="{27E044B7-6DA3-41AE-91C5-4124E7D1B7D5}" type="presOf" srcId="{D44B0D79-7F04-44B9-9C7C-CD28C17613D0}" destId="{EE2EA9E0-CBE5-43E4-BB02-325D168626A4}" srcOrd="0" destOrd="0" presId="urn:microsoft.com/office/officeart/2008/layout/VerticalCurvedList"/>
    <dgm:cxn modelId="{F5ABE5B7-449B-46C8-BE46-F3A4F660E09A}" srcId="{BD77BD33-EC30-46AC-BD24-401E734F8176}" destId="{D44B0D79-7F04-44B9-9C7C-CD28C17613D0}" srcOrd="0" destOrd="0" parTransId="{CBC678DE-E0F6-4248-85B7-DD8409BBE0F4}" sibTransId="{CB2F3BEF-FA31-40CA-87C5-7058F5D23E9E}"/>
    <dgm:cxn modelId="{515F73BE-0876-4821-81BD-362967BA7243}" type="presOf" srcId="{FFF60420-B008-4E57-9B7A-8B5C4B8F1F0F}" destId="{46297F79-2755-4E7F-87B4-88629DD167EF}"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2" csCatId="colorful" phldr="1"/>
      <dgm:spPr/>
      <dgm:t>
        <a:bodyPr/>
        <a:lstStyle/>
        <a:p>
          <a:endParaRPr lang="uk-UA"/>
        </a:p>
      </dgm:t>
    </dgm:pt>
    <dgm:pt modelId="{D44B0D79-7F04-44B9-9C7C-CD28C17613D0}">
      <dgm:prSet phldrT="[Текст]" custT="1"/>
      <dgm:spPr/>
      <dgm:t>
        <a:bodyPr/>
        <a:lstStyle/>
        <a:p>
          <a:r>
            <a:rPr lang="uk-UA" sz="2800" i="1" dirty="0"/>
            <a:t>математичні, </a:t>
          </a:r>
        </a:p>
      </dgm:t>
    </dgm:pt>
    <dgm:pt modelId="{CBC678DE-E0F6-4248-85B7-DD8409BBE0F4}" type="parTrans" cxnId="{F5ABE5B7-449B-46C8-BE46-F3A4F660E09A}">
      <dgm:prSet/>
      <dgm:spPr/>
      <dgm:t>
        <a:bodyPr/>
        <a:lstStyle/>
        <a:p>
          <a:endParaRPr lang="uk-UA" sz="2400" i="1"/>
        </a:p>
      </dgm:t>
    </dgm:pt>
    <dgm:pt modelId="{CB2F3BEF-FA31-40CA-87C5-7058F5D23E9E}" type="sibTrans" cxnId="{F5ABE5B7-449B-46C8-BE46-F3A4F660E09A}">
      <dgm:prSet/>
      <dgm:spPr/>
      <dgm:t>
        <a:bodyPr/>
        <a:lstStyle/>
        <a:p>
          <a:endParaRPr lang="uk-UA" sz="2400" i="1"/>
        </a:p>
      </dgm:t>
    </dgm:pt>
    <dgm:pt modelId="{1B81C372-925C-46FC-96B1-2F1AAF945560}">
      <dgm:prSet phldrT="[Текст]" custT="1"/>
      <dgm:spPr>
        <a:solidFill>
          <a:srgbClr val="7030A0"/>
        </a:solidFill>
      </dgm:spPr>
      <dgm:t>
        <a:bodyPr/>
        <a:lstStyle/>
        <a:p>
          <a:r>
            <a:rPr lang="uk-UA" sz="2800" i="1" dirty="0"/>
            <a:t>статистичні,</a:t>
          </a:r>
        </a:p>
      </dgm:t>
    </dgm:pt>
    <dgm:pt modelId="{EFDD7AA1-CE6D-4DAE-A006-A48F62651F7D}" type="parTrans" cxnId="{A6441D21-127F-4A5A-946F-CDEE8A3F4D19}">
      <dgm:prSet/>
      <dgm:spPr/>
      <dgm:t>
        <a:bodyPr/>
        <a:lstStyle/>
        <a:p>
          <a:endParaRPr lang="uk-UA" sz="2400" i="1"/>
        </a:p>
      </dgm:t>
    </dgm:pt>
    <dgm:pt modelId="{EAA467BD-7E67-4E63-841E-1141B6CA2872}" type="sibTrans" cxnId="{A6441D21-127F-4A5A-946F-CDEE8A3F4D19}">
      <dgm:prSet/>
      <dgm:spPr/>
      <dgm:t>
        <a:bodyPr/>
        <a:lstStyle/>
        <a:p>
          <a:endParaRPr lang="uk-UA" sz="2400" i="1"/>
        </a:p>
      </dgm:t>
    </dgm:pt>
    <dgm:pt modelId="{FFF60420-B008-4E57-9B7A-8B5C4B8F1F0F}">
      <dgm:prSet phldrT="[Текст]" custT="1"/>
      <dgm:spPr/>
      <dgm:t>
        <a:bodyPr/>
        <a:lstStyle/>
        <a:p>
          <a:r>
            <a:rPr lang="uk-UA" sz="2800" i="1" dirty="0">
              <a:solidFill>
                <a:srgbClr val="002060"/>
              </a:solidFill>
            </a:rPr>
            <a:t>логічні, </a:t>
          </a:r>
        </a:p>
      </dgm:t>
    </dgm:pt>
    <dgm:pt modelId="{F58F1996-42CF-41B9-87C6-9B7541547FDC}" type="parTrans" cxnId="{62C63869-0694-4175-851B-A15176CAA5F3}">
      <dgm:prSet/>
      <dgm:spPr/>
      <dgm:t>
        <a:bodyPr/>
        <a:lstStyle/>
        <a:p>
          <a:endParaRPr lang="uk-UA" sz="2400" i="1"/>
        </a:p>
      </dgm:t>
    </dgm:pt>
    <dgm:pt modelId="{893D8247-1D02-4E45-A80D-A06E4F50304F}" type="sibTrans" cxnId="{62C63869-0694-4175-851B-A15176CAA5F3}">
      <dgm:prSet/>
      <dgm:spPr/>
      <dgm:t>
        <a:bodyPr/>
        <a:lstStyle/>
        <a:p>
          <a:endParaRPr lang="uk-UA" sz="2400" i="1"/>
        </a:p>
      </dgm:t>
    </dgm:pt>
    <dgm:pt modelId="{574467BF-CB95-4D99-A5FA-460B08A3B1CD}">
      <dgm:prSet phldrT="[Текст]" custT="1"/>
      <dgm:spPr/>
      <dgm:t>
        <a:bodyPr/>
        <a:lstStyle/>
        <a:p>
          <a:r>
            <a:rPr lang="uk-UA" sz="2800" i="1" dirty="0"/>
            <a:t>фінансові, </a:t>
          </a:r>
        </a:p>
      </dgm:t>
    </dgm:pt>
    <dgm:pt modelId="{0F061BA2-5564-42A8-83BD-2FAEFB9E7F8C}" type="parTrans" cxnId="{30A8916B-4F0E-4CFD-BBDB-2B015C36E62E}">
      <dgm:prSet/>
      <dgm:spPr/>
      <dgm:t>
        <a:bodyPr/>
        <a:lstStyle/>
        <a:p>
          <a:endParaRPr lang="uk-UA" sz="2400" i="1"/>
        </a:p>
      </dgm:t>
    </dgm:pt>
    <dgm:pt modelId="{583EE810-A9FA-4532-AC5C-F17662F9099C}" type="sibTrans" cxnId="{30A8916B-4F0E-4CFD-BBDB-2B015C36E62E}">
      <dgm:prSet/>
      <dgm:spPr/>
      <dgm:t>
        <a:bodyPr/>
        <a:lstStyle/>
        <a:p>
          <a:endParaRPr lang="uk-UA" sz="2400" i="1"/>
        </a:p>
      </dgm:t>
    </dgm:pt>
    <dgm:pt modelId="{9F5EE445-7A33-4127-8BC1-059962E1C614}">
      <dgm:prSet phldrT="[Текст]" custT="1"/>
      <dgm:spPr>
        <a:solidFill>
          <a:srgbClr val="008000"/>
        </a:solidFill>
      </dgm:spPr>
      <dgm:t>
        <a:bodyPr/>
        <a:lstStyle/>
        <a:p>
          <a:r>
            <a:rPr lang="uk-UA" sz="2800" i="1" dirty="0"/>
            <a:t>текстові тощо. </a:t>
          </a:r>
        </a:p>
      </dgm:t>
    </dgm:pt>
    <dgm:pt modelId="{F0BBC386-8CAE-4059-9B98-893DE28D7BE6}" type="sibTrans" cxnId="{4C67BFCF-DF16-4FDF-B4C8-8AE80FFCF06F}">
      <dgm:prSet/>
      <dgm:spPr/>
      <dgm:t>
        <a:bodyPr/>
        <a:lstStyle/>
        <a:p>
          <a:endParaRPr lang="uk-UA" sz="2400" i="1"/>
        </a:p>
      </dgm:t>
    </dgm:pt>
    <dgm:pt modelId="{475F9FE2-DE50-4ED5-94D7-25AAC6560F43}" type="parTrans" cxnId="{4C67BFCF-DF16-4FDF-B4C8-8AE80FFCF06F}">
      <dgm:prSet/>
      <dgm:spPr/>
      <dgm:t>
        <a:bodyPr/>
        <a:lstStyle/>
        <a:p>
          <a:endParaRPr lang="uk-UA" sz="2400" i="1"/>
        </a:p>
      </dgm:t>
    </dgm:pt>
    <dgm:pt modelId="{C1C788E7-40FA-4439-878F-2CC8367B8F22}" type="pres">
      <dgm:prSet presAssocID="{BD77BD33-EC30-46AC-BD24-401E734F8176}" presName="Name0" presStyleCnt="0">
        <dgm:presLayoutVars>
          <dgm:chMax val="7"/>
          <dgm:chPref val="7"/>
          <dgm:dir/>
        </dgm:presLayoutVars>
      </dgm:prSet>
      <dgm:spPr/>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5"/>
      <dgm:spPr/>
    </dgm:pt>
    <dgm:pt modelId="{C7661E35-6C55-4B51-BE17-D9D67599F310}" type="pres">
      <dgm:prSet presAssocID="{BD77BD33-EC30-46AC-BD24-401E734F8176}" presName="conn" presStyleLbl="parChTrans1D2" presStyleIdx="0" presStyleCnt="1"/>
      <dgm:spPr/>
    </dgm:pt>
    <dgm:pt modelId="{7DF117A4-BB7B-4C63-B83D-1D769ED77955}" type="pres">
      <dgm:prSet presAssocID="{BD77BD33-EC30-46AC-BD24-401E734F8176}" presName="extraNode" presStyleLbl="node1" presStyleIdx="0" presStyleCnt="5"/>
      <dgm:spPr/>
    </dgm:pt>
    <dgm:pt modelId="{79FA0555-FEE1-4173-AD86-0A4FAA4240E0}" type="pres">
      <dgm:prSet presAssocID="{BD77BD33-EC30-46AC-BD24-401E734F8176}" presName="dstNode" presStyleLbl="node1" presStyleIdx="0" presStyleCnt="5"/>
      <dgm:spPr/>
    </dgm:pt>
    <dgm:pt modelId="{EE2EA9E0-CBE5-43E4-BB02-325D168626A4}" type="pres">
      <dgm:prSet presAssocID="{D44B0D79-7F04-44B9-9C7C-CD28C17613D0}" presName="text_1" presStyleLbl="node1" presStyleIdx="0" presStyleCnt="5" custScaleY="126421">
        <dgm:presLayoutVars>
          <dgm:bulletEnabled val="1"/>
        </dgm:presLayoutVars>
      </dgm:prSet>
      <dgm:spPr/>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5"/>
      <dgm:spPr/>
    </dgm:pt>
    <dgm:pt modelId="{AD2F74AD-5B6A-4346-8349-090AC68FEE9A}" type="pres">
      <dgm:prSet presAssocID="{1B81C372-925C-46FC-96B1-2F1AAF945560}" presName="text_2" presStyleLbl="node1" presStyleIdx="1" presStyleCnt="5" custScaleY="126421">
        <dgm:presLayoutVars>
          <dgm:bulletEnabled val="1"/>
        </dgm:presLayoutVars>
      </dgm:prSet>
      <dgm:spPr/>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5"/>
      <dgm:spPr/>
    </dgm:pt>
    <dgm:pt modelId="{46297F79-2755-4E7F-87B4-88629DD167EF}" type="pres">
      <dgm:prSet presAssocID="{FFF60420-B008-4E57-9B7A-8B5C4B8F1F0F}" presName="text_3" presStyleLbl="node1" presStyleIdx="2" presStyleCnt="5" custScaleY="126421">
        <dgm:presLayoutVars>
          <dgm:bulletEnabled val="1"/>
        </dgm:presLayoutVars>
      </dgm:prSet>
      <dgm:spPr/>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5"/>
      <dgm:spPr/>
    </dgm:pt>
    <dgm:pt modelId="{E97A966C-ADE1-481C-9602-29D743F1F5D5}" type="pres">
      <dgm:prSet presAssocID="{574467BF-CB95-4D99-A5FA-460B08A3B1CD}" presName="text_4" presStyleLbl="node1" presStyleIdx="3" presStyleCnt="5" custScaleY="126421">
        <dgm:presLayoutVars>
          <dgm:bulletEnabled val="1"/>
        </dgm:presLayoutVars>
      </dgm:prSet>
      <dgm:spPr/>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5"/>
      <dgm:spPr/>
    </dgm:pt>
    <dgm:pt modelId="{A75E9348-9280-4796-BDCC-B84F04B5A654}" type="pres">
      <dgm:prSet presAssocID="{9F5EE445-7A33-4127-8BC1-059962E1C614}" presName="text_5" presStyleLbl="node1" presStyleIdx="4" presStyleCnt="5" custScaleY="126421">
        <dgm:presLayoutVars>
          <dgm:bulletEnabled val="1"/>
        </dgm:presLayoutVars>
      </dgm:prSet>
      <dgm:spPr/>
    </dgm:pt>
    <dgm:pt modelId="{A3EEC0C6-EE50-4B2B-A384-D5DAA61F2CD8}" type="pres">
      <dgm:prSet presAssocID="{9F5EE445-7A33-4127-8BC1-059962E1C614}" presName="accent_5" presStyleCnt="0"/>
      <dgm:spPr/>
    </dgm:pt>
    <dgm:pt modelId="{0589A8B4-BF53-4D85-9C3C-5A5EA39FC1AC}" type="pres">
      <dgm:prSet presAssocID="{9F5EE445-7A33-4127-8BC1-059962E1C614}" presName="accentRepeatNode" presStyleLbl="solidFgAcc1" presStyleIdx="4" presStyleCnt="5"/>
      <dgm:spPr/>
    </dgm:pt>
  </dgm:ptLst>
  <dgm:cxnLst>
    <dgm:cxn modelId="{A6441D21-127F-4A5A-946F-CDEE8A3F4D19}" srcId="{BD77BD33-EC30-46AC-BD24-401E734F8176}" destId="{1B81C372-925C-46FC-96B1-2F1AAF945560}" srcOrd="1" destOrd="0" parTransId="{EFDD7AA1-CE6D-4DAE-A006-A48F62651F7D}" sibTransId="{EAA467BD-7E67-4E63-841E-1141B6CA2872}"/>
    <dgm:cxn modelId="{3B3A4033-91B6-4651-849D-C1EE9494A415}" type="presOf" srcId="{BD77BD33-EC30-46AC-BD24-401E734F8176}" destId="{C1C788E7-40FA-4439-878F-2CC8367B8F22}" srcOrd="0" destOrd="0" presId="urn:microsoft.com/office/officeart/2008/layout/VerticalCurvedList"/>
    <dgm:cxn modelId="{BAD4A83F-B957-40AA-B010-2259AF131FBB}" type="presOf" srcId="{9F5EE445-7A33-4127-8BC1-059962E1C614}" destId="{A75E9348-9280-4796-BDCC-B84F04B5A654}"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30A8916B-4F0E-4CFD-BBDB-2B015C36E62E}" srcId="{BD77BD33-EC30-46AC-BD24-401E734F8176}" destId="{574467BF-CB95-4D99-A5FA-460B08A3B1CD}" srcOrd="3" destOrd="0" parTransId="{0F061BA2-5564-42A8-83BD-2FAEFB9E7F8C}" sibTransId="{583EE810-A9FA-4532-AC5C-F17662F9099C}"/>
    <dgm:cxn modelId="{59BCDC85-CEE0-4294-9FB0-6B609471D905}" type="presOf" srcId="{574467BF-CB95-4D99-A5FA-460B08A3B1CD}" destId="{E97A966C-ADE1-481C-9602-29D743F1F5D5}" srcOrd="0" destOrd="0" presId="urn:microsoft.com/office/officeart/2008/layout/VerticalCurvedList"/>
    <dgm:cxn modelId="{A69E3987-9B80-4103-A19E-5090F1A20AE9}" type="presOf" srcId="{1B81C372-925C-46FC-96B1-2F1AAF945560}" destId="{AD2F74AD-5B6A-4346-8349-090AC68FEE9A}" srcOrd="0" destOrd="0" presId="urn:microsoft.com/office/officeart/2008/layout/VerticalCurvedList"/>
    <dgm:cxn modelId="{27E044B7-6DA3-41AE-91C5-4124E7D1B7D5}" type="presOf" srcId="{D44B0D79-7F04-44B9-9C7C-CD28C17613D0}" destId="{EE2EA9E0-CBE5-43E4-BB02-325D168626A4}" srcOrd="0" destOrd="0" presId="urn:microsoft.com/office/officeart/2008/layout/VerticalCurvedList"/>
    <dgm:cxn modelId="{F5ABE5B7-449B-46C8-BE46-F3A4F660E09A}" srcId="{BD77BD33-EC30-46AC-BD24-401E734F8176}" destId="{D44B0D79-7F04-44B9-9C7C-CD28C17613D0}" srcOrd="0" destOrd="0" parTransId="{CBC678DE-E0F6-4248-85B7-DD8409BBE0F4}" sibTransId="{CB2F3BEF-FA31-40CA-87C5-7058F5D23E9E}"/>
    <dgm:cxn modelId="{515F73BE-0876-4821-81BD-362967BA7243}" type="presOf" srcId="{FFF60420-B008-4E57-9B7A-8B5C4B8F1F0F}" destId="{46297F79-2755-4E7F-87B4-88629DD167EF}"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4C67BFCF-DF16-4FDF-B4C8-8AE80FFCF06F}" srcId="{BD77BD33-EC30-46AC-BD24-401E734F8176}" destId="{9F5EE445-7A33-4127-8BC1-059962E1C614}" srcOrd="4" destOrd="0" parTransId="{475F9FE2-DE50-4ED5-94D7-25AAC6560F43}" sibTransId="{F0BBC386-8CAE-4059-9B98-893DE28D7BE6}"/>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 modelId="{DCD04459-4A98-483D-B10A-E61E87A416CF}" type="presParOf" srcId="{0B7B7FCB-7340-4C8C-9CEC-44D83247E09F}" destId="{A75E9348-9280-4796-BDCC-B84F04B5A654}" srcOrd="9" destOrd="0" presId="urn:microsoft.com/office/officeart/2008/layout/VerticalCurvedList"/>
    <dgm:cxn modelId="{21EA59D5-F144-45AD-A2A3-427892853732}" type="presParOf" srcId="{0B7B7FCB-7340-4C8C-9CEC-44D83247E09F}" destId="{A3EEC0C6-EE50-4B2B-A384-D5DAA61F2CD8}" srcOrd="10" destOrd="0" presId="urn:microsoft.com/office/officeart/2008/layout/VerticalCurvedList"/>
    <dgm:cxn modelId="{2ECFC1B1-5399-416D-BE72-73A6533DDC7B}" type="presParOf" srcId="{A3EEC0C6-EE50-4B2B-A384-D5DAA61F2CD8}" destId="{0589A8B4-BF53-4D85-9C3C-5A5EA39FC1A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4722704" y="-723923"/>
          <a:ext cx="5625308" cy="5625308"/>
        </a:xfrm>
        <a:prstGeom prst="blockArc">
          <a:avLst>
            <a:gd name="adj1" fmla="val 18900000"/>
            <a:gd name="adj2" fmla="val 2700000"/>
            <a:gd name="adj3" fmla="val 38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472723" y="258776"/>
          <a:ext cx="7886852" cy="767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71120" rIns="71120" bIns="71120" numCol="1" spcCol="1270" anchor="ctr" anchorCtr="0">
          <a:noAutofit/>
        </a:bodyPr>
        <a:lstStyle/>
        <a:p>
          <a:pPr marL="0" lvl="0" indent="0" algn="l" defTabSz="1244600">
            <a:lnSpc>
              <a:spcPct val="90000"/>
            </a:lnSpc>
            <a:spcBef>
              <a:spcPct val="0"/>
            </a:spcBef>
            <a:spcAft>
              <a:spcPct val="35000"/>
            </a:spcAft>
            <a:buNone/>
          </a:pPr>
          <a:r>
            <a:rPr lang="uk-UA" sz="2800" b="0" i="1" kern="1200" noProof="0" dirty="0">
              <a:solidFill>
                <a:srgbClr val="FFFFFF"/>
              </a:solidFill>
            </a:rPr>
            <a:t>число,</a:t>
          </a:r>
          <a:endParaRPr lang="uk-UA" sz="2800" b="0" i="1" kern="1200" noProof="0" dirty="0"/>
        </a:p>
      </dsp:txBody>
      <dsp:txXfrm>
        <a:off x="472723" y="258776"/>
        <a:ext cx="7886852" cy="767433"/>
      </dsp:txXfrm>
    </dsp:sp>
    <dsp:sp modelId="{27878C57-BBF6-4C22-88FA-1C3D4933722D}">
      <dsp:nvSpPr>
        <dsp:cNvPr id="0" name=""/>
        <dsp:cNvSpPr/>
      </dsp:nvSpPr>
      <dsp:spPr>
        <a:xfrm>
          <a:off x="71060" y="240830"/>
          <a:ext cx="803325" cy="803325"/>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841175" y="1222935"/>
          <a:ext cx="7518400" cy="767433"/>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71120" rIns="71120" bIns="71120" numCol="1" spcCol="1270" anchor="ctr" anchorCtr="0">
          <a:noAutofit/>
        </a:bodyPr>
        <a:lstStyle/>
        <a:p>
          <a:pPr marL="0" lvl="0" indent="0" algn="l" defTabSz="1244600">
            <a:lnSpc>
              <a:spcPct val="90000"/>
            </a:lnSpc>
            <a:spcBef>
              <a:spcPct val="0"/>
            </a:spcBef>
            <a:spcAft>
              <a:spcPct val="35000"/>
            </a:spcAft>
            <a:buNone/>
          </a:pPr>
          <a:r>
            <a:rPr lang="uk-UA" sz="2800" b="0" i="1" kern="1200" noProof="0" dirty="0">
              <a:solidFill>
                <a:srgbClr val="FFFFFF"/>
              </a:solidFill>
            </a:rPr>
            <a:t>текст, що записаний у лапках, </a:t>
          </a:r>
          <a:endParaRPr lang="uk-UA" sz="2800" b="0" i="1" kern="1200" noProof="0" dirty="0"/>
        </a:p>
      </dsp:txBody>
      <dsp:txXfrm>
        <a:off x="841175" y="1222935"/>
        <a:ext cx="7518400" cy="767433"/>
      </dsp:txXfrm>
    </dsp:sp>
    <dsp:sp modelId="{E63EBB38-5984-4F74-98F1-254621592311}">
      <dsp:nvSpPr>
        <dsp:cNvPr id="0" name=""/>
        <dsp:cNvSpPr/>
      </dsp:nvSpPr>
      <dsp:spPr>
        <a:xfrm>
          <a:off x="439512" y="1204988"/>
          <a:ext cx="803325" cy="803325"/>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841175" y="2187093"/>
          <a:ext cx="7518400" cy="76743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71120" rIns="71120" bIns="71120" numCol="1" spcCol="1270" anchor="ctr" anchorCtr="0">
          <a:noAutofit/>
        </a:bodyPr>
        <a:lstStyle/>
        <a:p>
          <a:pPr marL="0" lvl="0" indent="0" algn="l" defTabSz="1244600">
            <a:lnSpc>
              <a:spcPct val="90000"/>
            </a:lnSpc>
            <a:spcBef>
              <a:spcPct val="0"/>
            </a:spcBef>
            <a:spcAft>
              <a:spcPct val="35000"/>
            </a:spcAft>
            <a:buNone/>
          </a:pPr>
          <a:r>
            <a:rPr lang="uk-UA" sz="2800" b="0" i="1" kern="1200" noProof="0" dirty="0">
              <a:solidFill>
                <a:srgbClr val="002060"/>
              </a:solidFill>
            </a:rPr>
            <a:t>посилання на клітинку чи діапазон клітинок,</a:t>
          </a:r>
        </a:p>
      </dsp:txBody>
      <dsp:txXfrm>
        <a:off x="841175" y="2187093"/>
        <a:ext cx="7518400" cy="767433"/>
      </dsp:txXfrm>
    </dsp:sp>
    <dsp:sp modelId="{D13D7DA6-9D1E-4150-A6AE-C6ABC36166D5}">
      <dsp:nvSpPr>
        <dsp:cNvPr id="0" name=""/>
        <dsp:cNvSpPr/>
      </dsp:nvSpPr>
      <dsp:spPr>
        <a:xfrm>
          <a:off x="439512" y="2169147"/>
          <a:ext cx="803325" cy="803325"/>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472723" y="3151251"/>
          <a:ext cx="7886852" cy="767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71120" rIns="71120" bIns="71120" numCol="1" spcCol="1270" anchor="ctr" anchorCtr="0">
          <a:noAutofit/>
        </a:bodyPr>
        <a:lstStyle/>
        <a:p>
          <a:pPr marL="0" lvl="0" indent="0" algn="l" defTabSz="1244600">
            <a:lnSpc>
              <a:spcPct val="90000"/>
            </a:lnSpc>
            <a:spcBef>
              <a:spcPct val="0"/>
            </a:spcBef>
            <a:spcAft>
              <a:spcPct val="35000"/>
            </a:spcAft>
            <a:buNone/>
          </a:pPr>
          <a:r>
            <a:rPr lang="uk-UA" sz="2800" b="0" i="1" kern="1200" noProof="0" dirty="0"/>
            <a:t>вираз, що може також містити функції.</a:t>
          </a:r>
        </a:p>
      </dsp:txBody>
      <dsp:txXfrm>
        <a:off x="472723" y="3151251"/>
        <a:ext cx="7886852" cy="767433"/>
      </dsp:txXfrm>
    </dsp:sp>
    <dsp:sp modelId="{AA2029A9-878F-42BF-A694-5944B1AD983E}">
      <dsp:nvSpPr>
        <dsp:cNvPr id="0" name=""/>
        <dsp:cNvSpPr/>
      </dsp:nvSpPr>
      <dsp:spPr>
        <a:xfrm>
          <a:off x="71060" y="3133305"/>
          <a:ext cx="803325" cy="803325"/>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3747707" y="-575698"/>
          <a:ext cx="4467083" cy="4467083"/>
        </a:xfrm>
        <a:prstGeom prst="blockArc">
          <a:avLst>
            <a:gd name="adj1" fmla="val 18900000"/>
            <a:gd name="adj2" fmla="val 2700000"/>
            <a:gd name="adj3" fmla="val 48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315389" y="152394"/>
          <a:ext cx="3766817" cy="5241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9084" tIns="71120" rIns="71120" bIns="71120" numCol="1" spcCol="1270" anchor="ctr" anchorCtr="0">
          <a:noAutofit/>
        </a:bodyPr>
        <a:lstStyle/>
        <a:p>
          <a:pPr marL="0" lvl="0" indent="0" algn="l" defTabSz="1244600">
            <a:lnSpc>
              <a:spcPct val="90000"/>
            </a:lnSpc>
            <a:spcBef>
              <a:spcPct val="0"/>
            </a:spcBef>
            <a:spcAft>
              <a:spcPct val="35000"/>
            </a:spcAft>
            <a:buNone/>
          </a:pPr>
          <a:r>
            <a:rPr lang="uk-UA" sz="2800" i="1" kern="1200" dirty="0"/>
            <a:t>математичні, </a:t>
          </a:r>
        </a:p>
      </dsp:txBody>
      <dsp:txXfrm>
        <a:off x="315389" y="152394"/>
        <a:ext cx="3766817" cy="524133"/>
      </dsp:txXfrm>
    </dsp:sp>
    <dsp:sp modelId="{27878C57-BBF6-4C22-88FA-1C3D4933722D}">
      <dsp:nvSpPr>
        <dsp:cNvPr id="0" name=""/>
        <dsp:cNvSpPr/>
      </dsp:nvSpPr>
      <dsp:spPr>
        <a:xfrm>
          <a:off x="56268" y="155339"/>
          <a:ext cx="518241" cy="518241"/>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612475" y="774085"/>
          <a:ext cx="3469732" cy="524133"/>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9084" tIns="71120" rIns="71120" bIns="71120" numCol="1" spcCol="1270" anchor="ctr" anchorCtr="0">
          <a:noAutofit/>
        </a:bodyPr>
        <a:lstStyle/>
        <a:p>
          <a:pPr marL="0" lvl="0" indent="0" algn="l" defTabSz="1244600">
            <a:lnSpc>
              <a:spcPct val="90000"/>
            </a:lnSpc>
            <a:spcBef>
              <a:spcPct val="0"/>
            </a:spcBef>
            <a:spcAft>
              <a:spcPct val="35000"/>
            </a:spcAft>
            <a:buNone/>
          </a:pPr>
          <a:r>
            <a:rPr lang="uk-UA" sz="2800" i="1" kern="1200" dirty="0"/>
            <a:t>статистичні,</a:t>
          </a:r>
        </a:p>
      </dsp:txBody>
      <dsp:txXfrm>
        <a:off x="612475" y="774085"/>
        <a:ext cx="3469732" cy="524133"/>
      </dsp:txXfrm>
    </dsp:sp>
    <dsp:sp modelId="{E63EBB38-5984-4F74-98F1-254621592311}">
      <dsp:nvSpPr>
        <dsp:cNvPr id="0" name=""/>
        <dsp:cNvSpPr/>
      </dsp:nvSpPr>
      <dsp:spPr>
        <a:xfrm>
          <a:off x="353354" y="777031"/>
          <a:ext cx="518241" cy="518241"/>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703656" y="1395776"/>
          <a:ext cx="3378550" cy="52413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9084" tIns="71120" rIns="71120" bIns="71120" numCol="1" spcCol="1270" anchor="ctr" anchorCtr="0">
          <a:noAutofit/>
        </a:bodyPr>
        <a:lstStyle/>
        <a:p>
          <a:pPr marL="0" lvl="0" indent="0" algn="l" defTabSz="1244600">
            <a:lnSpc>
              <a:spcPct val="90000"/>
            </a:lnSpc>
            <a:spcBef>
              <a:spcPct val="0"/>
            </a:spcBef>
            <a:spcAft>
              <a:spcPct val="35000"/>
            </a:spcAft>
            <a:buNone/>
          </a:pPr>
          <a:r>
            <a:rPr lang="uk-UA" sz="2800" i="1" kern="1200" dirty="0">
              <a:solidFill>
                <a:srgbClr val="002060"/>
              </a:solidFill>
            </a:rPr>
            <a:t>логічні, </a:t>
          </a:r>
        </a:p>
      </dsp:txBody>
      <dsp:txXfrm>
        <a:off x="703656" y="1395776"/>
        <a:ext cx="3378550" cy="524133"/>
      </dsp:txXfrm>
    </dsp:sp>
    <dsp:sp modelId="{D13D7DA6-9D1E-4150-A6AE-C6ABC36166D5}">
      <dsp:nvSpPr>
        <dsp:cNvPr id="0" name=""/>
        <dsp:cNvSpPr/>
      </dsp:nvSpPr>
      <dsp:spPr>
        <a:xfrm>
          <a:off x="444535" y="1398722"/>
          <a:ext cx="518241" cy="518241"/>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612475" y="2017468"/>
          <a:ext cx="3469732" cy="5241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9084" tIns="71120" rIns="71120" bIns="71120" numCol="1" spcCol="1270" anchor="ctr" anchorCtr="0">
          <a:noAutofit/>
        </a:bodyPr>
        <a:lstStyle/>
        <a:p>
          <a:pPr marL="0" lvl="0" indent="0" algn="l" defTabSz="1244600">
            <a:lnSpc>
              <a:spcPct val="90000"/>
            </a:lnSpc>
            <a:spcBef>
              <a:spcPct val="0"/>
            </a:spcBef>
            <a:spcAft>
              <a:spcPct val="35000"/>
            </a:spcAft>
            <a:buNone/>
          </a:pPr>
          <a:r>
            <a:rPr lang="uk-UA" sz="2800" i="1" kern="1200" dirty="0"/>
            <a:t>фінансові, </a:t>
          </a:r>
        </a:p>
      </dsp:txBody>
      <dsp:txXfrm>
        <a:off x="612475" y="2017468"/>
        <a:ext cx="3469732" cy="524133"/>
      </dsp:txXfrm>
    </dsp:sp>
    <dsp:sp modelId="{AA2029A9-878F-42BF-A694-5944B1AD983E}">
      <dsp:nvSpPr>
        <dsp:cNvPr id="0" name=""/>
        <dsp:cNvSpPr/>
      </dsp:nvSpPr>
      <dsp:spPr>
        <a:xfrm>
          <a:off x="353354" y="2020413"/>
          <a:ext cx="518241" cy="518241"/>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75E9348-9280-4796-BDCC-B84F04B5A654}">
      <dsp:nvSpPr>
        <dsp:cNvPr id="0" name=""/>
        <dsp:cNvSpPr/>
      </dsp:nvSpPr>
      <dsp:spPr>
        <a:xfrm>
          <a:off x="315389" y="2639159"/>
          <a:ext cx="3766817" cy="524133"/>
        </a:xfrm>
        <a:prstGeom prst="rect">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9084" tIns="71120" rIns="71120" bIns="71120" numCol="1" spcCol="1270" anchor="ctr" anchorCtr="0">
          <a:noAutofit/>
        </a:bodyPr>
        <a:lstStyle/>
        <a:p>
          <a:pPr marL="0" lvl="0" indent="0" algn="l" defTabSz="1244600">
            <a:lnSpc>
              <a:spcPct val="90000"/>
            </a:lnSpc>
            <a:spcBef>
              <a:spcPct val="0"/>
            </a:spcBef>
            <a:spcAft>
              <a:spcPct val="35000"/>
            </a:spcAft>
            <a:buNone/>
          </a:pPr>
          <a:r>
            <a:rPr lang="uk-UA" sz="2800" i="1" kern="1200" dirty="0"/>
            <a:t>текстові тощо. </a:t>
          </a:r>
        </a:p>
      </dsp:txBody>
      <dsp:txXfrm>
        <a:off x="315389" y="2639159"/>
        <a:ext cx="3766817" cy="524133"/>
      </dsp:txXfrm>
    </dsp:sp>
    <dsp:sp modelId="{0589A8B4-BF53-4D85-9C3C-5A5EA39FC1AC}">
      <dsp:nvSpPr>
        <dsp:cNvPr id="0" name=""/>
        <dsp:cNvSpPr/>
      </dsp:nvSpPr>
      <dsp:spPr>
        <a:xfrm>
          <a:off x="56268" y="2642105"/>
          <a:ext cx="518241" cy="518241"/>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8" name="Рисунок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1"/>
            <a:ext cx="4765678" cy="5862955"/>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920416" y="2606941"/>
            <a:ext cx="1410618" cy="2400657"/>
          </a:xfrm>
          <a:prstGeom prst="rect">
            <a:avLst/>
          </a:prstGeom>
          <a:noFill/>
        </p:spPr>
        <p:txBody>
          <a:bodyPr wrap="square" rtlCol="0">
            <a:spAutoFit/>
          </a:bodyPr>
          <a:lstStyle/>
          <a:p>
            <a:pPr fontAlgn="base">
              <a:spcBef>
                <a:spcPct val="0"/>
              </a:spcBef>
              <a:spcAft>
                <a:spcPct val="0"/>
              </a:spcAft>
            </a:pPr>
            <a:r>
              <a:rPr lang="ru-RU" sz="15000" b="1" i="1" dirty="0">
                <a:solidFill>
                  <a:srgbClr val="002060"/>
                </a:solidFill>
                <a:latin typeface="Arial" panose="020B0604020202020204" pitchFamily="34" charset="0"/>
              </a:rPr>
              <a:t>8</a:t>
            </a:r>
            <a:endParaRPr lang="uk-UA" sz="15000" b="1" i="1" dirty="0">
              <a:solidFill>
                <a:srgbClr val="002060"/>
              </a:solidFill>
              <a:latin typeface="Arial" panose="020B0604020202020204" pitchFamily="34" charset="0"/>
            </a:endParaRP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17.11.2021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17.11.2021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1" dirty="0">
                <a:solidFill>
                  <a:srgbClr val="19426B"/>
                </a:solidFill>
                <a:latin typeface="Arial" panose="020B0604020202020204" pitchFamily="34" charset="0"/>
              </a:rPr>
              <a:t>8</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17.11.2021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17.11.2021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pPr/>
              <a:t>17.11.2021</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pPr/>
              <a:t>17.11.2021</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pPr/>
              <a:t>17.11.2021</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17.11.2021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17.11.2021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pPr/>
              <a:t>17.11.2021</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новою програмою</a:t>
            </a:r>
          </a:p>
        </p:txBody>
      </p:sp>
      <p:sp>
        <p:nvSpPr>
          <p:cNvPr id="8" name="Заголовок 1"/>
          <p:cNvSpPr>
            <a:spLocks noGrp="1"/>
          </p:cNvSpPr>
          <p:nvPr>
            <p:ph type="ctrTitle"/>
          </p:nvPr>
        </p:nvSpPr>
        <p:spPr>
          <a:xfrm>
            <a:off x="4847771" y="665538"/>
            <a:ext cx="7137066" cy="1801607"/>
          </a:xfrm>
        </p:spPr>
        <p:txBody>
          <a:bodyPr>
            <a:noAutofit/>
          </a:bodyPr>
          <a:lstStyle/>
          <a:p>
            <a:r>
              <a:rPr lang="uk-UA" sz="4000" dirty="0"/>
              <a:t>Призначення й використання математичних і статистичних функцій табличного процесора</a:t>
            </a:r>
          </a:p>
        </p:txBody>
      </p:sp>
      <p:pic>
        <p:nvPicPr>
          <p:cNvPr id="7" name="Picture 6" descr="https://d1uvkq6h1vbgdk.cloudfront.net/commercial_1/images/logos/logo_exc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5046" y="3557292"/>
            <a:ext cx="2696034" cy="26960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siness, excel, finance, laptop, money, tax, taxe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1080" y="3102536"/>
            <a:ext cx="3383006" cy="3383007"/>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a:extLst>
              <a:ext uri="{FF2B5EF4-FFF2-40B4-BE49-F238E27FC236}">
                <a16:creationId xmlns:a16="http://schemas.microsoft.com/office/drawing/2014/main" id="{02F31630-BCA8-42E0-9B75-8CD202FA2DD6}"/>
              </a:ext>
            </a:extLst>
          </p:cNvPr>
          <p:cNvSpPr/>
          <p:nvPr/>
        </p:nvSpPr>
        <p:spPr>
          <a:xfrm>
            <a:off x="1998108" y="3102536"/>
            <a:ext cx="1279517" cy="14975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2" name="Прямоугольник 1">
            <a:extLst>
              <a:ext uri="{FF2B5EF4-FFF2-40B4-BE49-F238E27FC236}">
                <a16:creationId xmlns:a16="http://schemas.microsoft.com/office/drawing/2014/main" id="{8B5DB759-32EE-48D3-A3CB-4685B4DE5DE1}"/>
              </a:ext>
            </a:extLst>
          </p:cNvPr>
          <p:cNvSpPr/>
          <p:nvPr/>
        </p:nvSpPr>
        <p:spPr>
          <a:xfrm>
            <a:off x="1998107" y="2855047"/>
            <a:ext cx="1279517" cy="1938992"/>
          </a:xfrm>
          <a:prstGeom prst="rect">
            <a:avLst/>
          </a:prstGeom>
          <a:noFill/>
        </p:spPr>
        <p:txBody>
          <a:bodyPr wrap="none" lIns="91440" tIns="45720" rIns="91440" bIns="45720">
            <a:spAutoFit/>
          </a:bodyPr>
          <a:lstStyle/>
          <a:p>
            <a:pPr algn="ctr"/>
            <a:r>
              <a:rPr lang="ru-RU" sz="1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9</a:t>
            </a:r>
          </a:p>
        </p:txBody>
      </p:sp>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додати до формули</a:t>
            </a:r>
            <a:br>
              <a:rPr lang="uk-UA" dirty="0"/>
            </a:br>
            <a:r>
              <a:rPr lang="uk-UA" dirty="0"/>
              <a:t>вбудовану функцію?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 наступному кроці слід задати значення аргументів функції. Це можна зробити, виділивши клітинки на аркуші за допомогою миші або ввівши адреси клітинок за допомогою клавіатури. </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pic>
        <p:nvPicPr>
          <p:cNvPr id="3" name="Рисунок 2"/>
          <p:cNvPicPr>
            <a:picLocks noChangeAspect="1"/>
          </p:cNvPicPr>
          <p:nvPr/>
        </p:nvPicPr>
        <p:blipFill rotWithShape="1">
          <a:blip r:embed="rId3"/>
          <a:srcRect b="64225"/>
          <a:stretch/>
        </p:blipFill>
        <p:spPr>
          <a:xfrm>
            <a:off x="299940" y="3383589"/>
            <a:ext cx="11594278" cy="2468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518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додати до формули</a:t>
            </a:r>
            <a:br>
              <a:rPr lang="uk-UA" dirty="0"/>
            </a:br>
            <a:r>
              <a:rPr lang="uk-UA" dirty="0"/>
              <a:t>вбудовану функцію?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Аргументи функцій, як і посилання у формулах, можуть містити посилання:</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7" y="3960111"/>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Абсолютні</a:t>
            </a:r>
          </a:p>
        </p:txBody>
      </p:sp>
      <p:sp>
        <p:nvSpPr>
          <p:cNvPr id="7" name="TextBox 6"/>
          <p:cNvSpPr txBox="1"/>
          <p:nvPr/>
        </p:nvSpPr>
        <p:spPr>
          <a:xfrm>
            <a:off x="4110553" y="3960111"/>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Відносні</a:t>
            </a:r>
          </a:p>
        </p:txBody>
      </p:sp>
      <p:sp>
        <p:nvSpPr>
          <p:cNvPr id="9" name="TextBox 8"/>
          <p:cNvSpPr txBox="1"/>
          <p:nvPr/>
        </p:nvSpPr>
        <p:spPr>
          <a:xfrm>
            <a:off x="8149099" y="3960111"/>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Комбіновані</a:t>
            </a:r>
          </a:p>
        </p:txBody>
      </p:sp>
      <p:sp>
        <p:nvSpPr>
          <p:cNvPr id="13" name="TextBox 12"/>
          <p:cNvSpPr txBox="1"/>
          <p:nvPr/>
        </p:nvSpPr>
        <p:spPr>
          <a:xfrm>
            <a:off x="72007" y="505248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Залежно від того, чи має посилання змінюватися під час копіювання формули з функцією. </a:t>
            </a:r>
          </a:p>
        </p:txBody>
      </p:sp>
      <p:sp>
        <p:nvSpPr>
          <p:cNvPr id="14" name="Стрілка вліво 20"/>
          <p:cNvSpPr/>
          <p:nvPr/>
        </p:nvSpPr>
        <p:spPr>
          <a:xfrm rot="18900000">
            <a:off x="1368632" y="2460296"/>
            <a:ext cx="1379796" cy="1312130"/>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16" name="Стрілка вліво 20"/>
          <p:cNvSpPr/>
          <p:nvPr/>
        </p:nvSpPr>
        <p:spPr>
          <a:xfrm rot="16200000">
            <a:off x="5407179" y="2460297"/>
            <a:ext cx="1379796" cy="1312130"/>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17" name="Стрілка вліво 20"/>
          <p:cNvSpPr/>
          <p:nvPr/>
        </p:nvSpPr>
        <p:spPr>
          <a:xfrm rot="2700000" flipH="1">
            <a:off x="9445725" y="2460297"/>
            <a:ext cx="1379796" cy="1312130"/>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6887688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1000"/>
                                        <p:tgtEl>
                                          <p:spTgt spid="14"/>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Effect transition="in" filter="fade">
                                      <p:cBhvr>
                                        <p:cTn id="17" dur="1000"/>
                                        <p:tgtEl>
                                          <p:spTgt spid="6"/>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par>
                          <p:cTn id="22" fill="hold">
                            <p:stCondLst>
                              <p:cond delay="4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childTnLst>
                          </p:cTn>
                        </p:par>
                        <p:par>
                          <p:cTn id="28" fill="hold">
                            <p:stCondLst>
                              <p:cond delay="5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1000"/>
                                        <p:tgtEl>
                                          <p:spTgt spid="17"/>
                                        </p:tgtEl>
                                      </p:cBhvr>
                                    </p:animEffect>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Effect transition="in" filter="fade">
                                      <p:cBhvr>
                                        <p:cTn id="37" dur="1000"/>
                                        <p:tgtEl>
                                          <p:spTgt spid="9"/>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7" grpId="0" animBg="1"/>
      <p:bldP spid="9" grpId="0" animBg="1"/>
      <p:bldP spid="13" grpId="0" animBg="1"/>
      <p:bldP spid="14"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додати до формули</a:t>
            </a:r>
            <a:br>
              <a:rPr lang="uk-UA" dirty="0"/>
            </a:br>
            <a:r>
              <a:rPr lang="uk-UA" dirty="0"/>
              <a:t>вбудовану функцію?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4530472"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Після завершення введення аргументів буде відображено значення функції, а в області </a:t>
            </a:r>
            <a:r>
              <a:rPr lang="uk-UA" sz="2800" b="1" i="1" kern="0" dirty="0">
                <a:solidFill>
                  <a:srgbClr val="FFFF00"/>
                </a:solidFill>
              </a:rPr>
              <a:t>Значення</a:t>
            </a:r>
            <a:r>
              <a:rPr lang="uk-UA" sz="2800" b="1" i="1" kern="0" dirty="0">
                <a:solidFill>
                  <a:srgbClr val="FFFFFF"/>
                </a:solidFill>
              </a:rPr>
              <a:t> — результат обчислення формули.</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4760498" y="1222867"/>
            <a:ext cx="7285452" cy="4335357"/>
          </a:xfrm>
          <a:prstGeom prst="rect">
            <a:avLst/>
          </a:prstGeom>
          <a:ln>
            <a:noFill/>
          </a:ln>
          <a:effectLst>
            <a:outerShdw blurRad="292100" dist="139700" dir="2700000" algn="tl" rotWithShape="0">
              <a:srgbClr val="333333">
                <a:alpha val="65000"/>
              </a:srgbClr>
            </a:outerShdw>
          </a:effectLst>
        </p:spPr>
      </p:pic>
      <p:sp>
        <p:nvSpPr>
          <p:cNvPr id="12" name="Прямокутник 11"/>
          <p:cNvSpPr/>
          <p:nvPr/>
        </p:nvSpPr>
        <p:spPr>
          <a:xfrm>
            <a:off x="4781467" y="4728257"/>
            <a:ext cx="1081171" cy="385239"/>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3" name="Стрілка вліво 20"/>
          <p:cNvSpPr/>
          <p:nvPr/>
        </p:nvSpPr>
        <p:spPr>
          <a:xfrm rot="18900000">
            <a:off x="5517841" y="4097534"/>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66294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1500"/>
                                        <p:tgtEl>
                                          <p:spTgt spid="12"/>
                                        </p:tgtEl>
                                      </p:cBhvr>
                                    </p:animEffect>
                                  </p:childTnLst>
                                </p:cTn>
                              </p:par>
                            </p:childTnLst>
                          </p:cTn>
                        </p:par>
                        <p:par>
                          <p:cTn id="18" fill="hold">
                            <p:stCondLst>
                              <p:cond delay="35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sz="2000" dirty="0"/>
              <a:t>Які математичні та статистичні функції найчастіше використовуються в середовищі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Найчастіше вживані функції, які можна додати до формули за допомогою засобу </a:t>
            </a:r>
            <a:r>
              <a:rPr lang="uk-UA" sz="2800" b="1" i="1" kern="0" dirty="0" err="1">
                <a:solidFill>
                  <a:srgbClr val="FFFF00"/>
                </a:solidFill>
              </a:rPr>
              <a:t>Автосума</a:t>
            </a:r>
            <a:r>
              <a:rPr lang="uk-UA" sz="2800" b="1" i="1" kern="0" dirty="0">
                <a:solidFill>
                  <a:srgbClr val="FFFFFF"/>
                </a:solidFill>
              </a:rPr>
              <a:t>, можна знайти також у категоріях. Наприклад, </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9" y="2683078"/>
            <a:ext cx="300647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Математичні</a:t>
            </a:r>
          </a:p>
        </p:txBody>
      </p:sp>
      <p:sp>
        <p:nvSpPr>
          <p:cNvPr id="7" name="TextBox 6"/>
          <p:cNvSpPr txBox="1"/>
          <p:nvPr/>
        </p:nvSpPr>
        <p:spPr>
          <a:xfrm>
            <a:off x="3185160" y="2683078"/>
            <a:ext cx="893699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Статистичні</a:t>
            </a:r>
          </a:p>
        </p:txBody>
      </p:sp>
      <p:sp>
        <p:nvSpPr>
          <p:cNvPr id="9" name="TextBox 8"/>
          <p:cNvSpPr txBox="1"/>
          <p:nvPr/>
        </p:nvSpPr>
        <p:spPr>
          <a:xfrm>
            <a:off x="72009" y="3338429"/>
            <a:ext cx="3006471" cy="249299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600" b="1" i="1" kern="0" dirty="0">
                <a:solidFill>
                  <a:srgbClr val="FFFFFF"/>
                </a:solidFill>
              </a:rPr>
              <a:t>функція </a:t>
            </a:r>
            <a:r>
              <a:rPr lang="en-US" sz="2600" b="1" i="1" kern="0" dirty="0">
                <a:solidFill>
                  <a:srgbClr val="FFFF00"/>
                </a:solidFill>
              </a:rPr>
              <a:t>SUM</a:t>
            </a:r>
            <a:r>
              <a:rPr lang="en-US" sz="2600" b="1" i="1" kern="0" dirty="0">
                <a:solidFill>
                  <a:srgbClr val="FFFFFF"/>
                </a:solidFill>
              </a:rPr>
              <a:t> (</a:t>
            </a:r>
            <a:r>
              <a:rPr lang="uk-UA" sz="2600" b="1" i="1" kern="0" dirty="0">
                <a:solidFill>
                  <a:srgbClr val="FFFFFF"/>
                </a:solidFill>
              </a:rPr>
              <a:t>СУММ) для знаходження суми значень діапазону клітинок</a:t>
            </a:r>
            <a:endParaRPr lang="uk-UA" sz="2600" b="1" i="1" kern="0" dirty="0">
              <a:solidFill>
                <a:schemeClr val="bg1"/>
              </a:solidFill>
            </a:endParaRPr>
          </a:p>
        </p:txBody>
      </p:sp>
      <p:sp>
        <p:nvSpPr>
          <p:cNvPr id="10" name="TextBox 9"/>
          <p:cNvSpPr txBox="1"/>
          <p:nvPr/>
        </p:nvSpPr>
        <p:spPr>
          <a:xfrm>
            <a:off x="3185160" y="3338428"/>
            <a:ext cx="8936991" cy="89255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en-US" sz="2600" b="1" i="1" kern="0" dirty="0">
                <a:solidFill>
                  <a:srgbClr val="FFFF00"/>
                </a:solidFill>
              </a:rPr>
              <a:t>AVERAGE</a:t>
            </a:r>
            <a:r>
              <a:rPr lang="en-US" sz="2600" b="1" i="1" kern="0" dirty="0">
                <a:solidFill>
                  <a:srgbClr val="FFFFFF"/>
                </a:solidFill>
              </a:rPr>
              <a:t> (</a:t>
            </a:r>
            <a:r>
              <a:rPr lang="uk-UA" sz="2600" b="1" i="1" kern="0" dirty="0">
                <a:solidFill>
                  <a:srgbClr val="FFFFFF"/>
                </a:solidFill>
              </a:rPr>
              <a:t>СРЗНАЧ) для знаходження середнього значення діапазону клітинок</a:t>
            </a:r>
            <a:endParaRPr lang="uk-UA" sz="2600" b="1" i="1" kern="0" dirty="0">
              <a:solidFill>
                <a:schemeClr val="bg1"/>
              </a:solidFill>
            </a:endParaRPr>
          </a:p>
        </p:txBody>
      </p:sp>
      <p:sp>
        <p:nvSpPr>
          <p:cNvPr id="11" name="TextBox 10"/>
          <p:cNvSpPr txBox="1"/>
          <p:nvPr/>
        </p:nvSpPr>
        <p:spPr>
          <a:xfrm>
            <a:off x="3185159" y="4311644"/>
            <a:ext cx="8936991" cy="89255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en-US" sz="2600" b="1" i="1" kern="0" dirty="0">
                <a:solidFill>
                  <a:srgbClr val="FFFF00"/>
                </a:solidFill>
              </a:rPr>
              <a:t>COUNT</a:t>
            </a:r>
            <a:r>
              <a:rPr lang="en-US" sz="2600" b="1" i="1" kern="0" dirty="0">
                <a:solidFill>
                  <a:srgbClr val="FFFFFF"/>
                </a:solidFill>
              </a:rPr>
              <a:t> (</a:t>
            </a:r>
            <a:r>
              <a:rPr lang="uk-UA" sz="2600" b="1" i="1" kern="0" dirty="0">
                <a:solidFill>
                  <a:srgbClr val="FFFFFF"/>
                </a:solidFill>
              </a:rPr>
              <a:t>СЧЁТ) — кількості непорожніх клітинок у заданому діапазоні,</a:t>
            </a:r>
            <a:endParaRPr lang="uk-UA" sz="2600" b="1" i="1" kern="0" dirty="0">
              <a:solidFill>
                <a:schemeClr val="bg1"/>
              </a:solidFill>
            </a:endParaRPr>
          </a:p>
        </p:txBody>
      </p:sp>
      <p:sp>
        <p:nvSpPr>
          <p:cNvPr id="12" name="TextBox 11"/>
          <p:cNvSpPr txBox="1"/>
          <p:nvPr/>
        </p:nvSpPr>
        <p:spPr>
          <a:xfrm>
            <a:off x="3185159" y="5281440"/>
            <a:ext cx="8936991" cy="129266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600" b="1" i="1" kern="0" dirty="0">
                <a:solidFill>
                  <a:srgbClr val="FFFF00"/>
                </a:solidFill>
              </a:rPr>
              <a:t>МАХ</a:t>
            </a:r>
            <a:r>
              <a:rPr lang="uk-UA" sz="2600" b="1" i="1" kern="0" dirty="0">
                <a:solidFill>
                  <a:srgbClr val="FFFFFF"/>
                </a:solidFill>
              </a:rPr>
              <a:t> (МАКС) та </a:t>
            </a:r>
            <a:r>
              <a:rPr lang="en-US" sz="2600" b="1" i="1" kern="0" dirty="0">
                <a:solidFill>
                  <a:srgbClr val="FFFFFF"/>
                </a:solidFill>
              </a:rPr>
              <a:t>MIN (</a:t>
            </a:r>
            <a:r>
              <a:rPr lang="uk-UA" sz="2600" b="1" i="1" kern="0" dirty="0">
                <a:solidFill>
                  <a:srgbClr val="FFFFFF"/>
                </a:solidFill>
              </a:rPr>
              <a:t>МИН) відповідно — для знаходження найбільшого та найменшого значень.</a:t>
            </a:r>
            <a:endParaRPr lang="uk-UA" sz="2600" b="1" i="1" kern="0" dirty="0">
              <a:solidFill>
                <a:schemeClr val="bg1"/>
              </a:solidFill>
            </a:endParaRPr>
          </a:p>
        </p:txBody>
      </p:sp>
    </p:spTree>
    <p:extLst>
      <p:ext uri="{BB962C8B-B14F-4D97-AF65-F5344CB8AC3E}">
        <p14:creationId xmlns:p14="http://schemas.microsoft.com/office/powerpoint/2010/main" val="39868664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000"/>
                                        <p:tgtEl>
                                          <p:spTgt spid="11"/>
                                        </p:tgtEl>
                                      </p:cBhvr>
                                    </p:animEffect>
                                  </p:childTnLst>
                                </p:cTn>
                              </p:par>
                            </p:childTnLst>
                          </p:cTn>
                        </p:par>
                        <p:par>
                          <p:cTn id="30" fill="hold">
                            <p:stCondLst>
                              <p:cond delay="6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7"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sz="2000" dirty="0"/>
              <a:t>Які математичні та статистичні функції найчастіше використовуються в середовищі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Для розв'язування задач з алгебри та геометрії можна використовувати вбудовані в табличний процесор математичні функції. Найбільш вживані з них:</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3835400" y="2659827"/>
            <a:ext cx="828402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400" b="1" i="1" kern="0" dirty="0">
                <a:solidFill>
                  <a:srgbClr val="FFFFFF"/>
                </a:solidFill>
              </a:rPr>
              <a:t>Модуль (абсолютне значення) </a:t>
            </a:r>
            <a:r>
              <a:rPr lang="uk-UA" sz="2400" b="1" i="1" kern="0" dirty="0" err="1">
                <a:solidFill>
                  <a:srgbClr val="FFFFFF"/>
                </a:solidFill>
              </a:rPr>
              <a:t>аргумента</a:t>
            </a:r>
            <a:endParaRPr lang="uk-UA" sz="2400" b="1" i="1" kern="0" dirty="0">
              <a:solidFill>
                <a:srgbClr val="FFFFFF"/>
              </a:solidFill>
            </a:endParaRPr>
          </a:p>
        </p:txBody>
      </p:sp>
      <p:sp>
        <p:nvSpPr>
          <p:cNvPr id="7" name="Прямокутник 6"/>
          <p:cNvSpPr/>
          <p:nvPr/>
        </p:nvSpPr>
        <p:spPr>
          <a:xfrm>
            <a:off x="72008" y="2659827"/>
            <a:ext cx="3677032"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ABS</a:t>
            </a:r>
            <a:r>
              <a:rPr lang="uk-UA" sz="2800" b="1" i="1" kern="0" dirty="0">
                <a:solidFill>
                  <a:srgbClr val="FFFFFF"/>
                </a:solidFill>
              </a:rPr>
              <a:t>(число)</a:t>
            </a:r>
            <a:endParaRPr lang="en-US" sz="2800" b="1" i="1" kern="0" dirty="0">
              <a:solidFill>
                <a:srgbClr val="FFFFFF"/>
              </a:solidFill>
            </a:endParaRPr>
          </a:p>
        </p:txBody>
      </p:sp>
      <p:sp>
        <p:nvSpPr>
          <p:cNvPr id="9" name="TextBox 8"/>
          <p:cNvSpPr txBox="1"/>
          <p:nvPr/>
        </p:nvSpPr>
        <p:spPr>
          <a:xfrm>
            <a:off x="3835400" y="3201342"/>
            <a:ext cx="828402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400" b="1" i="1" kern="0" dirty="0">
                <a:solidFill>
                  <a:srgbClr val="FFFFFF"/>
                </a:solidFill>
              </a:rPr>
              <a:t>Косинус </a:t>
            </a:r>
            <a:r>
              <a:rPr lang="uk-UA" sz="2400" b="1" i="1" kern="0" dirty="0" err="1">
                <a:solidFill>
                  <a:srgbClr val="FFFFFF"/>
                </a:solidFill>
              </a:rPr>
              <a:t>аргумента</a:t>
            </a:r>
            <a:r>
              <a:rPr lang="uk-UA" sz="2400" b="1" i="1" kern="0" dirty="0">
                <a:solidFill>
                  <a:srgbClr val="FFFFFF"/>
                </a:solidFill>
              </a:rPr>
              <a:t>, заданого в радіанах</a:t>
            </a:r>
          </a:p>
        </p:txBody>
      </p:sp>
      <p:sp>
        <p:nvSpPr>
          <p:cNvPr id="10" name="Прямокутник 9"/>
          <p:cNvSpPr/>
          <p:nvPr/>
        </p:nvSpPr>
        <p:spPr>
          <a:xfrm>
            <a:off x="72008" y="3201342"/>
            <a:ext cx="3677032"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COS</a:t>
            </a:r>
            <a:r>
              <a:rPr lang="uk-UA" sz="2800" b="1" i="1" kern="0" dirty="0">
                <a:solidFill>
                  <a:srgbClr val="FFFFFF"/>
                </a:solidFill>
              </a:rPr>
              <a:t>(число)</a:t>
            </a:r>
            <a:endParaRPr lang="en-US" sz="2800" b="1" i="1" kern="0" dirty="0">
              <a:solidFill>
                <a:srgbClr val="FFFFFF"/>
              </a:solidFill>
            </a:endParaRPr>
          </a:p>
        </p:txBody>
      </p:sp>
      <p:sp>
        <p:nvSpPr>
          <p:cNvPr id="11" name="TextBox 10"/>
          <p:cNvSpPr txBox="1"/>
          <p:nvPr/>
        </p:nvSpPr>
        <p:spPr>
          <a:xfrm>
            <a:off x="3835400" y="3741372"/>
            <a:ext cx="8284024" cy="83099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400" b="1" i="1" kern="0" dirty="0">
                <a:solidFill>
                  <a:srgbClr val="FFFFFF"/>
                </a:solidFill>
              </a:rPr>
              <a:t>Перетворює значення кута, заданого в радіанах, у градуси</a:t>
            </a:r>
          </a:p>
        </p:txBody>
      </p:sp>
      <p:sp>
        <p:nvSpPr>
          <p:cNvPr id="12" name="Прямокутник 11"/>
          <p:cNvSpPr/>
          <p:nvPr/>
        </p:nvSpPr>
        <p:spPr>
          <a:xfrm>
            <a:off x="72008" y="3741372"/>
            <a:ext cx="3677032" cy="83099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DEGREES(</a:t>
            </a:r>
            <a:r>
              <a:rPr lang="uk-UA" sz="2800" b="1" i="1" kern="0" dirty="0">
                <a:solidFill>
                  <a:srgbClr val="FFFFFF"/>
                </a:solidFill>
              </a:rPr>
              <a:t>число</a:t>
            </a:r>
            <a:r>
              <a:rPr lang="en-US" sz="2800" b="1" i="1" kern="0" dirty="0">
                <a:solidFill>
                  <a:srgbClr val="FFFFFF"/>
                </a:solidFill>
              </a:rPr>
              <a:t>)</a:t>
            </a:r>
          </a:p>
        </p:txBody>
      </p:sp>
      <p:sp>
        <p:nvSpPr>
          <p:cNvPr id="13" name="TextBox 12"/>
          <p:cNvSpPr txBox="1"/>
          <p:nvPr/>
        </p:nvSpPr>
        <p:spPr>
          <a:xfrm>
            <a:off x="3835400" y="4650735"/>
            <a:ext cx="8284024" cy="83099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400" b="1" i="1" kern="0" dirty="0">
                <a:solidFill>
                  <a:srgbClr val="FFFFFF"/>
                </a:solidFill>
              </a:rPr>
              <a:t>Остача від ділення заданого числа на вказаний дільник</a:t>
            </a:r>
          </a:p>
        </p:txBody>
      </p:sp>
      <p:sp>
        <p:nvSpPr>
          <p:cNvPr id="14" name="Прямокутник 13"/>
          <p:cNvSpPr/>
          <p:nvPr/>
        </p:nvSpPr>
        <p:spPr>
          <a:xfrm>
            <a:off x="72008" y="4650735"/>
            <a:ext cx="3677032" cy="83099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МО</a:t>
            </a:r>
            <a:r>
              <a:rPr lang="en-US" sz="2800" b="1" i="1" kern="0" dirty="0">
                <a:solidFill>
                  <a:srgbClr val="FFFFFF"/>
                </a:solidFill>
              </a:rPr>
              <a:t>D</a:t>
            </a:r>
            <a:r>
              <a:rPr lang="uk-UA" sz="2800" b="1" i="1" kern="0" dirty="0">
                <a:solidFill>
                  <a:srgbClr val="FFFFFF"/>
                </a:solidFill>
              </a:rPr>
              <a:t>(число; дільник)</a:t>
            </a:r>
            <a:endParaRPr lang="en-US" sz="2800" b="1" i="1" kern="0" dirty="0">
              <a:solidFill>
                <a:srgbClr val="FFFFFF"/>
              </a:solidFill>
            </a:endParaRPr>
          </a:p>
        </p:txBody>
      </p:sp>
      <p:sp>
        <p:nvSpPr>
          <p:cNvPr id="16" name="TextBox 15"/>
          <p:cNvSpPr txBox="1"/>
          <p:nvPr/>
        </p:nvSpPr>
        <p:spPr>
          <a:xfrm>
            <a:off x="3835400" y="5548707"/>
            <a:ext cx="828402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400" b="1" i="1" kern="0" dirty="0">
                <a:solidFill>
                  <a:srgbClr val="FFFFFF"/>
                </a:solidFill>
              </a:rPr>
              <a:t>Синус </a:t>
            </a:r>
            <a:r>
              <a:rPr lang="uk-UA" sz="2400" b="1" i="1" kern="0" dirty="0" err="1">
                <a:solidFill>
                  <a:srgbClr val="FFFFFF"/>
                </a:solidFill>
              </a:rPr>
              <a:t>аргумента</a:t>
            </a:r>
            <a:r>
              <a:rPr lang="uk-UA" sz="2400" b="1" i="1" kern="0" dirty="0">
                <a:solidFill>
                  <a:srgbClr val="FFFFFF"/>
                </a:solidFill>
              </a:rPr>
              <a:t>, заданого в радіанах</a:t>
            </a:r>
          </a:p>
        </p:txBody>
      </p:sp>
      <p:sp>
        <p:nvSpPr>
          <p:cNvPr id="17" name="Прямокутник 16"/>
          <p:cNvSpPr/>
          <p:nvPr/>
        </p:nvSpPr>
        <p:spPr>
          <a:xfrm>
            <a:off x="72008" y="5548707"/>
            <a:ext cx="3677032"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SIN(</a:t>
            </a:r>
            <a:r>
              <a:rPr lang="uk-UA" sz="2800" b="1" i="1" kern="0" dirty="0">
                <a:solidFill>
                  <a:srgbClr val="FFFFFF"/>
                </a:solidFill>
              </a:rPr>
              <a:t>число</a:t>
            </a:r>
            <a:r>
              <a:rPr lang="en-US" sz="2800" b="1" i="1" kern="0" dirty="0">
                <a:solidFill>
                  <a:srgbClr val="FFFFFF"/>
                </a:solidFill>
              </a:rPr>
              <a:t>)</a:t>
            </a:r>
          </a:p>
        </p:txBody>
      </p:sp>
      <p:sp>
        <p:nvSpPr>
          <p:cNvPr id="20" name="TextBox 19"/>
          <p:cNvSpPr txBox="1"/>
          <p:nvPr/>
        </p:nvSpPr>
        <p:spPr>
          <a:xfrm>
            <a:off x="3835400" y="6077347"/>
            <a:ext cx="828402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ru-RU" sz="2400" b="1" i="1" kern="0" dirty="0">
                <a:solidFill>
                  <a:srgbClr val="FFFFFF"/>
                </a:solidFill>
              </a:rPr>
              <a:t>Тангенс аргумента, </a:t>
            </a:r>
            <a:r>
              <a:rPr lang="ru-RU" sz="2400" b="1" i="1" kern="0" dirty="0" err="1">
                <a:solidFill>
                  <a:srgbClr val="FFFFFF"/>
                </a:solidFill>
              </a:rPr>
              <a:t>заданого</a:t>
            </a:r>
            <a:r>
              <a:rPr lang="ru-RU" sz="2400" b="1" i="1" kern="0" dirty="0">
                <a:solidFill>
                  <a:srgbClr val="FFFFFF"/>
                </a:solidFill>
              </a:rPr>
              <a:t> в </a:t>
            </a:r>
            <a:r>
              <a:rPr lang="ru-RU" sz="2400" b="1" i="1" kern="0" dirty="0" err="1">
                <a:solidFill>
                  <a:srgbClr val="FFFFFF"/>
                </a:solidFill>
              </a:rPr>
              <a:t>радіанах</a:t>
            </a:r>
            <a:endParaRPr lang="uk-UA" sz="2400" b="1" i="1" kern="0" dirty="0">
              <a:solidFill>
                <a:srgbClr val="FFFFFF"/>
              </a:solidFill>
            </a:endParaRPr>
          </a:p>
        </p:txBody>
      </p:sp>
      <p:sp>
        <p:nvSpPr>
          <p:cNvPr id="21" name="Прямокутник 20"/>
          <p:cNvSpPr/>
          <p:nvPr/>
        </p:nvSpPr>
        <p:spPr>
          <a:xfrm>
            <a:off x="72008" y="6077347"/>
            <a:ext cx="3677032"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TAN (</a:t>
            </a:r>
            <a:r>
              <a:rPr lang="uk-UA" sz="2800" b="1" i="1" kern="0" dirty="0">
                <a:solidFill>
                  <a:srgbClr val="FFFFFF"/>
                </a:solidFill>
              </a:rPr>
              <a:t>число)</a:t>
            </a:r>
            <a:endParaRPr lang="en-US" sz="2800" b="1" i="1" kern="0" dirty="0">
              <a:solidFill>
                <a:srgbClr val="FFFFFF"/>
              </a:solidFill>
            </a:endParaRPr>
          </a:p>
        </p:txBody>
      </p:sp>
    </p:spTree>
    <p:extLst>
      <p:ext uri="{BB962C8B-B14F-4D97-AF65-F5344CB8AC3E}">
        <p14:creationId xmlns:p14="http://schemas.microsoft.com/office/powerpoint/2010/main" val="42596905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5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Effect transition="in" filter="fade">
                                      <p:cBhvr>
                                        <p:cTn id="33" dur="1000"/>
                                        <p:tgtEl>
                                          <p:spTgt spid="12"/>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1000"/>
                                        <p:tgtEl>
                                          <p:spTgt spid="11"/>
                                        </p:tgtEl>
                                      </p:cBhvr>
                                    </p:animEffect>
                                  </p:childTnLst>
                                </p:cTn>
                              </p:par>
                            </p:childTnLst>
                          </p:cTn>
                        </p:par>
                        <p:par>
                          <p:cTn id="38" fill="hold">
                            <p:stCondLst>
                              <p:cond delay="7000"/>
                            </p:stCondLst>
                            <p:childTnLst>
                              <p:par>
                                <p:cTn id="39" presetID="5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Effect transition="in" filter="fade">
                                      <p:cBhvr>
                                        <p:cTn id="43" dur="1000"/>
                                        <p:tgtEl>
                                          <p:spTgt spid="14"/>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1000"/>
                                        <p:tgtEl>
                                          <p:spTgt spid="13"/>
                                        </p:tgtEl>
                                      </p:cBhvr>
                                    </p:animEffect>
                                  </p:childTnLst>
                                </p:cTn>
                              </p:par>
                            </p:childTnLst>
                          </p:cTn>
                        </p:par>
                        <p:par>
                          <p:cTn id="48" fill="hold">
                            <p:stCondLst>
                              <p:cond delay="9000"/>
                            </p:stCondLst>
                            <p:childTnLst>
                              <p:par>
                                <p:cTn id="49" presetID="53" presetClass="entr" presetSubtype="16"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Effect transition="in" filter="fade">
                                      <p:cBhvr>
                                        <p:cTn id="53" dur="1000"/>
                                        <p:tgtEl>
                                          <p:spTgt spid="17"/>
                                        </p:tgtEl>
                                      </p:cBhvr>
                                    </p:animEffect>
                                  </p:childTnLst>
                                </p:cTn>
                              </p:par>
                            </p:childTnLst>
                          </p:cTn>
                        </p:par>
                        <p:par>
                          <p:cTn id="54" fill="hold">
                            <p:stCondLst>
                              <p:cond delay="10000"/>
                            </p:stCondLst>
                            <p:childTnLst>
                              <p:par>
                                <p:cTn id="55" presetID="2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1000"/>
                                        <p:tgtEl>
                                          <p:spTgt spid="16"/>
                                        </p:tgtEl>
                                      </p:cBhvr>
                                    </p:animEffect>
                                  </p:childTnLst>
                                </p:cTn>
                              </p:par>
                            </p:childTnLst>
                          </p:cTn>
                        </p:par>
                        <p:par>
                          <p:cTn id="58" fill="hold">
                            <p:stCondLst>
                              <p:cond delay="11000"/>
                            </p:stCondLst>
                            <p:childTnLst>
                              <p:par>
                                <p:cTn id="59" presetID="53" presetClass="entr" presetSubtype="16"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Effect transition="in" filter="fade">
                                      <p:cBhvr>
                                        <p:cTn id="63" dur="1000"/>
                                        <p:tgtEl>
                                          <p:spTgt spid="21"/>
                                        </p:tgtEl>
                                      </p:cBhvr>
                                    </p:animEffect>
                                  </p:childTnLst>
                                </p:cTn>
                              </p:par>
                            </p:childTnLst>
                          </p:cTn>
                        </p:par>
                        <p:par>
                          <p:cTn id="64" fill="hold">
                            <p:stCondLst>
                              <p:cond delay="12000"/>
                            </p:stCondLst>
                            <p:childTnLst>
                              <p:par>
                                <p:cTn id="65" presetID="22" presetClass="entr" presetSubtype="8"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7" grpId="0" animBg="1"/>
      <p:bldP spid="9" grpId="0" animBg="1"/>
      <p:bldP spid="10" grpId="0" animBg="1"/>
      <p:bldP spid="11" grpId="0" animBg="1"/>
      <p:bldP spid="12" grpId="0" animBg="1"/>
      <p:bldP spid="13" grpId="0" animBg="1"/>
      <p:bldP spid="14" grpId="0" animBg="1"/>
      <p:bldP spid="16" grpId="0" animBg="1"/>
      <p:bldP spid="17"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sz="2000" dirty="0"/>
              <a:t>Які математичні та статистичні функції найчастіше використовуються в середовищі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Продовження</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3835400" y="1882587"/>
            <a:ext cx="828402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400" b="1" i="1" kern="0" dirty="0">
                <a:solidFill>
                  <a:srgbClr val="FFFFFF"/>
                </a:solidFill>
              </a:rPr>
              <a:t>Значення числа </a:t>
            </a:r>
            <a:r>
              <a:rPr lang="uk-UA" sz="2400" b="1" i="1" kern="0" dirty="0">
                <a:solidFill>
                  <a:srgbClr val="FFFFFF"/>
                </a:solidFill>
                <a:sym typeface="Symbol" panose="05050102010706020507" pitchFamily="18" charset="2"/>
              </a:rPr>
              <a:t></a:t>
            </a:r>
            <a:r>
              <a:rPr lang="uk-UA" sz="2400" b="1" i="1" kern="0" dirty="0">
                <a:solidFill>
                  <a:srgbClr val="FFFFFF"/>
                </a:solidFill>
              </a:rPr>
              <a:t> з точністю до 15 знаків</a:t>
            </a:r>
          </a:p>
        </p:txBody>
      </p:sp>
      <p:sp>
        <p:nvSpPr>
          <p:cNvPr id="7" name="Прямокутник 6"/>
          <p:cNvSpPr/>
          <p:nvPr/>
        </p:nvSpPr>
        <p:spPr>
          <a:xfrm>
            <a:off x="72008" y="1882587"/>
            <a:ext cx="3677032"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Р</a:t>
            </a:r>
            <a:r>
              <a:rPr lang="en-US" sz="2800" b="1" i="1" kern="0" dirty="0">
                <a:solidFill>
                  <a:srgbClr val="FFFFFF"/>
                </a:solidFill>
              </a:rPr>
              <a:t>I()</a:t>
            </a:r>
          </a:p>
        </p:txBody>
      </p:sp>
      <p:sp>
        <p:nvSpPr>
          <p:cNvPr id="9" name="TextBox 8"/>
          <p:cNvSpPr txBox="1"/>
          <p:nvPr/>
        </p:nvSpPr>
        <p:spPr>
          <a:xfrm>
            <a:off x="3835400" y="2424102"/>
            <a:ext cx="8284024" cy="83099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400" b="1" i="1" kern="0" dirty="0">
                <a:solidFill>
                  <a:srgbClr val="FFFFFF"/>
                </a:solidFill>
              </a:rPr>
              <a:t>Результат піднесення числа до вказаного </a:t>
            </a:r>
            <a:r>
              <a:rPr lang="uk-UA" sz="2400" b="1" i="1" kern="0" dirty="0" err="1">
                <a:solidFill>
                  <a:srgbClr val="FFFFFF"/>
                </a:solidFill>
              </a:rPr>
              <a:t>степеня</a:t>
            </a:r>
            <a:endParaRPr lang="uk-UA" sz="2400" b="1" i="1" kern="0" dirty="0">
              <a:solidFill>
                <a:srgbClr val="FFFFFF"/>
              </a:solidFill>
            </a:endParaRPr>
          </a:p>
        </p:txBody>
      </p:sp>
      <p:sp>
        <p:nvSpPr>
          <p:cNvPr id="10" name="Прямокутник 9"/>
          <p:cNvSpPr/>
          <p:nvPr/>
        </p:nvSpPr>
        <p:spPr>
          <a:xfrm>
            <a:off x="72008" y="2424102"/>
            <a:ext cx="3677032" cy="83099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POWER(</a:t>
            </a:r>
            <a:r>
              <a:rPr lang="uk-UA" sz="2800" b="1" i="1" kern="0" dirty="0">
                <a:solidFill>
                  <a:srgbClr val="FFFFFF"/>
                </a:solidFill>
              </a:rPr>
              <a:t>число; степінь)</a:t>
            </a:r>
            <a:endParaRPr lang="en-US" sz="2800" b="1" i="1" kern="0" dirty="0">
              <a:solidFill>
                <a:srgbClr val="FFFFFF"/>
              </a:solidFill>
            </a:endParaRPr>
          </a:p>
        </p:txBody>
      </p:sp>
      <p:sp>
        <p:nvSpPr>
          <p:cNvPr id="11" name="TextBox 10"/>
          <p:cNvSpPr txBox="1"/>
          <p:nvPr/>
        </p:nvSpPr>
        <p:spPr>
          <a:xfrm>
            <a:off x="3835400" y="3334949"/>
            <a:ext cx="8284024" cy="83099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400" b="1" i="1" kern="0" dirty="0">
                <a:solidFill>
                  <a:srgbClr val="FFFFFF"/>
                </a:solidFill>
              </a:rPr>
              <a:t>Перетворює значення кута, заданого в градусах, у радіани</a:t>
            </a:r>
          </a:p>
        </p:txBody>
      </p:sp>
      <p:sp>
        <p:nvSpPr>
          <p:cNvPr id="12" name="Прямокутник 11"/>
          <p:cNvSpPr/>
          <p:nvPr/>
        </p:nvSpPr>
        <p:spPr>
          <a:xfrm>
            <a:off x="72008" y="3334949"/>
            <a:ext cx="3677032" cy="83099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RADIANS(</a:t>
            </a:r>
            <a:r>
              <a:rPr lang="uk-UA" sz="2800" b="1" i="1" kern="0" dirty="0">
                <a:solidFill>
                  <a:srgbClr val="FFFFFF"/>
                </a:solidFill>
              </a:rPr>
              <a:t>число)</a:t>
            </a:r>
            <a:endParaRPr lang="en-US" sz="2800" b="1" i="1" kern="0" dirty="0">
              <a:solidFill>
                <a:srgbClr val="FFFFFF"/>
              </a:solidFill>
            </a:endParaRPr>
          </a:p>
        </p:txBody>
      </p:sp>
      <p:sp>
        <p:nvSpPr>
          <p:cNvPr id="13" name="TextBox 12"/>
          <p:cNvSpPr txBox="1"/>
          <p:nvPr/>
        </p:nvSpPr>
        <p:spPr>
          <a:xfrm>
            <a:off x="3835400" y="4244312"/>
            <a:ext cx="8284024" cy="83099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400" b="1" i="1" kern="0" dirty="0">
                <a:solidFill>
                  <a:srgbClr val="FFFFFF"/>
                </a:solidFill>
              </a:rPr>
              <a:t>Округлене число до вказаної кількості знаків після коми</a:t>
            </a:r>
          </a:p>
        </p:txBody>
      </p:sp>
      <p:sp>
        <p:nvSpPr>
          <p:cNvPr id="14" name="Прямокутник 13"/>
          <p:cNvSpPr/>
          <p:nvPr/>
        </p:nvSpPr>
        <p:spPr>
          <a:xfrm>
            <a:off x="72008" y="4244312"/>
            <a:ext cx="3677032" cy="83099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ROUND(</a:t>
            </a:r>
            <a:r>
              <a:rPr lang="uk-UA" sz="2800" b="1" i="1" kern="0" dirty="0">
                <a:solidFill>
                  <a:srgbClr val="FFFFFF"/>
                </a:solidFill>
              </a:rPr>
              <a:t>число; кількість знаків)</a:t>
            </a:r>
            <a:endParaRPr lang="en-US" sz="2800" b="1" i="1" kern="0" dirty="0">
              <a:solidFill>
                <a:srgbClr val="FFFFFF"/>
              </a:solidFill>
            </a:endParaRPr>
          </a:p>
        </p:txBody>
      </p:sp>
      <p:sp>
        <p:nvSpPr>
          <p:cNvPr id="16" name="TextBox 15"/>
          <p:cNvSpPr txBox="1"/>
          <p:nvPr/>
        </p:nvSpPr>
        <p:spPr>
          <a:xfrm>
            <a:off x="3835400" y="5142284"/>
            <a:ext cx="8284024" cy="83099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400" b="1" i="1" kern="0" dirty="0">
                <a:solidFill>
                  <a:srgbClr val="FFFFFF"/>
                </a:solidFill>
              </a:rPr>
              <a:t>Значення арифметичного квадратного кореня </a:t>
            </a:r>
            <a:r>
              <a:rPr lang="uk-UA" sz="2400" b="1" i="1" kern="0" dirty="0" err="1">
                <a:solidFill>
                  <a:srgbClr val="FFFFFF"/>
                </a:solidFill>
              </a:rPr>
              <a:t>аргумента</a:t>
            </a:r>
            <a:endParaRPr lang="uk-UA" sz="2400" b="1" i="1" kern="0" dirty="0">
              <a:solidFill>
                <a:srgbClr val="FFFFFF"/>
              </a:solidFill>
            </a:endParaRPr>
          </a:p>
        </p:txBody>
      </p:sp>
      <p:sp>
        <p:nvSpPr>
          <p:cNvPr id="17" name="Прямокутник 16"/>
          <p:cNvSpPr/>
          <p:nvPr/>
        </p:nvSpPr>
        <p:spPr>
          <a:xfrm>
            <a:off x="72008" y="5142284"/>
            <a:ext cx="3677032" cy="83099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SQRT(</a:t>
            </a:r>
            <a:r>
              <a:rPr lang="uk-UA" sz="2800" b="1" i="1" kern="0" dirty="0">
                <a:solidFill>
                  <a:srgbClr val="FFFFFF"/>
                </a:solidFill>
              </a:rPr>
              <a:t>число)</a:t>
            </a:r>
            <a:endParaRPr lang="en-US" sz="2800" b="1" i="1" kern="0" dirty="0">
              <a:solidFill>
                <a:srgbClr val="FFFFFF"/>
              </a:solidFill>
            </a:endParaRPr>
          </a:p>
        </p:txBody>
      </p:sp>
    </p:spTree>
    <p:extLst>
      <p:ext uri="{BB962C8B-B14F-4D97-AF65-F5344CB8AC3E}">
        <p14:creationId xmlns:p14="http://schemas.microsoft.com/office/powerpoint/2010/main" val="1622852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5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Effect transition="in" filter="fade">
                                      <p:cBhvr>
                                        <p:cTn id="33" dur="1000"/>
                                        <p:tgtEl>
                                          <p:spTgt spid="12"/>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1000"/>
                                        <p:tgtEl>
                                          <p:spTgt spid="11"/>
                                        </p:tgtEl>
                                      </p:cBhvr>
                                    </p:animEffect>
                                  </p:childTnLst>
                                </p:cTn>
                              </p:par>
                            </p:childTnLst>
                          </p:cTn>
                        </p:par>
                        <p:par>
                          <p:cTn id="38" fill="hold">
                            <p:stCondLst>
                              <p:cond delay="7000"/>
                            </p:stCondLst>
                            <p:childTnLst>
                              <p:par>
                                <p:cTn id="39" presetID="5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Effect transition="in" filter="fade">
                                      <p:cBhvr>
                                        <p:cTn id="43" dur="1000"/>
                                        <p:tgtEl>
                                          <p:spTgt spid="14"/>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1000"/>
                                        <p:tgtEl>
                                          <p:spTgt spid="13"/>
                                        </p:tgtEl>
                                      </p:cBhvr>
                                    </p:animEffect>
                                  </p:childTnLst>
                                </p:cTn>
                              </p:par>
                            </p:childTnLst>
                          </p:cTn>
                        </p:par>
                        <p:par>
                          <p:cTn id="48" fill="hold">
                            <p:stCondLst>
                              <p:cond delay="9000"/>
                            </p:stCondLst>
                            <p:childTnLst>
                              <p:par>
                                <p:cTn id="49" presetID="53" presetClass="entr" presetSubtype="16"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Effect transition="in" filter="fade">
                                      <p:cBhvr>
                                        <p:cTn id="53" dur="1000"/>
                                        <p:tgtEl>
                                          <p:spTgt spid="17"/>
                                        </p:tgtEl>
                                      </p:cBhvr>
                                    </p:animEffect>
                                  </p:childTnLst>
                                </p:cTn>
                              </p:par>
                            </p:childTnLst>
                          </p:cTn>
                        </p:par>
                        <p:par>
                          <p:cTn id="54" fill="hold">
                            <p:stCondLst>
                              <p:cond delay="10000"/>
                            </p:stCondLst>
                            <p:childTnLst>
                              <p:par>
                                <p:cTn id="55" presetID="2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7" grpId="0" animBg="1"/>
      <p:bldP spid="9" grpId="0" animBg="1"/>
      <p:bldP spid="10" grpId="0" animBg="1"/>
      <p:bldP spid="11" grpId="0" animBg="1"/>
      <p:bldP spid="12" grpId="0" animBg="1"/>
      <p:bldP spid="13" grpId="0" animBg="1"/>
      <p:bldP spid="14"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Статистичні функції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2529618"/>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 допомогою статистичних функцій можна знайти найбільше і найменше значення, розрахувати середнє значення тощо.</a:t>
            </a:r>
          </a:p>
        </p:txBody>
      </p:sp>
      <p:sp>
        <p:nvSpPr>
          <p:cNvPr id="6" name="TextBox 5"/>
          <p:cNvSpPr txBox="1"/>
          <p:nvPr/>
        </p:nvSpPr>
        <p:spPr>
          <a:xfrm>
            <a:off x="1403648" y="1196752"/>
            <a:ext cx="10718502" cy="1077218"/>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3200" b="1" i="1" kern="0" dirty="0">
                <a:solidFill>
                  <a:srgbClr val="FFFF00"/>
                </a:solidFill>
              </a:rPr>
              <a:t>Статистичні</a:t>
            </a:r>
            <a:r>
              <a:rPr lang="uk-UA" sz="3200" b="1" i="1" kern="0" dirty="0">
                <a:solidFill>
                  <a:srgbClr val="FFFFFF"/>
                </a:solidFill>
              </a:rPr>
              <a:t> </a:t>
            </a:r>
            <a:r>
              <a:rPr lang="uk-UA" sz="3200" b="1" i="1" kern="0" dirty="0">
                <a:solidFill>
                  <a:srgbClr val="FFFF00"/>
                </a:solidFill>
              </a:rPr>
              <a:t>функції</a:t>
            </a:r>
            <a:r>
              <a:rPr lang="uk-UA" sz="3200" b="1" i="1" kern="0" dirty="0">
                <a:solidFill>
                  <a:srgbClr val="FFFFFF"/>
                </a:solidFill>
              </a:rPr>
              <a:t> в Excel — це функції для аналізу значень діапазонів комірок</a:t>
            </a:r>
            <a:endParaRPr kumimoji="0" lang="uk-UA" sz="3200" b="1" i="1" u="none" strike="noStrike" kern="0" cap="none" spc="0" normalizeH="0" baseline="0" dirty="0">
              <a:ln>
                <a:noFill/>
              </a:ln>
              <a:solidFill>
                <a:srgbClr val="FFFFFF"/>
              </a:solidFill>
              <a:effectLst/>
              <a:uLnTx/>
              <a:uFillTx/>
              <a:latin typeface="Verdana"/>
            </a:endParaRPr>
          </a:p>
        </p:txBody>
      </p:sp>
      <p:pic>
        <p:nvPicPr>
          <p:cNvPr id="7" name="Picture 2" descr="alert, attention, danger, error, exclamation, hanger, message, problem, warn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stretch>
            <a:fillRect/>
          </a:stretch>
        </p:blipFill>
        <p:spPr>
          <a:xfrm>
            <a:off x="2212543" y="4005483"/>
            <a:ext cx="7101937" cy="2463937"/>
          </a:xfrm>
          <a:prstGeom prst="rect">
            <a:avLst/>
          </a:prstGeom>
          <a:ln>
            <a:noFill/>
          </a:ln>
          <a:effectLst>
            <a:outerShdw blurRad="292100" dist="139700" dir="2700000" algn="tl" rotWithShape="0">
              <a:srgbClr val="333333">
                <a:alpha val="65000"/>
              </a:srgbClr>
            </a:outerShdw>
          </a:effectLst>
        </p:spPr>
      </p:pic>
      <p:sp>
        <p:nvSpPr>
          <p:cNvPr id="9" name="Прямокутник 8"/>
          <p:cNvSpPr/>
          <p:nvPr/>
        </p:nvSpPr>
        <p:spPr>
          <a:xfrm>
            <a:off x="6968512" y="5645150"/>
            <a:ext cx="1464288" cy="329961"/>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0" name="Прямокутник 9"/>
          <p:cNvSpPr/>
          <p:nvPr/>
        </p:nvSpPr>
        <p:spPr>
          <a:xfrm>
            <a:off x="6974785" y="6025485"/>
            <a:ext cx="1896166" cy="381665"/>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1" name="Стрілка вліво 20"/>
          <p:cNvSpPr/>
          <p:nvPr/>
        </p:nvSpPr>
        <p:spPr>
          <a:xfrm rot="18900000">
            <a:off x="8394075" y="5379493"/>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
        <p:nvSpPr>
          <p:cNvPr id="12"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12706308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Effect transition="in" filter="fade">
                                      <p:cBhvr>
                                        <p:cTn id="23" dur="1000"/>
                                        <p:tgtEl>
                                          <p:spTgt spid="3"/>
                                        </p:tgtEl>
                                      </p:cBhvr>
                                    </p:animEffect>
                                  </p:childTnLst>
                                </p:cTn>
                              </p:par>
                            </p:childTnLst>
                          </p:cTn>
                        </p:par>
                        <p:par>
                          <p:cTn id="24" fill="hold">
                            <p:stCondLst>
                              <p:cond delay="3500"/>
                            </p:stCondLst>
                            <p:childTnLst>
                              <p:par>
                                <p:cTn id="25" presetID="21"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1500"/>
                                        <p:tgtEl>
                                          <p:spTgt spid="9"/>
                                        </p:tgtEl>
                                      </p:cBhvr>
                                    </p:animEffect>
                                  </p:childTnLst>
                                </p:cTn>
                              </p:par>
                            </p:childTnLst>
                          </p:cTn>
                        </p:par>
                        <p:par>
                          <p:cTn id="28" fill="hold">
                            <p:stCondLst>
                              <p:cond delay="5000"/>
                            </p:stCondLst>
                            <p:childTnLst>
                              <p:par>
                                <p:cTn id="29" presetID="21"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1500"/>
                                        <p:tgtEl>
                                          <p:spTgt spid="10"/>
                                        </p:tgtEl>
                                      </p:cBhvr>
                                    </p:animEffect>
                                  </p:childTnLst>
                                </p:cTn>
                              </p:par>
                            </p:childTnLst>
                          </p:cTn>
                        </p:par>
                        <p:par>
                          <p:cTn id="32" fill="hold">
                            <p:stCondLst>
                              <p:cond delay="65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Статистичні функції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Необхідно   підрахувати   кількість   учнів,    які   навчаються   на 12 балів. Це легко зробити, використовуючи статистичну функцію </a:t>
            </a:r>
            <a:r>
              <a:rPr lang="en-US" sz="2800" b="1" i="1" kern="0" dirty="0">
                <a:solidFill>
                  <a:srgbClr val="FFFF00"/>
                </a:solidFill>
              </a:rPr>
              <a:t>C0UNTIF</a:t>
            </a:r>
            <a:r>
              <a:rPr lang="en-US" sz="2800" b="1" i="1" kern="0" dirty="0">
                <a:solidFill>
                  <a:srgbClr val="FFFFFF"/>
                </a:solidFill>
              </a:rPr>
              <a:t>. </a:t>
            </a:r>
            <a:r>
              <a:rPr lang="uk-UA" sz="2800" b="1" i="1" kern="0" dirty="0">
                <a:solidFill>
                  <a:srgbClr val="FFFFFF"/>
                </a:solidFill>
              </a:rPr>
              <a:t>Першим аргументом є діапазон комірок із оцінками, а другим аргументом — критерій вибору:</a:t>
            </a:r>
          </a:p>
        </p:txBody>
      </p:sp>
      <p:sp>
        <p:nvSpPr>
          <p:cNvPr id="6" name="TextBox 5"/>
          <p:cNvSpPr txBox="1"/>
          <p:nvPr/>
        </p:nvSpPr>
        <p:spPr>
          <a:xfrm>
            <a:off x="72008" y="3578891"/>
            <a:ext cx="12050142" cy="707886"/>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4000" b="1" i="1" kern="0" dirty="0">
                <a:solidFill>
                  <a:srgbClr val="FFFFFF"/>
                </a:solidFill>
              </a:rPr>
              <a:t>=</a:t>
            </a:r>
            <a:r>
              <a:rPr lang="en-US" sz="4000" b="1" i="1" kern="0" dirty="0">
                <a:solidFill>
                  <a:srgbClr val="FFFFFF"/>
                </a:solidFill>
              </a:rPr>
              <a:t>COUNTIF(B3:B4;"=12")</a:t>
            </a:r>
            <a:endParaRPr lang="uk-UA" sz="4000" b="1" i="1" kern="0" dirty="0">
              <a:solidFill>
                <a:srgbClr val="FFFFFF"/>
              </a:solidFill>
            </a:endParaRPr>
          </a:p>
        </p:txBody>
      </p:sp>
      <p:sp>
        <p:nvSpPr>
          <p:cNvPr id="7" name="TextBox 6"/>
          <p:cNvSpPr txBox="1"/>
          <p:nvPr/>
        </p:nvSpPr>
        <p:spPr>
          <a:xfrm>
            <a:off x="72008" y="4415799"/>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Знак рівності і лапки в цій логічній умові можна пропускати:</a:t>
            </a:r>
          </a:p>
        </p:txBody>
      </p:sp>
      <p:sp>
        <p:nvSpPr>
          <p:cNvPr id="8" name="TextBox 7"/>
          <p:cNvSpPr txBox="1"/>
          <p:nvPr/>
        </p:nvSpPr>
        <p:spPr>
          <a:xfrm>
            <a:off x="72008" y="5511898"/>
            <a:ext cx="12050142" cy="707886"/>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4000" b="1" i="1" kern="0" dirty="0">
                <a:solidFill>
                  <a:srgbClr val="FFFFFF"/>
                </a:solidFill>
              </a:rPr>
              <a:t>=</a:t>
            </a:r>
            <a:r>
              <a:rPr lang="en-US" sz="4000" b="1" i="1" kern="0" dirty="0">
                <a:solidFill>
                  <a:srgbClr val="FFFFFF"/>
                </a:solidFill>
              </a:rPr>
              <a:t>COUNTIF(B3:B4;12)</a:t>
            </a:r>
            <a:endParaRPr lang="uk-UA" sz="4000" b="1" i="1" kern="0" dirty="0">
              <a:solidFill>
                <a:srgbClr val="FFFFFF"/>
              </a:solidFill>
            </a:endParaRPr>
          </a:p>
        </p:txBody>
      </p:sp>
      <p:sp>
        <p:nvSpPr>
          <p:cNvPr id="9"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2573390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Статистичні функції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Критерієм вибору може бути не тільки число, але й дата, символ, слово тощо. За критерієм будується умова: чи містить поточна комірка зазначені дані. </a:t>
            </a:r>
          </a:p>
        </p:txBody>
      </p:sp>
      <p:pic>
        <p:nvPicPr>
          <p:cNvPr id="3" name="Рисунок 2"/>
          <p:cNvPicPr>
            <a:picLocks noChangeAspect="1"/>
          </p:cNvPicPr>
          <p:nvPr/>
        </p:nvPicPr>
        <p:blipFill>
          <a:blip r:embed="rId3"/>
          <a:stretch>
            <a:fillRect/>
          </a:stretch>
        </p:blipFill>
        <p:spPr>
          <a:xfrm>
            <a:off x="3326988" y="2684114"/>
            <a:ext cx="8779664" cy="365469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2008" y="2668616"/>
            <a:ext cx="3136141"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можна підрахувати кількість пропущених учнем уроків.</a:t>
            </a:r>
          </a:p>
        </p:txBody>
      </p:sp>
      <p:sp>
        <p:nvSpPr>
          <p:cNvPr id="8" name="Прямокутник 7"/>
          <p:cNvSpPr/>
          <p:nvPr/>
        </p:nvSpPr>
        <p:spPr>
          <a:xfrm>
            <a:off x="8540114" y="2906982"/>
            <a:ext cx="3566538" cy="595635"/>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5" name="Полілінія: фігура 4"/>
          <p:cNvSpPr/>
          <p:nvPr/>
        </p:nvSpPr>
        <p:spPr>
          <a:xfrm>
            <a:off x="9407471" y="3378631"/>
            <a:ext cx="1565585" cy="2107769"/>
          </a:xfrm>
          <a:custGeom>
            <a:avLst/>
            <a:gdLst>
              <a:gd name="connsiteX0" fmla="*/ 883404 w 1565585"/>
              <a:gd name="connsiteY0" fmla="*/ 2107769 h 2107769"/>
              <a:gd name="connsiteX1" fmla="*/ 1534332 w 1565585"/>
              <a:gd name="connsiteY1" fmla="*/ 960894 h 2107769"/>
              <a:gd name="connsiteX2" fmla="*/ 0 w 1565585"/>
              <a:gd name="connsiteY2" fmla="*/ 0 h 2107769"/>
            </a:gdLst>
            <a:ahLst/>
            <a:cxnLst>
              <a:cxn ang="0">
                <a:pos x="connsiteX0" y="connsiteY0"/>
              </a:cxn>
              <a:cxn ang="0">
                <a:pos x="connsiteX1" y="connsiteY1"/>
              </a:cxn>
              <a:cxn ang="0">
                <a:pos x="connsiteX2" y="connsiteY2"/>
              </a:cxn>
            </a:cxnLst>
            <a:rect l="l" t="t" r="r" b="b"/>
            <a:pathLst>
              <a:path w="1565585" h="2107769">
                <a:moveTo>
                  <a:pt x="883404" y="2107769"/>
                </a:moveTo>
                <a:cubicBezTo>
                  <a:pt x="1282485" y="1709979"/>
                  <a:pt x="1681566" y="1312189"/>
                  <a:pt x="1534332" y="960894"/>
                </a:cubicBezTo>
                <a:cubicBezTo>
                  <a:pt x="1387098" y="609599"/>
                  <a:pt x="227308" y="67159"/>
                  <a:pt x="0" y="0"/>
                </a:cubicBezTo>
              </a:path>
            </a:pathLst>
          </a:custGeom>
          <a:noFill/>
          <a:ln w="762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41616647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1500"/>
                                        <p:tgtEl>
                                          <p:spTgt spid="8"/>
                                        </p:tgtEl>
                                      </p:cBhvr>
                                    </p:animEffect>
                                  </p:childTnLst>
                                </p:cTn>
                              </p:par>
                            </p:childTnLst>
                          </p:cTn>
                        </p:par>
                        <p:par>
                          <p:cTn id="22" fill="hold">
                            <p:stCondLst>
                              <p:cond delay="4500"/>
                            </p:stCondLst>
                            <p:childTnLst>
                              <p:par>
                                <p:cTn id="23" presetID="2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Статистичні функції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Розглянемо призначення деяких статистичних функцій.</a:t>
            </a:r>
          </a:p>
        </p:txBody>
      </p:sp>
      <p:sp>
        <p:nvSpPr>
          <p:cNvPr id="7" name="Прямокутник 6"/>
          <p:cNvSpPr/>
          <p:nvPr/>
        </p:nvSpPr>
        <p:spPr>
          <a:xfrm>
            <a:off x="72008" y="2284509"/>
            <a:ext cx="2779680" cy="828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Ім’я</a:t>
            </a:r>
            <a:endParaRPr lang="en-US" sz="2800" b="1" i="1" kern="0" dirty="0">
              <a:solidFill>
                <a:srgbClr val="FFFFFF"/>
              </a:solidFill>
            </a:endParaRPr>
          </a:p>
        </p:txBody>
      </p:sp>
      <p:sp>
        <p:nvSpPr>
          <p:cNvPr id="8" name="TextBox 7"/>
          <p:cNvSpPr txBox="1"/>
          <p:nvPr/>
        </p:nvSpPr>
        <p:spPr>
          <a:xfrm>
            <a:off x="8338088" y="2284509"/>
            <a:ext cx="3784062" cy="830997"/>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Кількість аргументів</a:t>
            </a:r>
          </a:p>
        </p:txBody>
      </p:sp>
      <p:sp>
        <p:nvSpPr>
          <p:cNvPr id="9" name="Прямокутник 8"/>
          <p:cNvSpPr/>
          <p:nvPr/>
        </p:nvSpPr>
        <p:spPr>
          <a:xfrm>
            <a:off x="2917984" y="2284509"/>
            <a:ext cx="5349716" cy="828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002060"/>
                </a:solidFill>
              </a:rPr>
              <a:t>Опис</a:t>
            </a:r>
            <a:endParaRPr lang="en-US" sz="2800" b="1" i="1" kern="0" dirty="0">
              <a:solidFill>
                <a:srgbClr val="002060"/>
              </a:solidFill>
            </a:endParaRPr>
          </a:p>
        </p:txBody>
      </p:sp>
      <p:sp>
        <p:nvSpPr>
          <p:cNvPr id="10" name="Прямокутник 9"/>
          <p:cNvSpPr/>
          <p:nvPr/>
        </p:nvSpPr>
        <p:spPr>
          <a:xfrm>
            <a:off x="72008" y="3246176"/>
            <a:ext cx="2779680" cy="612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MIN</a:t>
            </a:r>
          </a:p>
        </p:txBody>
      </p:sp>
      <p:sp>
        <p:nvSpPr>
          <p:cNvPr id="11" name="Прямокутник 10"/>
          <p:cNvSpPr/>
          <p:nvPr/>
        </p:nvSpPr>
        <p:spPr>
          <a:xfrm>
            <a:off x="2917984" y="3246177"/>
            <a:ext cx="5349716" cy="6129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400" b="1" i="1" kern="0" dirty="0">
                <a:solidFill>
                  <a:srgbClr val="FFFFFF"/>
                </a:solidFill>
              </a:rPr>
              <a:t>Мінімальне значення</a:t>
            </a:r>
          </a:p>
        </p:txBody>
      </p:sp>
      <p:sp>
        <p:nvSpPr>
          <p:cNvPr id="12" name="Прямокутник 11"/>
          <p:cNvSpPr/>
          <p:nvPr/>
        </p:nvSpPr>
        <p:spPr>
          <a:xfrm>
            <a:off x="8338087" y="3246176"/>
            <a:ext cx="3784062" cy="612902"/>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Не менше одного</a:t>
            </a:r>
          </a:p>
        </p:txBody>
      </p:sp>
      <p:sp>
        <p:nvSpPr>
          <p:cNvPr id="14" name="Прямокутник 13"/>
          <p:cNvSpPr/>
          <p:nvPr/>
        </p:nvSpPr>
        <p:spPr>
          <a:xfrm>
            <a:off x="72008" y="3901390"/>
            <a:ext cx="2779680" cy="612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MAX</a:t>
            </a:r>
          </a:p>
        </p:txBody>
      </p:sp>
      <p:sp>
        <p:nvSpPr>
          <p:cNvPr id="16" name="Прямокутник 15"/>
          <p:cNvSpPr/>
          <p:nvPr/>
        </p:nvSpPr>
        <p:spPr>
          <a:xfrm>
            <a:off x="2917984" y="3901391"/>
            <a:ext cx="5349716" cy="6129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400" b="1" i="1" kern="0" dirty="0">
                <a:solidFill>
                  <a:srgbClr val="FFFFFF"/>
                </a:solidFill>
              </a:rPr>
              <a:t>Максимальне значення</a:t>
            </a:r>
          </a:p>
        </p:txBody>
      </p:sp>
      <p:sp>
        <p:nvSpPr>
          <p:cNvPr id="17" name="Прямокутник 16"/>
          <p:cNvSpPr/>
          <p:nvPr/>
        </p:nvSpPr>
        <p:spPr>
          <a:xfrm>
            <a:off x="8338087" y="3901390"/>
            <a:ext cx="3784062" cy="612902"/>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Не менше одного</a:t>
            </a:r>
          </a:p>
        </p:txBody>
      </p:sp>
      <p:sp>
        <p:nvSpPr>
          <p:cNvPr id="18" name="Прямокутник 17"/>
          <p:cNvSpPr/>
          <p:nvPr/>
        </p:nvSpPr>
        <p:spPr>
          <a:xfrm>
            <a:off x="72008" y="4556603"/>
            <a:ext cx="2779680" cy="612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AVERAGE</a:t>
            </a:r>
          </a:p>
        </p:txBody>
      </p:sp>
      <p:sp>
        <p:nvSpPr>
          <p:cNvPr id="19" name="Прямокутник 18"/>
          <p:cNvSpPr/>
          <p:nvPr/>
        </p:nvSpPr>
        <p:spPr>
          <a:xfrm>
            <a:off x="2917984" y="4556604"/>
            <a:ext cx="5349716" cy="6129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400" b="1" i="1" kern="0" dirty="0">
                <a:solidFill>
                  <a:srgbClr val="FFFFFF"/>
                </a:solidFill>
              </a:rPr>
              <a:t>Середнє арифметичне</a:t>
            </a:r>
          </a:p>
        </p:txBody>
      </p:sp>
      <p:sp>
        <p:nvSpPr>
          <p:cNvPr id="20" name="Прямокутник 19"/>
          <p:cNvSpPr/>
          <p:nvPr/>
        </p:nvSpPr>
        <p:spPr>
          <a:xfrm>
            <a:off x="8338087" y="4556603"/>
            <a:ext cx="3784062" cy="612902"/>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Не менше одного</a:t>
            </a:r>
          </a:p>
        </p:txBody>
      </p:sp>
      <p:sp>
        <p:nvSpPr>
          <p:cNvPr id="21" name="Прямокутник 20"/>
          <p:cNvSpPr/>
          <p:nvPr/>
        </p:nvSpPr>
        <p:spPr>
          <a:xfrm>
            <a:off x="72008" y="5213909"/>
            <a:ext cx="2779680" cy="96194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COUNT</a:t>
            </a:r>
          </a:p>
        </p:txBody>
      </p:sp>
      <p:sp>
        <p:nvSpPr>
          <p:cNvPr id="22" name="Прямокутник 21"/>
          <p:cNvSpPr/>
          <p:nvPr/>
        </p:nvSpPr>
        <p:spPr>
          <a:xfrm>
            <a:off x="2917984" y="5213910"/>
            <a:ext cx="5349716" cy="96194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400" b="1" i="1" kern="0" dirty="0">
                <a:solidFill>
                  <a:srgbClr val="FFFFFF"/>
                </a:solidFill>
              </a:rPr>
              <a:t>Кількість комірок з числовими даними</a:t>
            </a:r>
          </a:p>
        </p:txBody>
      </p:sp>
      <p:sp>
        <p:nvSpPr>
          <p:cNvPr id="23" name="Прямокутник 22"/>
          <p:cNvSpPr/>
          <p:nvPr/>
        </p:nvSpPr>
        <p:spPr>
          <a:xfrm>
            <a:off x="8338087" y="5213909"/>
            <a:ext cx="3784062" cy="961947"/>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Не менше одного</a:t>
            </a:r>
          </a:p>
        </p:txBody>
      </p:sp>
      <p:sp>
        <p:nvSpPr>
          <p:cNvPr id="24"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41301892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1000"/>
                                        <p:tgtEl>
                                          <p:spTgt spid="14"/>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1000"/>
                                        <p:tgtEl>
                                          <p:spTgt spid="17"/>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childTnLst>
                          </p:cTn>
                        </p:par>
                        <p:par>
                          <p:cTn id="48" fill="hold">
                            <p:stCondLst>
                              <p:cond delay="110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000"/>
                                        <p:tgtEl>
                                          <p:spTgt spid="19"/>
                                        </p:tgtEl>
                                      </p:cBhvr>
                                    </p:animEffect>
                                  </p:childTnLst>
                                </p:cTn>
                              </p:par>
                            </p:childTnLst>
                          </p:cTn>
                        </p:par>
                        <p:par>
                          <p:cTn id="52" fill="hold">
                            <p:stCondLst>
                              <p:cond delay="120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1000"/>
                                        <p:tgtEl>
                                          <p:spTgt spid="20"/>
                                        </p:tgtEl>
                                      </p:cBhvr>
                                    </p:animEffect>
                                  </p:childTnLst>
                                </p:cTn>
                              </p:par>
                            </p:childTnLst>
                          </p:cTn>
                        </p:par>
                        <p:par>
                          <p:cTn id="56" fill="hold">
                            <p:stCondLst>
                              <p:cond delay="13000"/>
                            </p:stCondLst>
                            <p:childTnLst>
                              <p:par>
                                <p:cTn id="57" presetID="22" presetClass="entr" presetSubtype="8"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1000"/>
                                        <p:tgtEl>
                                          <p:spTgt spid="21"/>
                                        </p:tgtEl>
                                      </p:cBhvr>
                                    </p:animEffect>
                                  </p:childTnLst>
                                </p:cTn>
                              </p:par>
                            </p:childTnLst>
                          </p:cTn>
                        </p:par>
                        <p:par>
                          <p:cTn id="60" fill="hold">
                            <p:stCondLst>
                              <p:cond delay="14000"/>
                            </p:stCondLst>
                            <p:childTnLst>
                              <p:par>
                                <p:cTn id="61" presetID="22" presetClass="entr" presetSubtype="8"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1000"/>
                                        <p:tgtEl>
                                          <p:spTgt spid="22"/>
                                        </p:tgtEl>
                                      </p:cBhvr>
                                    </p:animEffect>
                                  </p:childTnLst>
                                </p:cTn>
                              </p:par>
                            </p:childTnLst>
                          </p:cTn>
                        </p:par>
                        <p:par>
                          <p:cTn id="64" fill="hold">
                            <p:stCondLst>
                              <p:cond delay="1500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animBg="1"/>
      <p:bldP spid="10" grpId="0" animBg="1"/>
      <p:bldP spid="11" grpId="0" animBg="1"/>
      <p:bldP spid="12" grpId="0" animBg="1"/>
      <p:bldP spid="14"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505847" y="3422307"/>
            <a:ext cx="7353300" cy="3448050"/>
          </a:xfrm>
          <a:prstGeom prst="rect">
            <a:avLst/>
          </a:prstGeom>
          <a:noFill/>
          <a:ln w="9525">
            <a:noFill/>
            <a:miter lim="800000"/>
            <a:headEnd/>
            <a:tailEnd/>
          </a:ln>
          <a:effectLst/>
        </p:spPr>
      </p:pic>
      <p:sp>
        <p:nvSpPr>
          <p:cNvPr id="2" name="Заголовок 1"/>
          <p:cNvSpPr>
            <a:spLocks noGrp="1"/>
          </p:cNvSpPr>
          <p:nvPr>
            <p:ph type="title"/>
          </p:nvPr>
        </p:nvSpPr>
        <p:spPr>
          <a:xfrm>
            <a:off x="1170688" y="162512"/>
            <a:ext cx="9053954" cy="532820"/>
          </a:xfrm>
        </p:spPr>
        <p:txBody>
          <a:bodyPr>
            <a:noAutofit/>
          </a:bodyPr>
          <a:lstStyle/>
          <a:p>
            <a:r>
              <a:rPr lang="uk-UA" dirty="0"/>
              <a:t>Як додати до формули</a:t>
            </a:r>
            <a:br>
              <a:rPr lang="uk-UA" dirty="0"/>
            </a:br>
            <a:r>
              <a:rPr lang="uk-UA" dirty="0"/>
              <a:t>вбудовану функцію?</a:t>
            </a:r>
          </a:p>
        </p:txBody>
      </p:sp>
      <p:pic>
        <p:nvPicPr>
          <p:cNvPr id="4" name="Picture 60" descr="3D_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Ви вже вмієте використовувати для обчислень деякі вбудовані функції табличного процесора для знаходження суми значень діапазону клітинок, середнього значення, максимального чи мінімального значень.</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24" name="Прямокутник 23"/>
          <p:cNvSpPr/>
          <p:nvPr/>
        </p:nvSpPr>
        <p:spPr>
          <a:xfrm>
            <a:off x="6773134" y="4692650"/>
            <a:ext cx="1729516" cy="1989794"/>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5" name="Стрілка вліво 20"/>
          <p:cNvSpPr/>
          <p:nvPr/>
        </p:nvSpPr>
        <p:spPr>
          <a:xfrm rot="18900000">
            <a:off x="7698296" y="4257393"/>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3743298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heel(1)">
                                      <p:cBhvr>
                                        <p:cTn id="16" dur="1500"/>
                                        <p:tgtEl>
                                          <p:spTgt spid="24"/>
                                        </p:tgtEl>
                                      </p:cBhvr>
                                    </p:animEffect>
                                  </p:childTnLst>
                                </p:cTn>
                              </p:par>
                            </p:childTnLst>
                          </p:cTn>
                        </p:par>
                        <p:par>
                          <p:cTn id="17" fill="hold">
                            <p:stCondLst>
                              <p:cond delay="3500"/>
                            </p:stCondLst>
                            <p:childTnLst>
                              <p:par>
                                <p:cTn id="18" presetID="22" presetClass="entr" presetSubtype="1"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Статистичні функції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Продовження</a:t>
            </a:r>
          </a:p>
        </p:txBody>
      </p:sp>
      <p:sp>
        <p:nvSpPr>
          <p:cNvPr id="6" name="Прямокутник 5"/>
          <p:cNvSpPr/>
          <p:nvPr/>
        </p:nvSpPr>
        <p:spPr>
          <a:xfrm>
            <a:off x="72008" y="1835060"/>
            <a:ext cx="2779680" cy="828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Ім’я</a:t>
            </a:r>
            <a:endParaRPr lang="en-US" sz="2800" b="1" i="1" kern="0" dirty="0">
              <a:solidFill>
                <a:srgbClr val="FFFFFF"/>
              </a:solidFill>
            </a:endParaRPr>
          </a:p>
        </p:txBody>
      </p:sp>
      <p:sp>
        <p:nvSpPr>
          <p:cNvPr id="7" name="TextBox 6"/>
          <p:cNvSpPr txBox="1"/>
          <p:nvPr/>
        </p:nvSpPr>
        <p:spPr>
          <a:xfrm>
            <a:off x="8338088" y="1835060"/>
            <a:ext cx="3784062" cy="830997"/>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Кількість аргументів</a:t>
            </a:r>
          </a:p>
        </p:txBody>
      </p:sp>
      <p:sp>
        <p:nvSpPr>
          <p:cNvPr id="8" name="Прямокутник 7"/>
          <p:cNvSpPr/>
          <p:nvPr/>
        </p:nvSpPr>
        <p:spPr>
          <a:xfrm>
            <a:off x="2917984" y="1835060"/>
            <a:ext cx="5349716" cy="828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002060"/>
                </a:solidFill>
              </a:rPr>
              <a:t>Опис</a:t>
            </a:r>
            <a:endParaRPr lang="en-US" sz="2800" b="1" i="1" kern="0" dirty="0">
              <a:solidFill>
                <a:srgbClr val="002060"/>
              </a:solidFill>
            </a:endParaRPr>
          </a:p>
        </p:txBody>
      </p:sp>
      <p:sp>
        <p:nvSpPr>
          <p:cNvPr id="9" name="Прямокутник 8"/>
          <p:cNvSpPr/>
          <p:nvPr/>
        </p:nvSpPr>
        <p:spPr>
          <a:xfrm>
            <a:off x="72008" y="2795137"/>
            <a:ext cx="2779680" cy="12189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COUNTIF</a:t>
            </a:r>
          </a:p>
        </p:txBody>
      </p:sp>
      <p:sp>
        <p:nvSpPr>
          <p:cNvPr id="10" name="Прямокутник 9"/>
          <p:cNvSpPr/>
          <p:nvPr/>
        </p:nvSpPr>
        <p:spPr>
          <a:xfrm>
            <a:off x="2917984" y="2795138"/>
            <a:ext cx="5349716" cy="12189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400" b="1" i="1" kern="0" dirty="0">
                <a:solidFill>
                  <a:srgbClr val="FFFFFF"/>
                </a:solidFill>
              </a:rPr>
              <a:t>Кількість комірок, дані в яких задовольняють певній умові</a:t>
            </a:r>
          </a:p>
        </p:txBody>
      </p:sp>
      <p:sp>
        <p:nvSpPr>
          <p:cNvPr id="11" name="Прямокутник 10"/>
          <p:cNvSpPr/>
          <p:nvPr/>
        </p:nvSpPr>
        <p:spPr>
          <a:xfrm>
            <a:off x="8338087" y="2795138"/>
            <a:ext cx="3784062" cy="1218924"/>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Не менше одного</a:t>
            </a:r>
          </a:p>
        </p:txBody>
      </p:sp>
      <p:sp>
        <p:nvSpPr>
          <p:cNvPr id="14" name="Прямокутник 13"/>
          <p:cNvSpPr/>
          <p:nvPr/>
        </p:nvSpPr>
        <p:spPr>
          <a:xfrm>
            <a:off x="72008" y="4082696"/>
            <a:ext cx="2779680" cy="12189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COUNTIFS</a:t>
            </a:r>
          </a:p>
        </p:txBody>
      </p:sp>
      <p:sp>
        <p:nvSpPr>
          <p:cNvPr id="16" name="Прямокутник 15"/>
          <p:cNvSpPr/>
          <p:nvPr/>
        </p:nvSpPr>
        <p:spPr>
          <a:xfrm>
            <a:off x="2917984" y="4082697"/>
            <a:ext cx="5349716" cy="12189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400" b="1" i="1" kern="0" dirty="0">
                <a:solidFill>
                  <a:srgbClr val="FFFFFF"/>
                </a:solidFill>
              </a:rPr>
              <a:t>Кількість комірок, дані в яких задовольняють декільком умовам</a:t>
            </a:r>
          </a:p>
        </p:txBody>
      </p:sp>
      <p:sp>
        <p:nvSpPr>
          <p:cNvPr id="17" name="Прямокутник 16"/>
          <p:cNvSpPr/>
          <p:nvPr/>
        </p:nvSpPr>
        <p:spPr>
          <a:xfrm>
            <a:off x="8338087" y="4082697"/>
            <a:ext cx="3784062" cy="1218924"/>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Не менше одного</a:t>
            </a:r>
          </a:p>
        </p:txBody>
      </p:sp>
      <p:sp>
        <p:nvSpPr>
          <p:cNvPr id="18" name="Прямокутник 17"/>
          <p:cNvSpPr/>
          <p:nvPr/>
        </p:nvSpPr>
        <p:spPr>
          <a:xfrm>
            <a:off x="72008" y="5370255"/>
            <a:ext cx="2779680" cy="12189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COUNTA</a:t>
            </a:r>
          </a:p>
        </p:txBody>
      </p:sp>
      <p:sp>
        <p:nvSpPr>
          <p:cNvPr id="19" name="Прямокутник 18"/>
          <p:cNvSpPr/>
          <p:nvPr/>
        </p:nvSpPr>
        <p:spPr>
          <a:xfrm>
            <a:off x="2917984" y="5370256"/>
            <a:ext cx="5349716" cy="12189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400" b="1" i="1" kern="0" dirty="0">
                <a:solidFill>
                  <a:srgbClr val="FFFFFF"/>
                </a:solidFill>
              </a:rPr>
              <a:t>Кількість непорожніх клітинок</a:t>
            </a:r>
          </a:p>
        </p:txBody>
      </p:sp>
      <p:sp>
        <p:nvSpPr>
          <p:cNvPr id="20" name="Прямокутник 19"/>
          <p:cNvSpPr/>
          <p:nvPr/>
        </p:nvSpPr>
        <p:spPr>
          <a:xfrm>
            <a:off x="8338087" y="5370256"/>
            <a:ext cx="3784062" cy="1218924"/>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Не менше одного</a:t>
            </a:r>
          </a:p>
        </p:txBody>
      </p:sp>
      <p:sp>
        <p:nvSpPr>
          <p:cNvPr id="2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31726469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1000"/>
                                        <p:tgtEl>
                                          <p:spTgt spid="14"/>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1000"/>
                                        <p:tgtEl>
                                          <p:spTgt spid="17"/>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childTnLst>
                          </p:cTn>
                        </p:par>
                        <p:par>
                          <p:cTn id="48" fill="hold">
                            <p:stCondLst>
                              <p:cond delay="110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000"/>
                                        <p:tgtEl>
                                          <p:spTgt spid="19"/>
                                        </p:tgtEl>
                                      </p:cBhvr>
                                    </p:animEffect>
                                  </p:childTnLst>
                                </p:cTn>
                              </p:par>
                            </p:childTnLst>
                          </p:cTn>
                        </p:par>
                        <p:par>
                          <p:cTn id="52" fill="hold">
                            <p:stCondLst>
                              <p:cond delay="120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7" grpId="0" animBg="1"/>
      <p:bldP spid="8" grpId="0" animBg="1"/>
      <p:bldP spid="9" grpId="0" animBg="1"/>
      <p:bldP spid="10" grpId="0" animBg="1"/>
      <p:bldP spid="11" grpId="0" animBg="1"/>
      <p:bldP spid="14"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Розгадайте ребус</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7"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246536" y="5445224"/>
            <a:ext cx="6633671"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Формула</a:t>
            </a:r>
          </a:p>
        </p:txBody>
      </p:sp>
      <p:sp>
        <p:nvSpPr>
          <p:cNvPr id="12"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pic>
        <p:nvPicPr>
          <p:cNvPr id="6" name="Рисунок 5"/>
          <p:cNvPicPr>
            <a:picLocks noChangeAspect="1"/>
          </p:cNvPicPr>
          <p:nvPr/>
        </p:nvPicPr>
        <p:blipFill>
          <a:blip r:embed="rId4"/>
          <a:stretch>
            <a:fillRect/>
          </a:stretch>
        </p:blipFill>
        <p:spPr>
          <a:xfrm>
            <a:off x="462553" y="1535375"/>
            <a:ext cx="11007062" cy="3762534"/>
          </a:xfrm>
          <a:prstGeom prst="rect">
            <a:avLst/>
          </a:prstGeom>
        </p:spPr>
      </p:pic>
    </p:spTree>
    <p:extLst>
      <p:ext uri="{BB962C8B-B14F-4D97-AF65-F5344CB8AC3E}">
        <p14:creationId xmlns:p14="http://schemas.microsoft.com/office/powerpoint/2010/main" val="908806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додати до формули</a:t>
            </a:r>
            <a:br>
              <a:rPr lang="uk-UA" dirty="0"/>
            </a:br>
            <a:r>
              <a:rPr lang="uk-UA" dirty="0"/>
              <a:t>вбудовану функцію?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7730872"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Табличний процесор містить великий набір вбудованих функцій, які можна використати для обчислень та опрацювання даних. Кожна функція має своє ім'я, більшість функцій містить принаймні один необхідний для обчислення значення функції аргумент. Аргументи записуються в круглих дужках і відокремлюються один від одного крапкою з комою (</a:t>
            </a:r>
            <a:r>
              <a:rPr lang="uk-UA" sz="2800" b="1" i="1" kern="0" dirty="0">
                <a:solidFill>
                  <a:srgbClr val="FFFF00"/>
                </a:solidFill>
              </a:rPr>
              <a:t>;</a:t>
            </a:r>
            <a:r>
              <a:rPr lang="uk-UA" sz="2800" b="1" i="1" kern="0" dirty="0">
                <a:solidFill>
                  <a:srgbClr val="FFFFFF"/>
                </a:solidFill>
              </a:rPr>
              <a:t>). </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7879080" y="1196762"/>
            <a:ext cx="4182110" cy="53368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30148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додати до формули</a:t>
            </a:r>
            <a:br>
              <a:rPr lang="uk-UA" dirty="0"/>
            </a:br>
            <a:r>
              <a:rPr lang="uk-UA" dirty="0"/>
              <a:t>вбудовану функцію?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Аргументи записуються в круглих дужках і відокремлюються один від одного крапкою з комою (;). Аргументом може бути:</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graphicFrame>
        <p:nvGraphicFramePr>
          <p:cNvPr id="6" name="Схема 5"/>
          <p:cNvGraphicFramePr/>
          <p:nvPr>
            <p:extLst>
              <p:ext uri="{D42A27DB-BD31-4B8C-83A1-F6EECF244321}">
                <p14:modId xmlns:p14="http://schemas.microsoft.com/office/powerpoint/2010/main" val="1075660907"/>
              </p:ext>
            </p:extLst>
          </p:nvPr>
        </p:nvGraphicFramePr>
        <p:xfrm>
          <a:off x="3611321" y="2581758"/>
          <a:ext cx="8416555" cy="4177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2008" y="3609186"/>
            <a:ext cx="346367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Деякі аргументи є обов'язковими, деякі — ні.</a:t>
            </a:r>
          </a:p>
        </p:txBody>
      </p:sp>
    </p:spTree>
    <p:extLst>
      <p:ext uri="{BB962C8B-B14F-4D97-AF65-F5344CB8AC3E}">
        <p14:creationId xmlns:p14="http://schemas.microsoft.com/office/powerpoint/2010/main" val="1761318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graphicEl>
                                              <a:dgm id="{C7661E35-6C55-4B51-BE17-D9D67599F310}"/>
                                            </p:graphicEl>
                                          </p:spTgt>
                                        </p:tgtEl>
                                        <p:attrNameLst>
                                          <p:attrName>style.visibility</p:attrName>
                                        </p:attrNameLst>
                                      </p:cBhvr>
                                      <p:to>
                                        <p:strVal val="visible"/>
                                      </p:to>
                                    </p:set>
                                    <p:animEffect transition="in" filter="wipe(left)">
                                      <p:cBhvr>
                                        <p:cTn id="11" dur="500"/>
                                        <p:tgtEl>
                                          <p:spTgt spid="6">
                                            <p:graphicEl>
                                              <a:dgm id="{C7661E35-6C55-4B51-BE17-D9D67599F310}"/>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27878C57-BBF6-4C22-88FA-1C3D4933722D}"/>
                                            </p:graphicEl>
                                          </p:spTgt>
                                        </p:tgtEl>
                                        <p:attrNameLst>
                                          <p:attrName>style.visibility</p:attrName>
                                        </p:attrNameLst>
                                      </p:cBhvr>
                                      <p:to>
                                        <p:strVal val="visible"/>
                                      </p:to>
                                    </p:set>
                                    <p:animEffect transition="in" filter="wipe(left)">
                                      <p:cBhvr>
                                        <p:cTn id="15" dur="500"/>
                                        <p:tgtEl>
                                          <p:spTgt spid="6">
                                            <p:graphicEl>
                                              <a:dgm id="{27878C57-BBF6-4C22-88FA-1C3D4933722D}"/>
                                            </p:graphic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
                                            <p:graphicEl>
                                              <a:dgm id="{EE2EA9E0-CBE5-43E4-BB02-325D168626A4}"/>
                                            </p:graphicEl>
                                          </p:spTgt>
                                        </p:tgtEl>
                                        <p:attrNameLst>
                                          <p:attrName>style.visibility</p:attrName>
                                        </p:attrNameLst>
                                      </p:cBhvr>
                                      <p:to>
                                        <p:strVal val="visible"/>
                                      </p:to>
                                    </p:set>
                                    <p:animEffect transition="in" filter="wipe(left)">
                                      <p:cBhvr>
                                        <p:cTn id="19" dur="1000"/>
                                        <p:tgtEl>
                                          <p:spTgt spid="6">
                                            <p:graphicEl>
                                              <a:dgm id="{EE2EA9E0-CBE5-43E4-BB02-325D168626A4}"/>
                                            </p:graphicEl>
                                          </p:spTgt>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E63EBB38-5984-4F74-98F1-254621592311}"/>
                                            </p:graphicEl>
                                          </p:spTgt>
                                        </p:tgtEl>
                                        <p:attrNameLst>
                                          <p:attrName>style.visibility</p:attrName>
                                        </p:attrNameLst>
                                      </p:cBhvr>
                                      <p:to>
                                        <p:strVal val="visible"/>
                                      </p:to>
                                    </p:set>
                                    <p:animEffect transition="in" filter="wipe(left)">
                                      <p:cBhvr>
                                        <p:cTn id="23" dur="500"/>
                                        <p:tgtEl>
                                          <p:spTgt spid="6">
                                            <p:graphicEl>
                                              <a:dgm id="{E63EBB38-5984-4F74-98F1-254621592311}"/>
                                            </p:graphicEl>
                                          </p:spTgt>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6">
                                            <p:graphicEl>
                                              <a:dgm id="{AD2F74AD-5B6A-4346-8349-090AC68FEE9A}"/>
                                            </p:graphicEl>
                                          </p:spTgt>
                                        </p:tgtEl>
                                        <p:attrNameLst>
                                          <p:attrName>style.visibility</p:attrName>
                                        </p:attrNameLst>
                                      </p:cBhvr>
                                      <p:to>
                                        <p:strVal val="visible"/>
                                      </p:to>
                                    </p:set>
                                    <p:animEffect transition="in" filter="wipe(left)">
                                      <p:cBhvr>
                                        <p:cTn id="27" dur="1000"/>
                                        <p:tgtEl>
                                          <p:spTgt spid="6">
                                            <p:graphicEl>
                                              <a:dgm id="{AD2F74AD-5B6A-4346-8349-090AC68FEE9A}"/>
                                            </p:graphicEl>
                                          </p:spTgt>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D13D7DA6-9D1E-4150-A6AE-C6ABC36166D5}"/>
                                            </p:graphicEl>
                                          </p:spTgt>
                                        </p:tgtEl>
                                        <p:attrNameLst>
                                          <p:attrName>style.visibility</p:attrName>
                                        </p:attrNameLst>
                                      </p:cBhvr>
                                      <p:to>
                                        <p:strVal val="visible"/>
                                      </p:to>
                                    </p:set>
                                    <p:animEffect transition="in" filter="wipe(left)">
                                      <p:cBhvr>
                                        <p:cTn id="31" dur="500"/>
                                        <p:tgtEl>
                                          <p:spTgt spid="6">
                                            <p:graphicEl>
                                              <a:dgm id="{D13D7DA6-9D1E-4150-A6AE-C6ABC36166D5}"/>
                                            </p:graphicEl>
                                          </p:spTgt>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6">
                                            <p:graphicEl>
                                              <a:dgm id="{46297F79-2755-4E7F-87B4-88629DD167EF}"/>
                                            </p:graphicEl>
                                          </p:spTgt>
                                        </p:tgtEl>
                                        <p:attrNameLst>
                                          <p:attrName>style.visibility</p:attrName>
                                        </p:attrNameLst>
                                      </p:cBhvr>
                                      <p:to>
                                        <p:strVal val="visible"/>
                                      </p:to>
                                    </p:set>
                                    <p:animEffect transition="in" filter="wipe(left)">
                                      <p:cBhvr>
                                        <p:cTn id="35" dur="1000"/>
                                        <p:tgtEl>
                                          <p:spTgt spid="6">
                                            <p:graphicEl>
                                              <a:dgm id="{46297F79-2755-4E7F-87B4-88629DD167EF}"/>
                                            </p:graphicEl>
                                          </p:spTgt>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
                                            <p:graphicEl>
                                              <a:dgm id="{AA2029A9-878F-42BF-A694-5944B1AD983E}"/>
                                            </p:graphicEl>
                                          </p:spTgt>
                                        </p:tgtEl>
                                        <p:attrNameLst>
                                          <p:attrName>style.visibility</p:attrName>
                                        </p:attrNameLst>
                                      </p:cBhvr>
                                      <p:to>
                                        <p:strVal val="visible"/>
                                      </p:to>
                                    </p:set>
                                    <p:animEffect transition="in" filter="wipe(left)">
                                      <p:cBhvr>
                                        <p:cTn id="39" dur="500"/>
                                        <p:tgtEl>
                                          <p:spTgt spid="6">
                                            <p:graphicEl>
                                              <a:dgm id="{AA2029A9-878F-42BF-A694-5944B1AD983E}"/>
                                            </p:graphicEl>
                                          </p:spTgt>
                                        </p:tgtEl>
                                      </p:cBhvr>
                                    </p:animEffect>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6">
                                            <p:graphicEl>
                                              <a:dgm id="{E97A966C-ADE1-481C-9602-29D743F1F5D5}"/>
                                            </p:graphicEl>
                                          </p:spTgt>
                                        </p:tgtEl>
                                        <p:attrNameLst>
                                          <p:attrName>style.visibility</p:attrName>
                                        </p:attrNameLst>
                                      </p:cBhvr>
                                      <p:to>
                                        <p:strVal val="visible"/>
                                      </p:to>
                                    </p:set>
                                    <p:animEffect transition="in" filter="wipe(left)">
                                      <p:cBhvr>
                                        <p:cTn id="43" dur="1000"/>
                                        <p:tgtEl>
                                          <p:spTgt spid="6">
                                            <p:graphicEl>
                                              <a:dgm id="{E97A966C-ADE1-481C-9602-29D743F1F5D5}"/>
                                            </p:graphicEl>
                                          </p:spTgt>
                                        </p:tgtEl>
                                      </p:cBhvr>
                                    </p:animEffect>
                                  </p:childTnLst>
                                </p:cTn>
                              </p:par>
                            </p:childTnLst>
                          </p:cTn>
                        </p:par>
                        <p:par>
                          <p:cTn id="44" fill="hold">
                            <p:stCondLst>
                              <p:cond delay="75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Graphic spid="6" grpId="0" uiExpand="1">
        <p:bldSub>
          <a:bldDgm bld="one"/>
        </p:bldSub>
      </p:bldGraphic>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додати до формули</a:t>
            </a:r>
            <a:br>
              <a:rPr lang="uk-UA" dirty="0"/>
            </a:br>
            <a:r>
              <a:rPr lang="uk-UA" dirty="0"/>
              <a:t>вбудовану функцію?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Функцію можна ввести з клавіатури, як і будь-який вміст клітинки. Для спрощення введення функцій до формули можна скористатися відповідними інструментами табличного процесора. Для полегшення пошуку всі функції об'єднані в категорії:</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graphicFrame>
        <p:nvGraphicFramePr>
          <p:cNvPr id="6" name="Схема 5"/>
          <p:cNvGraphicFramePr/>
          <p:nvPr>
            <p:extLst>
              <p:ext uri="{D42A27DB-BD31-4B8C-83A1-F6EECF244321}">
                <p14:modId xmlns:p14="http://schemas.microsoft.com/office/powerpoint/2010/main" val="3758948934"/>
              </p:ext>
            </p:extLst>
          </p:nvPr>
        </p:nvGraphicFramePr>
        <p:xfrm>
          <a:off x="126385" y="3443532"/>
          <a:ext cx="4125575" cy="3315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p:cNvPicPr>
            <a:picLocks noChangeAspect="1"/>
          </p:cNvPicPr>
          <p:nvPr/>
        </p:nvPicPr>
        <p:blipFill>
          <a:blip r:embed="rId8"/>
          <a:stretch>
            <a:fillRect/>
          </a:stretch>
        </p:blipFill>
        <p:spPr>
          <a:xfrm>
            <a:off x="4870216" y="3543725"/>
            <a:ext cx="6910303" cy="3115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64921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graphicEl>
                                              <a:dgm id="{C7661E35-6C55-4B51-BE17-D9D67599F310}"/>
                                            </p:graphicEl>
                                          </p:spTgt>
                                        </p:tgtEl>
                                        <p:attrNameLst>
                                          <p:attrName>style.visibility</p:attrName>
                                        </p:attrNameLst>
                                      </p:cBhvr>
                                      <p:to>
                                        <p:strVal val="visible"/>
                                      </p:to>
                                    </p:set>
                                    <p:animEffect transition="in" filter="wipe(left)">
                                      <p:cBhvr>
                                        <p:cTn id="11" dur="500"/>
                                        <p:tgtEl>
                                          <p:spTgt spid="6">
                                            <p:graphicEl>
                                              <a:dgm id="{C7661E35-6C55-4B51-BE17-D9D67599F310}"/>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27878C57-BBF6-4C22-88FA-1C3D4933722D}"/>
                                            </p:graphicEl>
                                          </p:spTgt>
                                        </p:tgtEl>
                                        <p:attrNameLst>
                                          <p:attrName>style.visibility</p:attrName>
                                        </p:attrNameLst>
                                      </p:cBhvr>
                                      <p:to>
                                        <p:strVal val="visible"/>
                                      </p:to>
                                    </p:set>
                                    <p:animEffect transition="in" filter="wipe(left)">
                                      <p:cBhvr>
                                        <p:cTn id="15" dur="500"/>
                                        <p:tgtEl>
                                          <p:spTgt spid="6">
                                            <p:graphicEl>
                                              <a:dgm id="{27878C57-BBF6-4C22-88FA-1C3D4933722D}"/>
                                            </p:graphic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
                                            <p:graphicEl>
                                              <a:dgm id="{EE2EA9E0-CBE5-43E4-BB02-325D168626A4}"/>
                                            </p:graphicEl>
                                          </p:spTgt>
                                        </p:tgtEl>
                                        <p:attrNameLst>
                                          <p:attrName>style.visibility</p:attrName>
                                        </p:attrNameLst>
                                      </p:cBhvr>
                                      <p:to>
                                        <p:strVal val="visible"/>
                                      </p:to>
                                    </p:set>
                                    <p:animEffect transition="in" filter="wipe(left)">
                                      <p:cBhvr>
                                        <p:cTn id="19" dur="1000"/>
                                        <p:tgtEl>
                                          <p:spTgt spid="6">
                                            <p:graphicEl>
                                              <a:dgm id="{EE2EA9E0-CBE5-43E4-BB02-325D168626A4}"/>
                                            </p:graphicEl>
                                          </p:spTgt>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E63EBB38-5984-4F74-98F1-254621592311}"/>
                                            </p:graphicEl>
                                          </p:spTgt>
                                        </p:tgtEl>
                                        <p:attrNameLst>
                                          <p:attrName>style.visibility</p:attrName>
                                        </p:attrNameLst>
                                      </p:cBhvr>
                                      <p:to>
                                        <p:strVal val="visible"/>
                                      </p:to>
                                    </p:set>
                                    <p:animEffect transition="in" filter="wipe(left)">
                                      <p:cBhvr>
                                        <p:cTn id="23" dur="500"/>
                                        <p:tgtEl>
                                          <p:spTgt spid="6">
                                            <p:graphicEl>
                                              <a:dgm id="{E63EBB38-5984-4F74-98F1-254621592311}"/>
                                            </p:graphicEl>
                                          </p:spTgt>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6">
                                            <p:graphicEl>
                                              <a:dgm id="{AD2F74AD-5B6A-4346-8349-090AC68FEE9A}"/>
                                            </p:graphicEl>
                                          </p:spTgt>
                                        </p:tgtEl>
                                        <p:attrNameLst>
                                          <p:attrName>style.visibility</p:attrName>
                                        </p:attrNameLst>
                                      </p:cBhvr>
                                      <p:to>
                                        <p:strVal val="visible"/>
                                      </p:to>
                                    </p:set>
                                    <p:animEffect transition="in" filter="wipe(left)">
                                      <p:cBhvr>
                                        <p:cTn id="27" dur="1000"/>
                                        <p:tgtEl>
                                          <p:spTgt spid="6">
                                            <p:graphicEl>
                                              <a:dgm id="{AD2F74AD-5B6A-4346-8349-090AC68FEE9A}"/>
                                            </p:graphicEl>
                                          </p:spTgt>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D13D7DA6-9D1E-4150-A6AE-C6ABC36166D5}"/>
                                            </p:graphicEl>
                                          </p:spTgt>
                                        </p:tgtEl>
                                        <p:attrNameLst>
                                          <p:attrName>style.visibility</p:attrName>
                                        </p:attrNameLst>
                                      </p:cBhvr>
                                      <p:to>
                                        <p:strVal val="visible"/>
                                      </p:to>
                                    </p:set>
                                    <p:animEffect transition="in" filter="wipe(left)">
                                      <p:cBhvr>
                                        <p:cTn id="31" dur="500"/>
                                        <p:tgtEl>
                                          <p:spTgt spid="6">
                                            <p:graphicEl>
                                              <a:dgm id="{D13D7DA6-9D1E-4150-A6AE-C6ABC36166D5}"/>
                                            </p:graphicEl>
                                          </p:spTgt>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6">
                                            <p:graphicEl>
                                              <a:dgm id="{46297F79-2755-4E7F-87B4-88629DD167EF}"/>
                                            </p:graphicEl>
                                          </p:spTgt>
                                        </p:tgtEl>
                                        <p:attrNameLst>
                                          <p:attrName>style.visibility</p:attrName>
                                        </p:attrNameLst>
                                      </p:cBhvr>
                                      <p:to>
                                        <p:strVal val="visible"/>
                                      </p:to>
                                    </p:set>
                                    <p:animEffect transition="in" filter="wipe(left)">
                                      <p:cBhvr>
                                        <p:cTn id="35" dur="1000"/>
                                        <p:tgtEl>
                                          <p:spTgt spid="6">
                                            <p:graphicEl>
                                              <a:dgm id="{46297F79-2755-4E7F-87B4-88629DD167EF}"/>
                                            </p:graphicEl>
                                          </p:spTgt>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
                                            <p:graphicEl>
                                              <a:dgm id="{AA2029A9-878F-42BF-A694-5944B1AD983E}"/>
                                            </p:graphicEl>
                                          </p:spTgt>
                                        </p:tgtEl>
                                        <p:attrNameLst>
                                          <p:attrName>style.visibility</p:attrName>
                                        </p:attrNameLst>
                                      </p:cBhvr>
                                      <p:to>
                                        <p:strVal val="visible"/>
                                      </p:to>
                                    </p:set>
                                    <p:animEffect transition="in" filter="wipe(left)">
                                      <p:cBhvr>
                                        <p:cTn id="39" dur="500"/>
                                        <p:tgtEl>
                                          <p:spTgt spid="6">
                                            <p:graphicEl>
                                              <a:dgm id="{AA2029A9-878F-42BF-A694-5944B1AD983E}"/>
                                            </p:graphicEl>
                                          </p:spTgt>
                                        </p:tgtEl>
                                      </p:cBhvr>
                                    </p:animEffect>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6">
                                            <p:graphicEl>
                                              <a:dgm id="{E97A966C-ADE1-481C-9602-29D743F1F5D5}"/>
                                            </p:graphicEl>
                                          </p:spTgt>
                                        </p:tgtEl>
                                        <p:attrNameLst>
                                          <p:attrName>style.visibility</p:attrName>
                                        </p:attrNameLst>
                                      </p:cBhvr>
                                      <p:to>
                                        <p:strVal val="visible"/>
                                      </p:to>
                                    </p:set>
                                    <p:animEffect transition="in" filter="wipe(left)">
                                      <p:cBhvr>
                                        <p:cTn id="43" dur="1000"/>
                                        <p:tgtEl>
                                          <p:spTgt spid="6">
                                            <p:graphicEl>
                                              <a:dgm id="{E97A966C-ADE1-481C-9602-29D743F1F5D5}"/>
                                            </p:graphicEl>
                                          </p:spTgt>
                                        </p:tgtEl>
                                      </p:cBhvr>
                                    </p:animEffect>
                                  </p:childTnLst>
                                </p:cTn>
                              </p:par>
                            </p:childTnLst>
                          </p:cTn>
                        </p:par>
                        <p:par>
                          <p:cTn id="44" fill="hold">
                            <p:stCondLst>
                              <p:cond delay="7500"/>
                            </p:stCondLst>
                            <p:childTnLst>
                              <p:par>
                                <p:cTn id="45" presetID="22" presetClass="entr" presetSubtype="8" fill="hold" grpId="0" nodeType="afterEffect">
                                  <p:stCondLst>
                                    <p:cond delay="0"/>
                                  </p:stCondLst>
                                  <p:childTnLst>
                                    <p:set>
                                      <p:cBhvr>
                                        <p:cTn id="46" dur="1" fill="hold">
                                          <p:stCondLst>
                                            <p:cond delay="0"/>
                                          </p:stCondLst>
                                        </p:cTn>
                                        <p:tgtEl>
                                          <p:spTgt spid="6">
                                            <p:graphicEl>
                                              <a:dgm id="{0589A8B4-BF53-4D85-9C3C-5A5EA39FC1AC}"/>
                                            </p:graphicEl>
                                          </p:spTgt>
                                        </p:tgtEl>
                                        <p:attrNameLst>
                                          <p:attrName>style.visibility</p:attrName>
                                        </p:attrNameLst>
                                      </p:cBhvr>
                                      <p:to>
                                        <p:strVal val="visible"/>
                                      </p:to>
                                    </p:set>
                                    <p:animEffect transition="in" filter="wipe(left)">
                                      <p:cBhvr>
                                        <p:cTn id="47" dur="500"/>
                                        <p:tgtEl>
                                          <p:spTgt spid="6">
                                            <p:graphicEl>
                                              <a:dgm id="{0589A8B4-BF53-4D85-9C3C-5A5EA39FC1AC}"/>
                                            </p:graphicEl>
                                          </p:spTgt>
                                        </p:tgtEl>
                                      </p:cBhvr>
                                    </p:animEffect>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6">
                                            <p:graphicEl>
                                              <a:dgm id="{A75E9348-9280-4796-BDCC-B84F04B5A654}"/>
                                            </p:graphicEl>
                                          </p:spTgt>
                                        </p:tgtEl>
                                        <p:attrNameLst>
                                          <p:attrName>style.visibility</p:attrName>
                                        </p:attrNameLst>
                                      </p:cBhvr>
                                      <p:to>
                                        <p:strVal val="visible"/>
                                      </p:to>
                                    </p:set>
                                    <p:animEffect transition="in" filter="wipe(left)">
                                      <p:cBhvr>
                                        <p:cTn id="51" dur="1000"/>
                                        <p:tgtEl>
                                          <p:spTgt spid="6">
                                            <p:graphicEl>
                                              <a:dgm id="{A75E9348-9280-4796-BDCC-B84F04B5A654}"/>
                                            </p:graphicEl>
                                          </p:spTgt>
                                        </p:tgtEl>
                                      </p:cBhvr>
                                    </p:animEffect>
                                  </p:childTnLst>
                                </p:cTn>
                              </p:par>
                            </p:childTnLst>
                          </p:cTn>
                        </p:par>
                        <p:par>
                          <p:cTn id="52" fill="hold">
                            <p:stCondLst>
                              <p:cond delay="9000"/>
                            </p:stCondLst>
                            <p:childTnLst>
                              <p:par>
                                <p:cTn id="53" presetID="53" presetClass="entr" presetSubtype="16"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Effect transition="in" filter="fade">
                                      <p:cBhvr>
                                        <p:cTn id="5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Graphic spid="6"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додати до формули</a:t>
            </a:r>
            <a:br>
              <a:rPr lang="uk-UA" dirty="0"/>
            </a:br>
            <a:r>
              <a:rPr lang="uk-UA" dirty="0"/>
              <a:t>вбудовану функцію?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Також виділена окрема категорія </a:t>
            </a:r>
            <a:r>
              <a:rPr lang="uk-UA" sz="2800" b="1" i="1" kern="0" dirty="0">
                <a:solidFill>
                  <a:srgbClr val="FFFF00"/>
                </a:solidFill>
              </a:rPr>
              <a:t>Нещодавно використані</a:t>
            </a:r>
            <a:r>
              <a:rPr lang="en-US" sz="2800" b="1" i="1" kern="0" dirty="0">
                <a:solidFill>
                  <a:srgbClr val="FFFFFF"/>
                </a:solidFill>
              </a:rPr>
              <a:t>, </a:t>
            </a:r>
            <a:r>
              <a:rPr lang="uk-UA" sz="2800" b="1" i="1" kern="0" dirty="0">
                <a:solidFill>
                  <a:srgbClr val="FFFFFF"/>
                </a:solidFill>
              </a:rPr>
              <a:t>у якій можна переглянути та обрати функції, що використовувались останнім часом під час роботи на конкретному комп'ютері. </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4739640" y="3437043"/>
            <a:ext cx="7245082" cy="233141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2008" y="3101763"/>
            <a:ext cx="4499992"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Як правило, у цій категорії будуть  відображені  найчастіше  вживані функції, тому в ній можна швидко знайти потрібну функцію.</a:t>
            </a:r>
          </a:p>
        </p:txBody>
      </p:sp>
      <p:sp>
        <p:nvSpPr>
          <p:cNvPr id="9" name="Прямокутник 8"/>
          <p:cNvSpPr/>
          <p:nvPr/>
        </p:nvSpPr>
        <p:spPr>
          <a:xfrm>
            <a:off x="5646008" y="4763149"/>
            <a:ext cx="2431192" cy="348601"/>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0" name="Стрілка вліво 20"/>
          <p:cNvSpPr/>
          <p:nvPr/>
        </p:nvSpPr>
        <p:spPr>
          <a:xfrm rot="18900000">
            <a:off x="6149861" y="4120768"/>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328401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250"/>
                                        <p:tgtEl>
                                          <p:spTgt spid="9"/>
                                        </p:tgtEl>
                                      </p:cBhvr>
                                    </p:animEffect>
                                  </p:childTnLst>
                                </p:cTn>
                              </p:par>
                            </p:childTnLst>
                          </p:cTn>
                        </p:par>
                        <p:par>
                          <p:cTn id="22" fill="hold">
                            <p:stCondLst>
                              <p:cond delay="52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додати до формули</a:t>
            </a:r>
            <a:br>
              <a:rPr lang="uk-UA" dirty="0"/>
            </a:br>
            <a:r>
              <a:rPr lang="uk-UA" dirty="0"/>
              <a:t>вбудовану функцію?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табличному    процесорі    Microsoft Excel знайти та додати до формули функцію можна за допомогою інструментів із групи </a:t>
            </a:r>
            <a:r>
              <a:rPr lang="uk-UA" sz="2800" b="1" i="1" kern="0" dirty="0">
                <a:solidFill>
                  <a:srgbClr val="FFFF00"/>
                </a:solidFill>
              </a:rPr>
              <a:t>Бібліотека функцій</a:t>
            </a:r>
            <a:r>
              <a:rPr lang="uk-UA" sz="2800" b="1" i="1" kern="0" dirty="0">
                <a:solidFill>
                  <a:srgbClr val="FFFFFF"/>
                </a:solidFill>
              </a:rPr>
              <a:t> на вкладці </a:t>
            </a:r>
            <a:r>
              <a:rPr lang="uk-UA" sz="2800" b="1" i="1" kern="0" dirty="0">
                <a:solidFill>
                  <a:srgbClr val="FFFF00"/>
                </a:solidFill>
              </a:rPr>
              <a:t>Формули</a:t>
            </a:r>
            <a:r>
              <a:rPr lang="uk-UA" sz="2800" b="1" i="1" kern="0" dirty="0">
                <a:solidFill>
                  <a:srgbClr val="FFFFFF"/>
                </a:solidFill>
              </a:rPr>
              <a:t>.</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247202" y="3337869"/>
            <a:ext cx="11700958" cy="2485296"/>
          </a:xfrm>
          <a:prstGeom prst="rect">
            <a:avLst/>
          </a:prstGeom>
          <a:ln>
            <a:noFill/>
          </a:ln>
          <a:effectLst>
            <a:outerShdw blurRad="292100" dist="139700" dir="2700000" algn="tl" rotWithShape="0">
              <a:srgbClr val="333333">
                <a:alpha val="65000"/>
              </a:srgbClr>
            </a:outerShdw>
          </a:effectLst>
        </p:spPr>
      </p:pic>
      <p:sp>
        <p:nvSpPr>
          <p:cNvPr id="7" name="Прямокутник 6"/>
          <p:cNvSpPr/>
          <p:nvPr/>
        </p:nvSpPr>
        <p:spPr>
          <a:xfrm>
            <a:off x="5757196" y="3847692"/>
            <a:ext cx="1288923" cy="521902"/>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0" name="Прямокутник 9"/>
          <p:cNvSpPr/>
          <p:nvPr/>
        </p:nvSpPr>
        <p:spPr>
          <a:xfrm>
            <a:off x="247202" y="4369593"/>
            <a:ext cx="7575998" cy="1453571"/>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Стрілка вліво 20"/>
          <p:cNvSpPr/>
          <p:nvPr/>
        </p:nvSpPr>
        <p:spPr>
          <a:xfrm rot="18900000">
            <a:off x="3245148" y="3826508"/>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800416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750"/>
                                        <p:tgtEl>
                                          <p:spTgt spid="7"/>
                                        </p:tgtEl>
                                      </p:cBhvr>
                                    </p:animEffect>
                                  </p:childTnLst>
                                </p:cTn>
                              </p:par>
                            </p:childTnLst>
                          </p:cTn>
                        </p:par>
                        <p:par>
                          <p:cTn id="18" fill="hold">
                            <p:stCondLst>
                              <p:cond delay="3750"/>
                            </p:stCondLst>
                            <p:childTnLst>
                              <p:par>
                                <p:cTn id="19" presetID="21"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250"/>
                                        <p:tgtEl>
                                          <p:spTgt spid="10"/>
                                        </p:tgtEl>
                                      </p:cBhvr>
                                    </p:animEffect>
                                  </p:childTnLst>
                                </p:cTn>
                              </p:par>
                            </p:childTnLst>
                          </p:cTn>
                        </p:par>
                        <p:par>
                          <p:cTn id="22" fill="hold">
                            <p:stCondLst>
                              <p:cond delay="60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0"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додати до формули</a:t>
            </a:r>
            <a:br>
              <a:rPr lang="uk-UA" dirty="0"/>
            </a:br>
            <a:r>
              <a:rPr lang="uk-UA" dirty="0"/>
              <a:t>вбудовану функцію?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табличних процесорах ліворуч від рядка формул розташований інструмент </a:t>
            </a:r>
            <a:r>
              <a:rPr lang="uk-UA" sz="2800" b="1" i="1" kern="0" dirty="0">
                <a:solidFill>
                  <a:srgbClr val="FFFF00"/>
                </a:solidFill>
              </a:rPr>
              <a:t>Вставити функцію</a:t>
            </a:r>
            <a:r>
              <a:rPr lang="uk-UA" sz="2800" b="1" i="1" kern="0" dirty="0">
                <a:solidFill>
                  <a:srgbClr val="FFFFFF"/>
                </a:solidFill>
              </a:rPr>
              <a:t>, за допомогою якого відкривається вікно </a:t>
            </a:r>
            <a:r>
              <a:rPr lang="uk-UA" sz="2800" b="1" i="1" kern="0" dirty="0">
                <a:solidFill>
                  <a:srgbClr val="FFFF00"/>
                </a:solidFill>
              </a:rPr>
              <a:t>Вставлення функції</a:t>
            </a:r>
            <a:r>
              <a:rPr lang="uk-UA" sz="2800" b="1" i="1" kern="0" dirty="0">
                <a:solidFill>
                  <a:srgbClr val="FFFFFF"/>
                </a:solidFill>
              </a:rPr>
              <a:t>.</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7499032" y="3119437"/>
            <a:ext cx="3990975" cy="3514725"/>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a:stretch>
            <a:fillRect/>
          </a:stretch>
        </p:blipFill>
        <p:spPr>
          <a:xfrm>
            <a:off x="727836" y="3119437"/>
            <a:ext cx="5369243" cy="3273626"/>
          </a:xfrm>
          <a:prstGeom prst="rect">
            <a:avLst/>
          </a:prstGeom>
          <a:ln>
            <a:noFill/>
          </a:ln>
          <a:effectLst>
            <a:outerShdw blurRad="292100" dist="139700" dir="2700000" algn="tl" rotWithShape="0">
              <a:srgbClr val="333333">
                <a:alpha val="65000"/>
              </a:srgbClr>
            </a:outerShdw>
          </a:effectLst>
        </p:spPr>
      </p:pic>
      <p:sp>
        <p:nvSpPr>
          <p:cNvPr id="9" name="Прямокутник 8"/>
          <p:cNvSpPr/>
          <p:nvPr/>
        </p:nvSpPr>
        <p:spPr>
          <a:xfrm>
            <a:off x="3349625" y="5181600"/>
            <a:ext cx="457200" cy="358775"/>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0" name="Стрілка вліво 20"/>
          <p:cNvSpPr/>
          <p:nvPr/>
        </p:nvSpPr>
        <p:spPr>
          <a:xfrm rot="18900000">
            <a:off x="3472860" y="4521828"/>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797564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1500"/>
                                        <p:tgtEl>
                                          <p:spTgt spid="9"/>
                                        </p:tgtEl>
                                      </p:cBhvr>
                                    </p:animEffect>
                                  </p:childTnLst>
                                </p:cTn>
                              </p:par>
                            </p:childTnLst>
                          </p:cTn>
                        </p:par>
                        <p:par>
                          <p:cTn id="18" fill="hold">
                            <p:stCondLst>
                              <p:cond delay="35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000"/>
                                        <p:tgtEl>
                                          <p:spTgt spid="10"/>
                                        </p:tgtEl>
                                      </p:cBhvr>
                                    </p:animEffect>
                                  </p:childTnLst>
                                </p:cTn>
                              </p:par>
                            </p:childTnLst>
                          </p:cTn>
                        </p:par>
                        <p:par>
                          <p:cTn id="22" fill="hold">
                            <p:stCondLst>
                              <p:cond delay="45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додати до формули</a:t>
            </a:r>
            <a:br>
              <a:rPr lang="uk-UA" dirty="0"/>
            </a:br>
            <a:r>
              <a:rPr lang="uk-UA" dirty="0"/>
              <a:t>вбудовану функцію?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5" name="TextBox 14"/>
          <p:cNvSpPr txBox="1"/>
          <p:nvPr/>
        </p:nvSpPr>
        <p:spPr>
          <a:xfrm>
            <a:off x="72008" y="1196763"/>
            <a:ext cx="5734432" cy="440120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вікні </a:t>
            </a:r>
            <a:r>
              <a:rPr lang="uk-UA" sz="2800" b="1" i="1" kern="0" dirty="0">
                <a:solidFill>
                  <a:srgbClr val="FFFF00"/>
                </a:solidFill>
              </a:rPr>
              <a:t>Вставлення функції</a:t>
            </a:r>
            <a:r>
              <a:rPr lang="uk-UA" sz="2800" b="1" i="1" kern="0" dirty="0">
                <a:solidFill>
                  <a:srgbClr val="FFFFFF"/>
                </a:solidFill>
              </a:rPr>
              <a:t> слід спочатку обрати категорію функції та ім'я потрібної функції зі списку доступних функцій обраної категорії. За потреби можна скористатися довідкою про використання кожної функції. </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7 </a:t>
            </a:r>
            <a:r>
              <a:rPr lang="en-US" sz="1200" kern="0" dirty="0">
                <a:solidFill>
                  <a:srgbClr val="000000"/>
                </a:solidFill>
                <a:latin typeface="Verdana" pitchFamily="34" charset="0"/>
              </a:rPr>
              <a:t>§ 2</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pic>
        <p:nvPicPr>
          <p:cNvPr id="6" name="Рисунок 5"/>
          <p:cNvPicPr>
            <a:picLocks noChangeAspect="1"/>
          </p:cNvPicPr>
          <p:nvPr/>
        </p:nvPicPr>
        <p:blipFill>
          <a:blip r:embed="rId3"/>
          <a:stretch>
            <a:fillRect/>
          </a:stretch>
        </p:blipFill>
        <p:spPr>
          <a:xfrm>
            <a:off x="6050235" y="1196763"/>
            <a:ext cx="5995716" cy="5280237"/>
          </a:xfrm>
          <a:prstGeom prst="rect">
            <a:avLst/>
          </a:prstGeom>
          <a:ln>
            <a:noFill/>
          </a:ln>
          <a:effectLst>
            <a:outerShdw blurRad="292100" dist="139700" dir="2700000" algn="tl" rotWithShape="0">
              <a:srgbClr val="333333">
                <a:alpha val="65000"/>
              </a:srgbClr>
            </a:outerShdw>
          </a:effectLst>
        </p:spPr>
      </p:pic>
      <p:sp>
        <p:nvSpPr>
          <p:cNvPr id="7" name="Прямокутник 6"/>
          <p:cNvSpPr/>
          <p:nvPr/>
        </p:nvSpPr>
        <p:spPr>
          <a:xfrm>
            <a:off x="6050234" y="5956300"/>
            <a:ext cx="1906315" cy="420526"/>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Стрілка вліво 20"/>
          <p:cNvSpPr/>
          <p:nvPr/>
        </p:nvSpPr>
        <p:spPr>
          <a:xfrm rot="18900000">
            <a:off x="6805053" y="5311698"/>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789063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750"/>
                                        <p:tgtEl>
                                          <p:spTgt spid="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1500"/>
                                        <p:tgtEl>
                                          <p:spTgt spid="7"/>
                                        </p:tgtEl>
                                      </p:cBhvr>
                                    </p:animEffect>
                                  </p:childTnLst>
                                </p:cTn>
                              </p:par>
                            </p:childTnLst>
                          </p:cTn>
                        </p:par>
                        <p:par>
                          <p:cTn id="16" fill="hold">
                            <p:stCondLst>
                              <p:cond delay="32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9"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16070</TotalTime>
  <Words>1048</Words>
  <Application>Microsoft Office PowerPoint</Application>
  <PresentationFormat>Широкоэкранный</PresentationFormat>
  <Paragraphs>138</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Times New Roman</vt:lpstr>
      <vt:lpstr>Verdana</vt:lpstr>
      <vt:lpstr>Wingdings</vt:lpstr>
      <vt:lpstr>Тема Office</vt:lpstr>
      <vt:lpstr>Призначення й використання математичних і статистичних функцій табличного процесора</vt:lpstr>
      <vt:lpstr>Як додати до формули вбудовану функцію?</vt:lpstr>
      <vt:lpstr>Як додати до формули вбудовану функцію?</vt:lpstr>
      <vt:lpstr>Як додати до формули вбудовану функцію?</vt:lpstr>
      <vt:lpstr>Як додати до формули вбудовану функцію?</vt:lpstr>
      <vt:lpstr>Як додати до формули вбудовану функцію?</vt:lpstr>
      <vt:lpstr>Як додати до формули вбудовану функцію?</vt:lpstr>
      <vt:lpstr>Як додати до формули вбудовану функцію?</vt:lpstr>
      <vt:lpstr>Як додати до формули вбудовану функцію?</vt:lpstr>
      <vt:lpstr>Як додати до формули вбудовану функцію?</vt:lpstr>
      <vt:lpstr>Як додати до формули вбудовану функцію?</vt:lpstr>
      <vt:lpstr>Як додати до формули вбудовану функцію?</vt:lpstr>
      <vt:lpstr>Які математичні та статистичні функції найчастіше використовуються в середовищі табличного процесора?</vt:lpstr>
      <vt:lpstr>Які математичні та статистичні функції найчастіше використовуються в середовищі табличного процесора?</vt:lpstr>
      <vt:lpstr>Які математичні та статистичні функції найчастіше використовуються в середовищі табличного процесора?</vt:lpstr>
      <vt:lpstr>Статистичні функції</vt:lpstr>
      <vt:lpstr>Статистичні функції</vt:lpstr>
      <vt:lpstr>Статистичні функції</vt:lpstr>
      <vt:lpstr>Статистичні функції</vt:lpstr>
      <vt:lpstr>Статистичні функції</vt:lpstr>
      <vt:lpstr>Розгадайте ребус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Zoe</cp:lastModifiedBy>
  <cp:revision>652</cp:revision>
  <dcterms:created xsi:type="dcterms:W3CDTF">2016-06-06T19:48:43Z</dcterms:created>
  <dcterms:modified xsi:type="dcterms:W3CDTF">2021-11-17T13:03:47Z</dcterms:modified>
</cp:coreProperties>
</file>