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26" r:id="rId3"/>
    <p:sldId id="1327" r:id="rId4"/>
    <p:sldId id="1328" r:id="rId5"/>
    <p:sldId id="1330" r:id="rId6"/>
    <p:sldId id="1329" r:id="rId7"/>
    <p:sldId id="1331" r:id="rId8"/>
    <p:sldId id="1332" r:id="rId9"/>
    <p:sldId id="1335" r:id="rId10"/>
    <p:sldId id="1339" r:id="rId11"/>
    <p:sldId id="1337" r:id="rId12"/>
    <p:sldId id="1338" r:id="rId13"/>
    <p:sldId id="1336" r:id="rId14"/>
    <p:sldId id="1342" r:id="rId15"/>
    <p:sldId id="1341" r:id="rId16"/>
    <p:sldId id="1344" r:id="rId17"/>
    <p:sldId id="1345" r:id="rId18"/>
    <p:sldId id="335" r:id="rId19"/>
    <p:sldId id="643" r:id="rId20"/>
    <p:sldId id="644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Візуалізація трендів даних</a:t>
            </a:r>
            <a:endParaRPr lang="uk-UA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10</a:t>
            </a: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art, graph, trends icon">
            <a:extLst>
              <a:ext uri="{FF2B5EF4-FFF2-40B4-BE49-F238E27FC236}">
                <a16:creationId xmlns:a16="http://schemas.microsoft.com/office/drawing/2014/main" id="{A6375C01-8B9C-464A-B0E8-58935E63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3580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81043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На панелі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 лінії тренду</a:t>
            </a:r>
            <a:r>
              <a:rPr lang="uk-UA" sz="2800" b="1" i="1" kern="0" dirty="0">
                <a:solidFill>
                  <a:srgbClr val="FFFFFF"/>
                </a:solidFill>
              </a:rPr>
              <a:t> можна: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D8D234-225E-44CC-AB69-1931AA007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59"/>
          <a:stretch/>
        </p:blipFill>
        <p:spPr>
          <a:xfrm>
            <a:off x="8302784" y="1196763"/>
            <a:ext cx="3843716" cy="539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FF78DB6-3CAF-4DB2-9764-8730CEB099E5}"/>
              </a:ext>
            </a:extLst>
          </p:cNvPr>
          <p:cNvSpPr/>
          <p:nvPr/>
        </p:nvSpPr>
        <p:spPr>
          <a:xfrm>
            <a:off x="8308629" y="1876425"/>
            <a:ext cx="911571" cy="5429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ECDBE-845F-45CC-B24B-1A1D800961C6}"/>
              </a:ext>
            </a:extLst>
          </p:cNvPr>
          <p:cNvSpPr txBox="1"/>
          <p:nvPr/>
        </p:nvSpPr>
        <p:spPr>
          <a:xfrm>
            <a:off x="308667" y="2270138"/>
            <a:ext cx="7867651" cy="1384995"/>
          </a:xfrm>
          <a:prstGeom prst="wedgeRectCallout">
            <a:avLst>
              <a:gd name="adj1" fmla="val 53863"/>
              <a:gd name="adj2" fmla="val -5117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лінію тренду (вкладки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Заливка й контур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Ефекти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0F91425-1AD7-4ECA-9B0F-FFFD407D0BC8}"/>
              </a:ext>
            </a:extLst>
          </p:cNvPr>
          <p:cNvSpPr/>
          <p:nvPr/>
        </p:nvSpPr>
        <p:spPr>
          <a:xfrm>
            <a:off x="8331358" y="2601086"/>
            <a:ext cx="3352257" cy="24090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41BB2-882B-46E5-B845-6434578DF054}"/>
              </a:ext>
            </a:extLst>
          </p:cNvPr>
          <p:cNvSpPr txBox="1"/>
          <p:nvPr/>
        </p:nvSpPr>
        <p:spPr>
          <a:xfrm>
            <a:off x="308667" y="3970043"/>
            <a:ext cx="7867651" cy="954107"/>
          </a:xfrm>
          <a:prstGeom prst="wedgeRectCallout">
            <a:avLst>
              <a:gd name="adj1" fmla="val 54954"/>
              <a:gd name="adj2" fmla="val -471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іншу функцію, яка задаватиме лінію тренду:</a:t>
            </a:r>
          </a:p>
        </p:txBody>
      </p:sp>
    </p:spTree>
    <p:extLst>
      <p:ext uri="{BB962C8B-B14F-4D97-AF65-F5344CB8AC3E}">
        <p14:creationId xmlns:p14="http://schemas.microsoft.com/office/powerpoint/2010/main" val="5103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Функції, які задаватимуть лінію тренду: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879DC-57E9-4164-8454-47056155868C}"/>
              </a:ext>
            </a:extLst>
          </p:cNvPr>
          <p:cNvSpPr txBox="1"/>
          <p:nvPr/>
        </p:nvSpPr>
        <p:spPr>
          <a:xfrm>
            <a:off x="247201" y="1806681"/>
            <a:ext cx="11873869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значення в ряді даних зростають або спадають, то доцільно вибрати </a:t>
            </a:r>
            <a:r>
              <a:rPr lang="uk-UA" sz="2600" b="1" i="1" kern="0" dirty="0">
                <a:solidFill>
                  <a:srgbClr val="FFFF00"/>
                </a:solidFill>
              </a:rPr>
              <a:t>Лінійна</a:t>
            </a:r>
            <a:r>
              <a:rPr lang="uk-UA" sz="26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07FA2-49E2-4896-9250-BD8CA0C639C2}"/>
              </a:ext>
            </a:extLst>
          </p:cNvPr>
          <p:cNvSpPr txBox="1"/>
          <p:nvPr/>
        </p:nvSpPr>
        <p:spPr>
          <a:xfrm>
            <a:off x="247201" y="2785931"/>
            <a:ext cx="11873869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значення ряду даних спочатку зростають, а потім спадають або навпаки, то доцільно вибрати </a:t>
            </a:r>
            <a:r>
              <a:rPr lang="uk-UA" sz="2600" b="1" i="1" kern="0" dirty="0">
                <a:solidFill>
                  <a:srgbClr val="FFFF00"/>
                </a:solidFill>
              </a:rPr>
              <a:t>Поліноміальна</a:t>
            </a:r>
            <a:r>
              <a:rPr lang="uk-UA" sz="2600" b="1" i="1" kern="0" dirty="0">
                <a:solidFill>
                  <a:srgbClr val="FFFFFF"/>
                </a:solidFill>
              </a:rPr>
              <a:t> (лат. поліном — многочлен) зі степенем 2;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5A875-3AAA-427E-AAB5-6DF217D2C815}"/>
              </a:ext>
            </a:extLst>
          </p:cNvPr>
          <p:cNvSpPr txBox="1"/>
          <p:nvPr/>
        </p:nvSpPr>
        <p:spPr>
          <a:xfrm>
            <a:off x="243568" y="4119124"/>
            <a:ext cx="11873869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значення в ряді даних зростають, потім спадають, потім знову зростають, то доцільно вибрати Поліноміальна зі степенем 3;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375D0-E6B0-48FE-BCF7-06B8A427D855}"/>
              </a:ext>
            </a:extLst>
          </p:cNvPr>
          <p:cNvSpPr txBox="1"/>
          <p:nvPr/>
        </p:nvSpPr>
        <p:spPr>
          <a:xfrm>
            <a:off x="243568" y="5498484"/>
            <a:ext cx="11873869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розташування точок на діаграмі відповідає більш складним закономірностям, то можна вибирати іншу функцію із запропонованих.</a:t>
            </a:r>
          </a:p>
        </p:txBody>
      </p:sp>
    </p:spTree>
    <p:extLst>
      <p:ext uri="{BB962C8B-B14F-4D97-AF65-F5344CB8AC3E}">
        <p14:creationId xmlns:p14="http://schemas.microsoft.com/office/powerpoint/2010/main" val="37656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Спробуємо спрогнозувати народжуваність в Україні в наступні роки, використавши дані народжуваності в Україні за попередні роки, починаючи з 1990 року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0D728-8770-4E4D-9A6E-CB0324CD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" y="3369679"/>
            <a:ext cx="12050142" cy="1079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36874-74F1-4191-B833-68FC4E607BF9}"/>
              </a:ext>
            </a:extLst>
          </p:cNvPr>
          <p:cNvSpPr txBox="1"/>
          <p:nvPr/>
        </p:nvSpPr>
        <p:spPr>
          <a:xfrm>
            <a:off x="70929" y="269840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Народжуваність в Україні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9364B-433F-4120-9EA5-A302A9857A18}"/>
              </a:ext>
            </a:extLst>
          </p:cNvPr>
          <p:cNvSpPr txBox="1"/>
          <p:nvPr/>
        </p:nvSpPr>
        <p:spPr>
          <a:xfrm>
            <a:off x="70929" y="459699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Оскільки, за даними таблиці, за вказані роки народжуваність в Україні спочатку спадала, потім зростала, потім знову спадала.</a:t>
            </a:r>
          </a:p>
        </p:txBody>
      </p:sp>
    </p:spTree>
    <p:extLst>
      <p:ext uri="{BB962C8B-B14F-4D97-AF65-F5344CB8AC3E}">
        <p14:creationId xmlns:p14="http://schemas.microsoft.com/office/powerpoint/2010/main" val="37857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виконаємо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Точкова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Точкова діаграма з гладкими лініями та маркерами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B1D386-17E0-4014-A677-7321AB60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8" y="2599919"/>
            <a:ext cx="11725723" cy="288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92AA825-4872-47D0-BB55-455980F03527}"/>
              </a:ext>
            </a:extLst>
          </p:cNvPr>
          <p:cNvSpPr/>
          <p:nvPr/>
        </p:nvSpPr>
        <p:spPr>
          <a:xfrm>
            <a:off x="1928069" y="3013293"/>
            <a:ext cx="1150412" cy="465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286D1E4-4745-4474-A9C3-4C04C600AF5D}"/>
              </a:ext>
            </a:extLst>
          </p:cNvPr>
          <p:cNvSpPr/>
          <p:nvPr/>
        </p:nvSpPr>
        <p:spPr>
          <a:xfrm rot="18900000">
            <a:off x="2787739" y="23871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DED8054-5233-4489-8D2A-46DABDE89E34}"/>
              </a:ext>
            </a:extLst>
          </p:cNvPr>
          <p:cNvSpPr/>
          <p:nvPr/>
        </p:nvSpPr>
        <p:spPr>
          <a:xfrm>
            <a:off x="9377034" y="4016669"/>
            <a:ext cx="443241" cy="3419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CAAB75FF-F31B-43AC-81AD-2222526FD4E7}"/>
              </a:ext>
            </a:extLst>
          </p:cNvPr>
          <p:cNvSpPr/>
          <p:nvPr/>
        </p:nvSpPr>
        <p:spPr>
          <a:xfrm rot="18900000">
            <a:off x="9566144" y="34495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B0919B6-5666-4184-83AF-56F4AEBF2A05}"/>
              </a:ext>
            </a:extLst>
          </p:cNvPr>
          <p:cNvSpPr/>
          <p:nvPr/>
        </p:nvSpPr>
        <p:spPr>
          <a:xfrm>
            <a:off x="10129508" y="4600572"/>
            <a:ext cx="789952" cy="7816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604AEE2A-A38A-4797-885D-002F7989112E}"/>
              </a:ext>
            </a:extLst>
          </p:cNvPr>
          <p:cNvSpPr/>
          <p:nvPr/>
        </p:nvSpPr>
        <p:spPr>
          <a:xfrm rot="18900000">
            <a:off x="10629563" y="41812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819468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Потім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елемент 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Лінія тренду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Інші параметри лінії тренду…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2ECFD-4A90-428D-8843-BC1159C1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87" y="673895"/>
            <a:ext cx="3743325" cy="6019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057406-4C0C-46DC-931E-FBE443212F55}"/>
              </a:ext>
            </a:extLst>
          </p:cNvPr>
          <p:cNvSpPr txBox="1"/>
          <p:nvPr/>
        </p:nvSpPr>
        <p:spPr>
          <a:xfrm>
            <a:off x="73941" y="2720601"/>
            <a:ext cx="8197228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полі </a:t>
            </a:r>
            <a:r>
              <a:rPr lang="uk-UA" sz="2600" b="1" i="1" kern="0" dirty="0">
                <a:solidFill>
                  <a:srgbClr val="FFFF00"/>
                </a:solidFill>
              </a:rPr>
              <a:t>Формат лінії тренду </a:t>
            </a:r>
            <a:r>
              <a:rPr lang="uk-UA" sz="2600" b="1" i="1" kern="0" dirty="0">
                <a:solidFill>
                  <a:srgbClr val="FFFFFF"/>
                </a:solidFill>
              </a:rPr>
              <a:t>виберемо: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F1DBA65-3872-4359-AED3-92EA7919494B}"/>
              </a:ext>
            </a:extLst>
          </p:cNvPr>
          <p:cNvSpPr/>
          <p:nvPr/>
        </p:nvSpPr>
        <p:spPr>
          <a:xfrm>
            <a:off x="8515350" y="3581400"/>
            <a:ext cx="3604262" cy="4476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EB044-DF18-4C86-B396-82C03D7FF52A}"/>
              </a:ext>
            </a:extLst>
          </p:cNvPr>
          <p:cNvSpPr txBox="1"/>
          <p:nvPr/>
        </p:nvSpPr>
        <p:spPr>
          <a:xfrm>
            <a:off x="72008" y="3351887"/>
            <a:ext cx="8197228" cy="892552"/>
          </a:xfrm>
          <a:prstGeom prst="wedgeRectCallout">
            <a:avLst>
              <a:gd name="adj1" fmla="val 54579"/>
              <a:gd name="adj2" fmla="val -68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Параметр лінії тренду </a:t>
            </a:r>
            <a:r>
              <a:rPr lang="uk-UA" sz="2600" b="1" i="1" kern="0" dirty="0">
                <a:solidFill>
                  <a:srgbClr val="FFFF00"/>
                </a:solidFill>
              </a:rPr>
              <a:t>Поліноміальна</a:t>
            </a:r>
            <a:r>
              <a:rPr lang="uk-UA" sz="2600" b="1" i="1" kern="0" dirty="0">
                <a:solidFill>
                  <a:srgbClr val="FFFFFF"/>
                </a:solidFill>
              </a:rPr>
              <a:t> зі степенем 3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47AF4645-8899-42B8-9498-B5EF9593C07C}"/>
              </a:ext>
            </a:extLst>
          </p:cNvPr>
          <p:cNvSpPr/>
          <p:nvPr/>
        </p:nvSpPr>
        <p:spPr>
          <a:xfrm>
            <a:off x="8515350" y="5876925"/>
            <a:ext cx="3604262" cy="816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B60EF2-9D89-4CE3-901A-CBDB460F6176}"/>
              </a:ext>
            </a:extLst>
          </p:cNvPr>
          <p:cNvSpPr txBox="1"/>
          <p:nvPr/>
        </p:nvSpPr>
        <p:spPr>
          <a:xfrm>
            <a:off x="69468" y="4697607"/>
            <a:ext cx="8197228" cy="892552"/>
          </a:xfrm>
          <a:prstGeom prst="wedgeRectCallout">
            <a:avLst>
              <a:gd name="adj1" fmla="val 80375"/>
              <a:gd name="adj2" fmla="val 1169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Встановимо </a:t>
            </a:r>
            <a:r>
              <a:rPr lang="uk-UA" sz="2600" b="1" i="1" kern="0" dirty="0">
                <a:solidFill>
                  <a:srgbClr val="FFFF00"/>
                </a:solidFill>
              </a:rPr>
              <a:t>Прогноз</a:t>
            </a:r>
            <a:r>
              <a:rPr lang="uk-UA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600" b="1" i="1" kern="0" dirty="0">
                <a:solidFill>
                  <a:srgbClr val="FFFF00"/>
                </a:solidFill>
              </a:rPr>
              <a:t>Уперед</a:t>
            </a:r>
            <a:r>
              <a:rPr lang="uk-UA" sz="2600" b="1" i="1" kern="0" dirty="0">
                <a:solidFill>
                  <a:srgbClr val="FFFFFF"/>
                </a:solidFill>
              </a:rPr>
              <a:t> на 3 періоди.</a:t>
            </a:r>
          </a:p>
        </p:txBody>
      </p:sp>
    </p:spTree>
    <p:extLst>
      <p:ext uri="{BB962C8B-B14F-4D97-AF65-F5344CB8AC3E}">
        <p14:creationId xmlns:p14="http://schemas.microsoft.com/office/powerpoint/2010/main" val="12832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18" grpId="0" animBg="1"/>
      <p:bldP spid="2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409041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Отримана лінія тренду визначає, що у 2020 році народжуваність в Україні становитиме приблизно 380 тис. дітей.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18222-08B4-48D5-B300-F9C457327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1203536"/>
            <a:ext cx="7862317" cy="5241545"/>
          </a:xfrm>
          <a:prstGeom prst="rect">
            <a:avLst/>
          </a:prstGeom>
        </p:spPr>
      </p:pic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1781899B-AA70-4AEB-AB74-6F8B402EF0F1}"/>
              </a:ext>
            </a:extLst>
          </p:cNvPr>
          <p:cNvSpPr/>
          <p:nvPr/>
        </p:nvSpPr>
        <p:spPr>
          <a:xfrm rot="18900000">
            <a:off x="10648341" y="36016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Зазначимо, що прогнозування з використанням лінії тренду не завжди є правильним. Так, якщо за даними 2009—2016 років, наведеними в таблиці: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497873-0B10-4BAD-BE02-7275B1AA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40236"/>
            <a:ext cx="12050142" cy="1108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FEBA4-A2C7-4E09-A5BF-8DABBF185AF8}"/>
              </a:ext>
            </a:extLst>
          </p:cNvPr>
          <p:cNvSpPr txBox="1"/>
          <p:nvPr/>
        </p:nvSpPr>
        <p:spPr>
          <a:xfrm>
            <a:off x="72008" y="457552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Побудувати лінію тренду 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спрогнозуватн</a:t>
            </a:r>
            <a:r>
              <a:rPr lang="uk-UA" sz="2800" b="1" i="1" kern="0" dirty="0">
                <a:solidFill>
                  <a:srgbClr val="FFFFFF"/>
                </a:solidFill>
              </a:rPr>
              <a:t> новорічну температуру в Києві у 2017 році, то вона мала б дорівнювати — 15 °С, хоча реальні дані зовсім інші.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69902-D0FC-4307-AD90-B588B7CF6DC0}"/>
              </a:ext>
            </a:extLst>
          </p:cNvPr>
          <p:cNvSpPr txBox="1"/>
          <p:nvPr/>
        </p:nvSpPr>
        <p:spPr>
          <a:xfrm>
            <a:off x="72008" y="2690004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температур у Києві 1 січня у 2009—2018 роках</a:t>
            </a:r>
          </a:p>
        </p:txBody>
      </p:sp>
    </p:spTree>
    <p:extLst>
      <p:ext uri="{BB962C8B-B14F-4D97-AF65-F5344CB8AC3E}">
        <p14:creationId xmlns:p14="http://schemas.microsoft.com/office/powerpoint/2010/main" val="3470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7570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Цей приклад демонструє, що не до всіх процесів можна застосувати прогнозування з використанням лінії тренду.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73CE8F-36E9-4F26-A694-76E42CC2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55" y="1196762"/>
            <a:ext cx="8007295" cy="502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03BB8-4402-4575-A6B2-D2502ED7628C}"/>
              </a:ext>
            </a:extLst>
          </p:cNvPr>
          <p:cNvSpPr txBox="1"/>
          <p:nvPr/>
        </p:nvSpPr>
        <p:spPr>
          <a:xfrm>
            <a:off x="72008" y="4835313"/>
            <a:ext cx="3757042" cy="1384995"/>
          </a:xfrm>
          <a:prstGeom prst="wedgeRectCallout">
            <a:avLst>
              <a:gd name="adj1" fmla="val 59281"/>
              <a:gd name="adj2" fmla="val -5028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Лінія тренду температури в Києві 1 січня</a:t>
            </a:r>
          </a:p>
        </p:txBody>
      </p:sp>
    </p:spTree>
    <p:extLst>
      <p:ext uri="{BB962C8B-B14F-4D97-AF65-F5344CB8AC3E}">
        <p14:creationId xmlns:p14="http://schemas.microsoft.com/office/powerpoint/2010/main" val="21813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лінія тренду?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побудувати лінію тренду в Excel?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531822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лінії тренду ви знаєте?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3198206"/>
            <a:ext cx="1204906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параметри лінії тренду?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D99CF-62BC-43D5-9190-EB6912C94865}"/>
              </a:ext>
            </a:extLst>
          </p:cNvPr>
          <p:cNvSpPr txBox="1"/>
          <p:nvPr/>
        </p:nvSpPr>
        <p:spPr>
          <a:xfrm>
            <a:off x="72008" y="3876394"/>
            <a:ext cx="10034018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до всіх процесів можна застосувати прогнозування з використанням лінії тренду.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50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-52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Ряди даних можна використовувати для прогнозування певного явища, процесу.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5F869-3447-4F4E-A4AE-CD85A5615E74}"/>
              </a:ext>
            </a:extLst>
          </p:cNvPr>
          <p:cNvSpPr txBox="1"/>
          <p:nvPr/>
        </p:nvSpPr>
        <p:spPr>
          <a:xfrm>
            <a:off x="72008" y="226515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Марічка займається фітнесом, слідкує за своїм харчуванням і спостерігає за зміненням маси свого тіла за півроку.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8E0E6-1244-4268-8D50-782B837DD2B1}"/>
              </a:ext>
            </a:extLst>
          </p:cNvPr>
          <p:cNvSpPr txBox="1"/>
          <p:nvPr/>
        </p:nvSpPr>
        <p:spPr>
          <a:xfrm>
            <a:off x="72008" y="3867415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Маса Марічки протягом півроку (в кг)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6A0CE9-727C-42D2-8F56-667FF16F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4526523"/>
            <a:ext cx="12050142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99"/>
              <a:gd name="adj2" fmla="val 18418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54 </a:t>
            </a:r>
            <a:r>
              <a:rPr lang="uk-UA" sz="2800" dirty="0"/>
              <a:t>(задача 2)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10</a:t>
            </a: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art, graph, trends icon">
            <a:extLst>
              <a:ext uri="{FF2B5EF4-FFF2-40B4-BE49-F238E27FC236}">
                <a16:creationId xmlns:a16="http://schemas.microsoft.com/office/drawing/2014/main" id="{C7A4C4D3-334B-4629-9B75-01D82CD3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3580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Марічку цікавить прогноз, як змінюватиметься ЇЇ маса протягом наступних місяців, якщо вона буде харчуватися як і останні півроку і займатиметься фітнесом з такою самою інтенсивністю.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65BB3-01C5-44AB-8F52-E5C856FEE6BD}"/>
              </a:ext>
            </a:extLst>
          </p:cNvPr>
          <p:cNvSpPr txBox="1"/>
          <p:nvPr/>
        </p:nvSpPr>
        <p:spPr>
          <a:xfrm>
            <a:off x="72008" y="3101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Цей прогноз можна отримати, побудувавши </a:t>
            </a:r>
            <a:r>
              <a:rPr lang="uk-UA" sz="2800" b="1" i="1" kern="0" dirty="0">
                <a:solidFill>
                  <a:srgbClr val="FFFF00"/>
                </a:solidFill>
              </a:rPr>
              <a:t>лінію тренду</a:t>
            </a:r>
            <a:r>
              <a:rPr lang="uk-UA" sz="2800" b="1" i="1" kern="0" dirty="0">
                <a:solidFill>
                  <a:srgbClr val="FFFFFF"/>
                </a:solidFill>
              </a:rPr>
              <a:t> в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8F756-0A0F-4905-858A-EFEC75605B2B}"/>
              </a:ext>
            </a:extLst>
          </p:cNvPr>
          <p:cNvSpPr txBox="1"/>
          <p:nvPr/>
        </p:nvSpPr>
        <p:spPr>
          <a:xfrm>
            <a:off x="72008" y="4144988"/>
            <a:ext cx="814806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Лінія тренду </a:t>
            </a:r>
            <a:r>
              <a:rPr lang="uk-UA" sz="2800" b="1" i="1" kern="0" dirty="0">
                <a:solidFill>
                  <a:srgbClr val="FFFFFF"/>
                </a:solidFill>
              </a:rPr>
              <a:t>— це лінія, уздовж якої розташовуються на діаграмі точки, що зображають дані з певного ряду даних.</a:t>
            </a:r>
          </a:p>
        </p:txBody>
      </p:sp>
      <p:pic>
        <p:nvPicPr>
          <p:cNvPr id="2050" name="Picture 2" descr="analytics, chart, diagram, graph, report icon">
            <a:extLst>
              <a:ext uri="{FF2B5EF4-FFF2-40B4-BE49-F238E27FC236}">
                <a16:creationId xmlns:a16="http://schemas.microsoft.com/office/drawing/2014/main" id="{B314DA4C-7DBB-444A-9F6E-42923D96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17" y="414498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Побудуємо лінію тренду за даними таблиці.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69A9B-BD9A-42FC-B796-146F1B9FFE82}"/>
              </a:ext>
            </a:extLst>
          </p:cNvPr>
          <p:cNvSpPr txBox="1"/>
          <p:nvPr/>
        </p:nvSpPr>
        <p:spPr>
          <a:xfrm>
            <a:off x="70929" y="299430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потрібно за даними цієї таблиці побудувати точкову діаграму: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CD0859-5458-49A6-A88C-2BF70D86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" y="1809924"/>
            <a:ext cx="12050142" cy="10315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11F0B-269E-4BAE-8502-B4FA0D3F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784" y="4081710"/>
            <a:ext cx="8396287" cy="254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92644-4B1F-4F1B-96B4-3B3FAF795DB7}"/>
              </a:ext>
            </a:extLst>
          </p:cNvPr>
          <p:cNvSpPr txBox="1"/>
          <p:nvPr/>
        </p:nvSpPr>
        <p:spPr>
          <a:xfrm>
            <a:off x="70929" y="4016547"/>
            <a:ext cx="350094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Точкова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Точкова діаграма лише з маркерами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F694F63-4CCA-4652-89F3-61EAF3261CAA}"/>
              </a:ext>
            </a:extLst>
          </p:cNvPr>
          <p:cNvSpPr/>
          <p:nvPr/>
        </p:nvSpPr>
        <p:spPr>
          <a:xfrm>
            <a:off x="4939785" y="4385533"/>
            <a:ext cx="857129" cy="3369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62E4B683-58F2-455F-A860-6DBFADFB8062}"/>
              </a:ext>
            </a:extLst>
          </p:cNvPr>
          <p:cNvSpPr/>
          <p:nvPr/>
        </p:nvSpPr>
        <p:spPr>
          <a:xfrm rot="18900000">
            <a:off x="5373759" y="37414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2305D55-79AB-4BF0-9401-3594B97B9423}"/>
              </a:ext>
            </a:extLst>
          </p:cNvPr>
          <p:cNvSpPr/>
          <p:nvPr/>
        </p:nvSpPr>
        <p:spPr>
          <a:xfrm>
            <a:off x="10378440" y="5111115"/>
            <a:ext cx="337185" cy="2630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4360659C-4244-4BE1-9C38-128B497FFF1F}"/>
              </a:ext>
            </a:extLst>
          </p:cNvPr>
          <p:cNvSpPr/>
          <p:nvPr/>
        </p:nvSpPr>
        <p:spPr>
          <a:xfrm rot="18900000">
            <a:off x="10486975" y="449942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157CF5B-0EE7-440C-B294-9B3F8E559746}"/>
              </a:ext>
            </a:extLst>
          </p:cNvPr>
          <p:cNvSpPr/>
          <p:nvPr/>
        </p:nvSpPr>
        <p:spPr>
          <a:xfrm>
            <a:off x="10419797" y="5557478"/>
            <a:ext cx="549194" cy="550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518B3B15-613D-4538-82BE-2C0B127A3C54}"/>
              </a:ext>
            </a:extLst>
          </p:cNvPr>
          <p:cNvSpPr/>
          <p:nvPr/>
        </p:nvSpPr>
        <p:spPr>
          <a:xfrm rot="18900000">
            <a:off x="10666761" y="50312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2906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F77F5-6625-4A10-B1B5-BA901A58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47" y="151207"/>
            <a:ext cx="5541251" cy="637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09BA3-8ADB-4354-8AB1-EA76B7F3C703}"/>
              </a:ext>
            </a:extLst>
          </p:cNvPr>
          <p:cNvSpPr txBox="1"/>
          <p:nvPr/>
        </p:nvSpPr>
        <p:spPr>
          <a:xfrm>
            <a:off x="72008" y="1892084"/>
            <a:ext cx="629069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Конструктор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1653D-2927-4596-B487-46F1DF93B3CD}"/>
              </a:ext>
            </a:extLst>
          </p:cNvPr>
          <p:cNvSpPr txBox="1"/>
          <p:nvPr/>
        </p:nvSpPr>
        <p:spPr>
          <a:xfrm>
            <a:off x="72008" y="3024246"/>
            <a:ext cx="629069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Додати елемент діаграми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DA580-D4E6-4C24-9340-39CE09971D5D}"/>
              </a:ext>
            </a:extLst>
          </p:cNvPr>
          <p:cNvSpPr txBox="1"/>
          <p:nvPr/>
        </p:nvSpPr>
        <p:spPr>
          <a:xfrm>
            <a:off x="74547" y="4156408"/>
            <a:ext cx="629069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Лінія тренду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BF67A-D2A0-478C-B8FB-18E586C4ED87}"/>
              </a:ext>
            </a:extLst>
          </p:cNvPr>
          <p:cNvSpPr txBox="1"/>
          <p:nvPr/>
        </p:nvSpPr>
        <p:spPr>
          <a:xfrm>
            <a:off x="72008" y="5288570"/>
            <a:ext cx="629069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Лінійний прогноз</a:t>
            </a:r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B1CC93AE-2B7E-4A70-AADC-C87391880B61}"/>
              </a:ext>
            </a:extLst>
          </p:cNvPr>
          <p:cNvSpPr/>
          <p:nvPr/>
        </p:nvSpPr>
        <p:spPr>
          <a:xfrm>
            <a:off x="2703004" y="2529841"/>
            <a:ext cx="1028700" cy="4621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97EDDCC9-9E9E-46DD-A707-D51122639E74}"/>
              </a:ext>
            </a:extLst>
          </p:cNvPr>
          <p:cNvSpPr/>
          <p:nvPr/>
        </p:nvSpPr>
        <p:spPr>
          <a:xfrm>
            <a:off x="2703004" y="3669355"/>
            <a:ext cx="1028700" cy="4621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E26EFA96-0D4F-455A-B357-E526EFEB9CA6}"/>
              </a:ext>
            </a:extLst>
          </p:cNvPr>
          <p:cNvSpPr/>
          <p:nvPr/>
        </p:nvSpPr>
        <p:spPr>
          <a:xfrm>
            <a:off x="2703004" y="4783821"/>
            <a:ext cx="1028700" cy="4621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133C2C2-49B3-4814-AF68-46668CFC8873}"/>
              </a:ext>
            </a:extLst>
          </p:cNvPr>
          <p:cNvSpPr/>
          <p:nvPr/>
        </p:nvSpPr>
        <p:spPr>
          <a:xfrm>
            <a:off x="6490543" y="956746"/>
            <a:ext cx="1187877" cy="8695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7AD5346C-058F-42AF-A017-5B18F330EED6}"/>
              </a:ext>
            </a:extLst>
          </p:cNvPr>
          <p:cNvSpPr/>
          <p:nvPr/>
        </p:nvSpPr>
        <p:spPr>
          <a:xfrm rot="18900000">
            <a:off x="7216864" y="5768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E391E9B-73E6-43DC-9267-30D6747982B5}"/>
              </a:ext>
            </a:extLst>
          </p:cNvPr>
          <p:cNvSpPr/>
          <p:nvPr/>
        </p:nvSpPr>
        <p:spPr>
          <a:xfrm>
            <a:off x="6503999" y="4448795"/>
            <a:ext cx="2876221" cy="3350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31194704-EE80-4B07-B217-43CA8AFDC148}"/>
              </a:ext>
            </a:extLst>
          </p:cNvPr>
          <p:cNvSpPr/>
          <p:nvPr/>
        </p:nvSpPr>
        <p:spPr>
          <a:xfrm rot="18900000">
            <a:off x="7293063" y="37414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5A8F630-1E06-40B7-9DD9-9B4EC37A9E05}"/>
              </a:ext>
            </a:extLst>
          </p:cNvPr>
          <p:cNvSpPr/>
          <p:nvPr/>
        </p:nvSpPr>
        <p:spPr>
          <a:xfrm>
            <a:off x="9380221" y="6023170"/>
            <a:ext cx="2640778" cy="5328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трілка вліво 20">
            <a:extLst>
              <a:ext uri="{FF2B5EF4-FFF2-40B4-BE49-F238E27FC236}">
                <a16:creationId xmlns:a16="http://schemas.microsoft.com/office/drawing/2014/main" id="{65F0461B-F8FD-4F5C-8959-FC290E6B2509}"/>
              </a:ext>
            </a:extLst>
          </p:cNvPr>
          <p:cNvSpPr/>
          <p:nvPr/>
        </p:nvSpPr>
        <p:spPr>
          <a:xfrm rot="18900000">
            <a:off x="10361349" y="53959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7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13791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Отримаємо точкову діаграму за даними таблиці і лінію тренду, яка задається лінійною функцією.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1D0B7B-9AF0-43FE-B133-D963EF2F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8" y="1196762"/>
            <a:ext cx="8735223" cy="508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2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цією лінією тренду можна зробити прогноз, що маса Марічки,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1208EDC-AD3D-4F22-B3AC-ABBBD567F5BF}"/>
              </a:ext>
            </a:extLst>
          </p:cNvPr>
          <p:cNvSpPr/>
          <p:nvPr/>
        </p:nvSpPr>
        <p:spPr>
          <a:xfrm>
            <a:off x="69848" y="2303255"/>
            <a:ext cx="5972332" cy="21353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жовтні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(точка на прямій, що відповідає числу 7 на горизонтальній осі)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DC8E565-41F3-4D22-9036-B66D8AAA493F}"/>
              </a:ext>
            </a:extLst>
          </p:cNvPr>
          <p:cNvSpPr/>
          <p:nvPr/>
        </p:nvSpPr>
        <p:spPr>
          <a:xfrm>
            <a:off x="6149818" y="2303255"/>
            <a:ext cx="5972332" cy="21353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листопаді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(точка на прямій, що відповідає числу 8 на горизонтальній осі)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F3BA053-C746-4531-8573-A70325935368}"/>
              </a:ext>
            </a:extLst>
          </p:cNvPr>
          <p:cNvSpPr/>
          <p:nvPr/>
        </p:nvSpPr>
        <p:spPr>
          <a:xfrm>
            <a:off x="69848" y="4591035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становитиме приблизно 59,5 кг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EE86E76-D2F7-48AB-97DC-3F036599734F}"/>
              </a:ext>
            </a:extLst>
          </p:cNvPr>
          <p:cNvSpPr/>
          <p:nvPr/>
        </p:nvSpPr>
        <p:spPr>
          <a:xfrm>
            <a:off x="6149818" y="4591035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становитиме приблизно 59,3 кг</a:t>
            </a:r>
          </a:p>
        </p:txBody>
      </p:sp>
    </p:spTree>
    <p:extLst>
      <p:ext uri="{BB962C8B-B14F-4D97-AF65-F5344CB8AC3E}">
        <p14:creationId xmlns:p14="http://schemas.microsoft.com/office/powerpoint/2010/main" val="17742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824217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Якщо вибрати діаграму і виконати: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F3628-FB8C-4C86-996F-6EA07E1DBE0D}"/>
              </a:ext>
            </a:extLst>
          </p:cNvPr>
          <p:cNvSpPr txBox="1"/>
          <p:nvPr/>
        </p:nvSpPr>
        <p:spPr>
          <a:xfrm>
            <a:off x="69849" y="1819758"/>
            <a:ext cx="7824217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Конструктор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39F7B-F346-4663-BDFD-909680A7C381}"/>
              </a:ext>
            </a:extLst>
          </p:cNvPr>
          <p:cNvSpPr txBox="1"/>
          <p:nvPr/>
        </p:nvSpPr>
        <p:spPr>
          <a:xfrm>
            <a:off x="69849" y="2923345"/>
            <a:ext cx="7824217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Додати елемент діаграми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B17A9-3B7F-4D6F-BEE0-07EB1D797DF8}"/>
              </a:ext>
            </a:extLst>
          </p:cNvPr>
          <p:cNvSpPr txBox="1"/>
          <p:nvPr/>
        </p:nvSpPr>
        <p:spPr>
          <a:xfrm>
            <a:off x="72388" y="4026932"/>
            <a:ext cx="7824217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Лінія тренду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CF032-9756-4D91-85F1-9A9AF1AFE7C4}"/>
              </a:ext>
            </a:extLst>
          </p:cNvPr>
          <p:cNvSpPr txBox="1"/>
          <p:nvPr/>
        </p:nvSpPr>
        <p:spPr>
          <a:xfrm>
            <a:off x="62257" y="5130519"/>
            <a:ext cx="7824217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Інші параметри лінії тренду…</a:t>
            </a:r>
          </a:p>
        </p:txBody>
      </p:sp>
      <p:sp>
        <p:nvSpPr>
          <p:cNvPr id="18" name="Стрілка: униз 17">
            <a:extLst>
              <a:ext uri="{FF2B5EF4-FFF2-40B4-BE49-F238E27FC236}">
                <a16:creationId xmlns:a16="http://schemas.microsoft.com/office/drawing/2014/main" id="{DFC97E5D-752C-44AF-B1B5-E3928995DED3}"/>
              </a:ext>
            </a:extLst>
          </p:cNvPr>
          <p:cNvSpPr/>
          <p:nvPr/>
        </p:nvSpPr>
        <p:spPr>
          <a:xfrm>
            <a:off x="3467607" y="2452452"/>
            <a:ext cx="1028700" cy="4621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id="{53BBD98D-E8CA-45A7-9FCE-A551E3641872}"/>
              </a:ext>
            </a:extLst>
          </p:cNvPr>
          <p:cNvSpPr/>
          <p:nvPr/>
        </p:nvSpPr>
        <p:spPr>
          <a:xfrm>
            <a:off x="3467607" y="3542058"/>
            <a:ext cx="1028700" cy="4621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: униз 19">
            <a:extLst>
              <a:ext uri="{FF2B5EF4-FFF2-40B4-BE49-F238E27FC236}">
                <a16:creationId xmlns:a16="http://schemas.microsoft.com/office/drawing/2014/main" id="{3A9F8BB6-E999-4CAC-BD1F-0EC244205089}"/>
              </a:ext>
            </a:extLst>
          </p:cNvPr>
          <p:cNvSpPr/>
          <p:nvPr/>
        </p:nvSpPr>
        <p:spPr>
          <a:xfrm>
            <a:off x="3467607" y="4666147"/>
            <a:ext cx="1028700" cy="4621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200D1-66E2-44BF-B8D6-6B643753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82" y="151207"/>
            <a:ext cx="3843716" cy="637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83AEC8-57E0-4908-A0A4-B9905B2E7136}"/>
              </a:ext>
            </a:extLst>
          </p:cNvPr>
          <p:cNvSpPr txBox="1"/>
          <p:nvPr/>
        </p:nvSpPr>
        <p:spPr>
          <a:xfrm>
            <a:off x="69849" y="5824594"/>
            <a:ext cx="782421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відкриється панель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 лінії тренду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4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81043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панелі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 лінії тренду</a:t>
            </a:r>
            <a:r>
              <a:rPr lang="uk-UA" sz="2800" b="1" i="1" kern="0" dirty="0">
                <a:solidFill>
                  <a:srgbClr val="FFFFFF"/>
                </a:solidFill>
              </a:rPr>
              <a:t> можна: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D8D234-225E-44CC-AB69-1931AA00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07" y="151207"/>
            <a:ext cx="3843716" cy="637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FF78DB6-3CAF-4DB2-9764-8730CEB099E5}"/>
              </a:ext>
            </a:extLst>
          </p:cNvPr>
          <p:cNvSpPr/>
          <p:nvPr/>
        </p:nvSpPr>
        <p:spPr>
          <a:xfrm>
            <a:off x="8480079" y="3944112"/>
            <a:ext cx="3352257" cy="8304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ECDBE-845F-45CC-B24B-1A1D800961C6}"/>
              </a:ext>
            </a:extLst>
          </p:cNvPr>
          <p:cNvSpPr txBox="1"/>
          <p:nvPr/>
        </p:nvSpPr>
        <p:spPr>
          <a:xfrm>
            <a:off x="308667" y="2270138"/>
            <a:ext cx="7867651" cy="1384995"/>
          </a:xfrm>
          <a:prstGeom prst="wedgeRectCallout">
            <a:avLst>
              <a:gd name="adj1" fmla="val 57012"/>
              <a:gd name="adj2" fmla="val 1188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задати іншу назву лінії тренду в легенді (перемикач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Настроювані</a:t>
            </a:r>
            <a:r>
              <a:rPr lang="uk-UA" sz="2800" b="1" i="1" kern="0" dirty="0">
                <a:solidFill>
                  <a:srgbClr val="FFFFFF"/>
                </a:solidFill>
              </a:rPr>
              <a:t> і поле справа від нього);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0F91425-1AD7-4ECA-9B0F-FFFD407D0BC8}"/>
              </a:ext>
            </a:extLst>
          </p:cNvPr>
          <p:cNvSpPr/>
          <p:nvPr/>
        </p:nvSpPr>
        <p:spPr>
          <a:xfrm>
            <a:off x="8480078" y="4774526"/>
            <a:ext cx="3352257" cy="8304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41BB2-882B-46E5-B845-6434578DF054}"/>
              </a:ext>
            </a:extLst>
          </p:cNvPr>
          <p:cNvSpPr txBox="1"/>
          <p:nvPr/>
        </p:nvSpPr>
        <p:spPr>
          <a:xfrm>
            <a:off x="308667" y="4774526"/>
            <a:ext cx="7867651" cy="1384995"/>
          </a:xfrm>
          <a:prstGeom prst="wedgeRectCallout">
            <a:avLst>
              <a:gd name="adj1" fmla="val 55680"/>
              <a:gd name="adj2" fmla="val -152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інший період прогнозування (поля </a:t>
            </a:r>
            <a:r>
              <a:rPr lang="uk-UA" sz="2800" b="1" i="1" kern="0" dirty="0">
                <a:solidFill>
                  <a:srgbClr val="FFFF00"/>
                </a:solidFill>
              </a:rPr>
              <a:t>Уперед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Назад</a:t>
            </a:r>
            <a:r>
              <a:rPr lang="uk-UA" sz="2800" b="1" i="1" kern="0" dirty="0">
                <a:solidFill>
                  <a:srgbClr val="FFFFFF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186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2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147773</TotalTime>
  <Words>798</Words>
  <Application>Microsoft Office PowerPoint</Application>
  <PresentationFormat>Широкий екран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Symbol</vt:lpstr>
      <vt:lpstr>Times New Roman</vt:lpstr>
      <vt:lpstr>Verdana</vt:lpstr>
      <vt:lpstr>Wingdings</vt:lpstr>
      <vt:lpstr>Тема Office</vt:lpstr>
      <vt:lpstr>Візуалізація трендів даних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Тренди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770</cp:revision>
  <dcterms:created xsi:type="dcterms:W3CDTF">2016-06-06T19:48:43Z</dcterms:created>
  <dcterms:modified xsi:type="dcterms:W3CDTF">2018-10-10T10:14:58Z</dcterms:modified>
</cp:coreProperties>
</file>