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1554" r:id="rId3"/>
    <p:sldId id="1555" r:id="rId4"/>
    <p:sldId id="1556" r:id="rId5"/>
    <p:sldId id="1558" r:id="rId6"/>
    <p:sldId id="1559" r:id="rId7"/>
    <p:sldId id="1560" r:id="rId8"/>
    <p:sldId id="1562" r:id="rId9"/>
    <p:sldId id="1566" r:id="rId10"/>
    <p:sldId id="1354" r:id="rId11"/>
    <p:sldId id="1379" r:id="rId12"/>
    <p:sldId id="644" r:id="rId13"/>
    <p:sldId id="304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96BC5"/>
    <a:srgbClr val="F4BF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65B0C-098F-4945-B4AE-50ED81D12601}" type="datetimeFigureOut">
              <a:rPr lang="uk-UA" smtClean="0"/>
              <a:t>30.07.2019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4C290-2272-4590-9C92-FED5B764E9A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649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A51221C-393E-4FE7-AED2-E07CE01EF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41646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1</a:t>
            </a: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3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1</a:t>
            </a: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0</a:t>
            </a:r>
            <a:b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</a:b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/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30.07.2019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30.07.2019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30.07.2019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30.07.2019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5400" dirty="0"/>
              <a:t>Об’єктна модель документа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20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8613C57-C996-4909-A05F-0C7E61927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67" y="3662318"/>
            <a:ext cx="2357228" cy="23572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C422DBD-6371-4F19-AF5F-E28882DC85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52" t="1940" r="25253" b="9990"/>
          <a:stretch/>
        </p:blipFill>
        <p:spPr>
          <a:xfrm>
            <a:off x="9037122" y="3662318"/>
            <a:ext cx="2357228" cy="235722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для рефлексії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 §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Чи можна сказати, що я розумію поняття «об’єктна модель документа»?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2283159"/>
            <a:ext cx="12050142" cy="5078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700" b="1" i="1" kern="0" dirty="0">
                <a:solidFill>
                  <a:srgbClr val="002060"/>
                </a:solidFill>
              </a:rPr>
              <a:t>Що на </a:t>
            </a:r>
            <a:r>
              <a:rPr lang="uk-UA" sz="2700" b="1" i="1" kern="0" dirty="0" err="1">
                <a:solidFill>
                  <a:srgbClr val="002060"/>
                </a:solidFill>
              </a:rPr>
              <a:t>уроці</a:t>
            </a:r>
            <a:r>
              <a:rPr lang="uk-UA" sz="2700" b="1" i="1" kern="0" dirty="0">
                <a:solidFill>
                  <a:srgbClr val="002060"/>
                </a:solidFill>
              </a:rPr>
              <a:t> в мене виходило найкраще?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927" y="2923279"/>
            <a:ext cx="4480975" cy="1815882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Наскільки активно я працював 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уроці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99599C-B348-4D4A-98AD-D6874981D0C8}"/>
              </a:ext>
            </a:extLst>
          </p:cNvPr>
          <p:cNvSpPr txBox="1"/>
          <p:nvPr/>
        </p:nvSpPr>
        <p:spPr>
          <a:xfrm>
            <a:off x="70926" y="4836972"/>
            <a:ext cx="4480975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Чи маю я радість від того, що чомусь навчився?</a:t>
            </a:r>
          </a:p>
        </p:txBody>
      </p:sp>
      <p:pic>
        <p:nvPicPr>
          <p:cNvPr id="5122" name="Picture 2" descr="Ð ÐµÐ·ÑÐ»ÑÑÐ°Ñ Ð¿Ð¾ÑÑÐºÑ Ð·Ð¾Ð±ÑÐ°Ð¶ÐµÐ½Ñ Ð·Ð° Ð·Ð°Ð¿Ð¸ÑÐ¾Ð¼ &quot;Object model of the document&quot;">
            <a:extLst>
              <a:ext uri="{FF2B5EF4-FFF2-40B4-BE49-F238E27FC236}">
                <a16:creationId xmlns:a16="http://schemas.microsoft.com/office/drawing/2014/main" id="{A5016706-A584-48A5-9777-F3E0FCEDE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710" y="2945369"/>
            <a:ext cx="5825063" cy="327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Ð ÐµÐ·ÑÐ»ÑÑÐ°Ñ Ð¿Ð¾ÑÑÐºÑ Ð·Ð¾Ð±ÑÐ°Ð¶ÐµÐ½Ñ Ð·Ð° Ð·Ð°Ð¿Ð¸ÑÐ¾Ð¼ &quot;blackboard with wooden frame&quot;">
            <a:extLst>
              <a:ext uri="{FF2B5EF4-FFF2-40B4-BE49-F238E27FC236}">
                <a16:creationId xmlns:a16="http://schemas.microsoft.com/office/drawing/2014/main" id="{3CECCAC8-B652-4FB7-92BE-D3D7777FF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1767" y="1251832"/>
            <a:ext cx="9651372" cy="52157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 § 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01F12-60B8-4057-B072-70972A5148DE}"/>
              </a:ext>
            </a:extLst>
          </p:cNvPr>
          <p:cNvSpPr txBox="1"/>
          <p:nvPr/>
        </p:nvSpPr>
        <p:spPr>
          <a:xfrm>
            <a:off x="1668026" y="1592744"/>
            <a:ext cx="8912888" cy="156966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i="1" kern="0" dirty="0">
                <a:solidFill>
                  <a:schemeClr val="bg1"/>
                </a:solidFill>
              </a:rPr>
              <a:t>Дослідити структуру </a:t>
            </a:r>
            <a:r>
              <a:rPr lang="en-US" sz="4800" b="1" i="1" kern="0" dirty="0">
                <a:solidFill>
                  <a:schemeClr val="bg1"/>
                </a:solidFill>
              </a:rPr>
              <a:t>DOM</a:t>
            </a:r>
            <a:r>
              <a:rPr lang="uk-UA" sz="4800" b="1" i="1" kern="0" dirty="0">
                <a:solidFill>
                  <a:schemeClr val="bg1"/>
                </a:solidFill>
              </a:rPr>
              <a:t> улюблених сайтів</a:t>
            </a:r>
          </a:p>
        </p:txBody>
      </p:sp>
    </p:spTree>
    <p:extLst>
      <p:ext uri="{BB962C8B-B14F-4D97-AF65-F5344CB8AC3E}">
        <p14:creationId xmlns:p14="http://schemas.microsoft.com/office/powerpoint/2010/main" val="205833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380F663-13E3-468B-A760-3F004EF11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82" r="9530"/>
          <a:stretch/>
        </p:blipFill>
        <p:spPr>
          <a:xfrm flipH="1">
            <a:off x="414169" y="1167703"/>
            <a:ext cx="4558964" cy="53134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 § 20</a:t>
            </a:r>
          </a:p>
        </p:txBody>
      </p:sp>
      <p:pic>
        <p:nvPicPr>
          <p:cNvPr id="7174" name="Picture 6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E9511521-ED59-4170-A63B-87048A0FA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3"/>
          <a:stretch/>
        </p:blipFill>
        <p:spPr bwMode="auto">
          <a:xfrm>
            <a:off x="5064895" y="1167703"/>
            <a:ext cx="7042774" cy="531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12" name="Округлена прямокутна виноска 5">
            <a:extLst>
              <a:ext uri="{FF2B5EF4-FFF2-40B4-BE49-F238E27FC236}">
                <a16:creationId xmlns:a16="http://schemas.microsoft.com/office/drawing/2014/main" id="{50F6A942-D83A-4781-A35D-7D9E073D86CC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20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9FB837-C5FF-4882-B365-C4C0976CE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67" y="3662318"/>
            <a:ext cx="2357228" cy="23572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E7F7C0-A256-449F-B1C9-901AEEB522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52" t="1940" r="25253" b="9990"/>
          <a:stretch/>
        </p:blipFill>
        <p:spPr>
          <a:xfrm>
            <a:off x="9037122" y="3662318"/>
            <a:ext cx="2357228" cy="235722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Актуалізація опорних знань і життєвого досвіду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 § 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47984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Пропоную розповісти, що Ви уявляєте під словами «Об’єктна модель документа».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0C7BBA4B-1FD2-48B5-B898-A9C98CA75E0D}"/>
              </a:ext>
            </a:extLst>
          </p:cNvPr>
          <p:cNvSpPr/>
          <p:nvPr/>
        </p:nvSpPr>
        <p:spPr>
          <a:xfrm>
            <a:off x="74165" y="2258597"/>
            <a:ext cx="12047985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Ви можете пояснити, що це таке?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6984FE71-AAF5-40AA-81C7-5ACCDBFF78D0}"/>
              </a:ext>
            </a:extLst>
          </p:cNvPr>
          <p:cNvSpPr/>
          <p:nvPr/>
        </p:nvSpPr>
        <p:spPr>
          <a:xfrm>
            <a:off x="74165" y="3347622"/>
            <a:ext cx="12047985" cy="95410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Для чого воно потрібно?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02581B8D-AC15-418D-A4FC-2243EDA15A90}"/>
              </a:ext>
            </a:extLst>
          </p:cNvPr>
          <p:cNvSpPr/>
          <p:nvPr/>
        </p:nvSpPr>
        <p:spPr>
          <a:xfrm>
            <a:off x="74165" y="4436647"/>
            <a:ext cx="12047985" cy="95410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Де застосовується?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EF669159-B7BA-41DE-B7DD-122E3AA024F9}"/>
              </a:ext>
            </a:extLst>
          </p:cNvPr>
          <p:cNvSpPr/>
          <p:nvPr/>
        </p:nvSpPr>
        <p:spPr>
          <a:xfrm>
            <a:off x="72007" y="5525672"/>
            <a:ext cx="12047985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Які асоціації викликає?</a:t>
            </a:r>
            <a:endParaRPr lang="uk-UA" sz="36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7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Об’єктна модель документа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 § 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73246A-9567-4A06-B78F-F7C62B86A4BD}"/>
              </a:ext>
            </a:extLst>
          </p:cNvPr>
          <p:cNvSpPr txBox="1"/>
          <p:nvPr/>
        </p:nvSpPr>
        <p:spPr>
          <a:xfrm>
            <a:off x="1403648" y="1196752"/>
            <a:ext cx="10718502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Об’єктна модель документа </a:t>
            </a:r>
            <a:r>
              <a:rPr lang="uk-UA" sz="2800" b="1" i="1" kern="0" dirty="0">
                <a:solidFill>
                  <a:schemeClr val="bg1"/>
                </a:solidFill>
              </a:rPr>
              <a:t>(</a:t>
            </a:r>
            <a:r>
              <a:rPr lang="uk-UA" sz="2800" b="1" i="1" kern="0" dirty="0" err="1">
                <a:solidFill>
                  <a:schemeClr val="bg1"/>
                </a:solidFill>
              </a:rPr>
              <a:t>англ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  <a:r>
              <a:rPr lang="en-US" sz="2800" b="1" i="1" kern="0" dirty="0">
                <a:solidFill>
                  <a:srgbClr val="FFFF00"/>
                </a:solidFill>
              </a:rPr>
              <a:t>D</a:t>
            </a:r>
            <a:r>
              <a:rPr lang="en-US" sz="2800" b="1" i="1" kern="0" dirty="0">
                <a:solidFill>
                  <a:schemeClr val="bg1"/>
                </a:solidFill>
              </a:rPr>
              <a:t>ocument </a:t>
            </a:r>
            <a:r>
              <a:rPr lang="en-US" sz="2800" b="1" i="1" kern="0" dirty="0">
                <a:solidFill>
                  <a:srgbClr val="FFFF00"/>
                </a:solidFill>
              </a:rPr>
              <a:t>O</a:t>
            </a:r>
            <a:r>
              <a:rPr lang="en-US" sz="2800" b="1" i="1" kern="0" dirty="0">
                <a:solidFill>
                  <a:schemeClr val="bg1"/>
                </a:solidFill>
              </a:rPr>
              <a:t>bject </a:t>
            </a:r>
            <a:r>
              <a:rPr lang="en-US" sz="2800" b="1" i="1" kern="0" dirty="0">
                <a:solidFill>
                  <a:srgbClr val="FFFF00"/>
                </a:solidFill>
              </a:rPr>
              <a:t>M</a:t>
            </a:r>
            <a:r>
              <a:rPr lang="en-US" sz="2800" b="1" i="1" kern="0" dirty="0">
                <a:solidFill>
                  <a:schemeClr val="bg1"/>
                </a:solidFill>
              </a:rPr>
              <a:t>odel, </a:t>
            </a:r>
            <a:r>
              <a:rPr lang="en-US" sz="2800" b="1" i="1" kern="0" dirty="0">
                <a:solidFill>
                  <a:srgbClr val="FFFF00"/>
                </a:solidFill>
              </a:rPr>
              <a:t>D</a:t>
            </a:r>
            <a:r>
              <a:rPr lang="en-US" sz="2800" b="1" i="1" kern="0" dirty="0">
                <a:solidFill>
                  <a:schemeClr val="bg1"/>
                </a:solidFill>
              </a:rPr>
              <a:t>OM)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— специфікація прикладного програмного інтерфейсу для роботи зі структурованими документами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561DBA6E-B9B9-45E5-A952-600F57865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 ÐµÐ·ÑÐ»ÑÑÐ°Ñ Ð¿Ð¾ÑÑÐºÑ Ð·Ð¾Ð±ÑÐ°Ð¶ÐµÐ½Ñ Ð·Ð° Ð·Ð°Ð¿Ð¸ÑÐ¾Ð¼ &quot;Object model of the document&quot;">
            <a:extLst>
              <a:ext uri="{FF2B5EF4-FFF2-40B4-BE49-F238E27FC236}">
                <a16:creationId xmlns:a16="http://schemas.microsoft.com/office/drawing/2014/main" id="{8F5FEB8C-2E6B-42EF-BA14-298A09BC4F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4"/>
          <a:stretch/>
        </p:blipFill>
        <p:spPr bwMode="auto">
          <a:xfrm>
            <a:off x="1768786" y="3155182"/>
            <a:ext cx="8654429" cy="338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53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Об’єктна модель документа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 § 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47984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Розрізняють: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451F24BB-375F-470E-B54D-A257FF7E0A07}"/>
              </a:ext>
            </a:extLst>
          </p:cNvPr>
          <p:cNvSpPr/>
          <p:nvPr/>
        </p:nvSpPr>
        <p:spPr>
          <a:xfrm>
            <a:off x="72007" y="1868730"/>
            <a:ext cx="5972332" cy="156027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об’єктна модель браузера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(</a:t>
            </a:r>
            <a:r>
              <a:rPr lang="en-US" sz="3200" b="1" i="1" kern="0" dirty="0">
                <a:solidFill>
                  <a:srgbClr val="FFFF00"/>
                </a:solidFill>
              </a:rPr>
              <a:t>BOM</a:t>
            </a:r>
            <a:r>
              <a:rPr lang="en-US" sz="3200" b="1" i="1" kern="0" dirty="0">
                <a:solidFill>
                  <a:srgbClr val="FFFFFF"/>
                </a:solidFill>
              </a:rPr>
              <a:t>)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FBE45F4F-71A1-4DBC-8D6F-3546978B4397}"/>
              </a:ext>
            </a:extLst>
          </p:cNvPr>
          <p:cNvSpPr/>
          <p:nvPr/>
        </p:nvSpPr>
        <p:spPr>
          <a:xfrm>
            <a:off x="6149819" y="1868730"/>
            <a:ext cx="5972332" cy="156027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об’єктна модель документа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(</a:t>
            </a:r>
            <a:r>
              <a:rPr lang="en-US" sz="3200" b="1" i="1" kern="0" dirty="0">
                <a:solidFill>
                  <a:srgbClr val="FFFF00"/>
                </a:solidFill>
              </a:rPr>
              <a:t>DOM</a:t>
            </a:r>
            <a:r>
              <a:rPr lang="en-US" sz="3200" b="1" i="1" kern="0" dirty="0">
                <a:solidFill>
                  <a:srgbClr val="FFFFFF"/>
                </a:solidFill>
              </a:rPr>
              <a:t>)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07313765-D267-4FAC-B966-D728FD5F45AA}"/>
              </a:ext>
            </a:extLst>
          </p:cNvPr>
          <p:cNvSpPr/>
          <p:nvPr/>
        </p:nvSpPr>
        <p:spPr>
          <a:xfrm>
            <a:off x="69847" y="3577747"/>
            <a:ext cx="5972332" cy="18018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унікальна для кожного браузера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3B57AD3D-FDC3-43F0-9F7F-7621939B908B}"/>
              </a:ext>
            </a:extLst>
          </p:cNvPr>
          <p:cNvSpPr/>
          <p:nvPr/>
        </p:nvSpPr>
        <p:spPr>
          <a:xfrm>
            <a:off x="6147659" y="3577747"/>
            <a:ext cx="5972332" cy="18018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є стандартом і має підтримуватися всіма браузерами</a:t>
            </a:r>
          </a:p>
        </p:txBody>
      </p:sp>
    </p:spTree>
    <p:extLst>
      <p:ext uri="{BB962C8B-B14F-4D97-AF65-F5344CB8AC3E}">
        <p14:creationId xmlns:p14="http://schemas.microsoft.com/office/powerpoint/2010/main" val="112422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C8F1F6-E9B8-40A9-96DA-84E9DC354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71" y="2295130"/>
            <a:ext cx="11854857" cy="4076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Об’єктна модель документа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 § 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47984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Вигляд </a:t>
            </a:r>
            <a:r>
              <a:rPr lang="uk-UA" sz="2800" b="1" i="1" kern="0" dirty="0">
                <a:solidFill>
                  <a:srgbClr val="FFFF00"/>
                </a:solidFill>
              </a:rPr>
              <a:t>DOM</a:t>
            </a:r>
            <a:r>
              <a:rPr lang="uk-UA" sz="2800" b="1" i="1" kern="0" dirty="0">
                <a:solidFill>
                  <a:srgbClr val="FFFFFF"/>
                </a:solidFill>
              </a:rPr>
              <a:t> документа можна глянути у панелі розробника в браузері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Google Chrome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B228DEB-7402-4F78-AFB1-50B01009356E}"/>
              </a:ext>
            </a:extLst>
          </p:cNvPr>
          <p:cNvSpPr/>
          <p:nvPr/>
        </p:nvSpPr>
        <p:spPr>
          <a:xfrm>
            <a:off x="7258538" y="5265157"/>
            <a:ext cx="4665238" cy="33605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88845576-99F6-433C-9557-E71AD208C492}"/>
              </a:ext>
            </a:extLst>
          </p:cNvPr>
          <p:cNvSpPr/>
          <p:nvPr/>
        </p:nvSpPr>
        <p:spPr>
          <a:xfrm rot="18900000">
            <a:off x="9551260" y="457304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32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Об’єктна модель документа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 § 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47984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Інструменти розробника в браузері </a:t>
            </a:r>
            <a:r>
              <a:rPr lang="en-US" sz="2800" b="1" i="1" kern="0" dirty="0">
                <a:solidFill>
                  <a:srgbClr val="FFFF00"/>
                </a:solidFill>
              </a:rPr>
              <a:t>Google Chrome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9F5F9D-8020-40E9-816B-45DA24BE7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11" y="1860013"/>
            <a:ext cx="11716378" cy="4345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585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Об’єктна модель документа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 § 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47984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DOM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має деревоподібну </a:t>
            </a:r>
            <a:r>
              <a:rPr lang="uk-UA" sz="2800" b="1" i="1" kern="0" dirty="0" err="1">
                <a:solidFill>
                  <a:srgbClr val="FFFFFF"/>
                </a:solidFill>
              </a:rPr>
              <a:t>ієархію</a:t>
            </a:r>
            <a:r>
              <a:rPr lang="uk-UA" sz="2800" b="1" i="1" kern="0" dirty="0">
                <a:solidFill>
                  <a:srgbClr val="FFFFFF"/>
                </a:solidFill>
              </a:rPr>
              <a:t>. Документ </a:t>
            </a:r>
            <a:r>
              <a:rPr lang="en-US" sz="2800" b="1" i="1" kern="0" dirty="0">
                <a:solidFill>
                  <a:srgbClr val="FFFFFF"/>
                </a:solidFill>
              </a:rPr>
              <a:t>DOM </a:t>
            </a:r>
            <a:r>
              <a:rPr lang="uk-UA" sz="2800" b="1" i="1" kern="0" dirty="0">
                <a:solidFill>
                  <a:srgbClr val="FFFFFF"/>
                </a:solidFill>
              </a:rPr>
              <a:t>складається з вузлів </a:t>
            </a:r>
            <a:r>
              <a:rPr lang="en-US" sz="2800" b="1" i="1" kern="0" dirty="0">
                <a:solidFill>
                  <a:srgbClr val="FFFF00"/>
                </a:solidFill>
              </a:rPr>
              <a:t>Node</a:t>
            </a:r>
            <a:r>
              <a:rPr lang="en-US" sz="2800" b="1" i="1" kern="0" dirty="0">
                <a:solidFill>
                  <a:srgbClr val="FFFFFF"/>
                </a:solidFill>
              </a:rPr>
              <a:t>. </a:t>
            </a:r>
            <a:r>
              <a:rPr lang="uk-UA" sz="2800" b="1" i="1" kern="0" dirty="0">
                <a:solidFill>
                  <a:srgbClr val="FFFFFF"/>
                </a:solidFill>
              </a:rPr>
              <a:t>Кожен вузол може містити у собі вбудований вузол, елемент, текст чи коментар.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FEBF89-FED3-443E-A844-C3B937613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2800621"/>
            <a:ext cx="12047984" cy="330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9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Об’єктна модель документа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 § 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47984" cy="52322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Структура </a:t>
            </a:r>
            <a:r>
              <a:rPr lang="en-US" sz="2800" b="1" i="1" kern="0" dirty="0">
                <a:solidFill>
                  <a:srgbClr val="FFFFFF"/>
                </a:solidFill>
              </a:rPr>
              <a:t>DOM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3076" name="Picture 4" descr="http://xn--80adth0aefm3i.xn--j1amh/_images/2016_10_05_211945.jpg">
            <a:extLst>
              <a:ext uri="{FF2B5EF4-FFF2-40B4-BE49-F238E27FC236}">
                <a16:creationId xmlns:a16="http://schemas.microsoft.com/office/drawing/2014/main" id="{50F2FBB4-ED36-4854-A7B8-3E1A91167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9"/>
          <a:stretch/>
        </p:blipFill>
        <p:spPr bwMode="auto">
          <a:xfrm>
            <a:off x="7660064" y="1892084"/>
            <a:ext cx="4459928" cy="475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0CFCA3-1F82-4350-8D21-9D7360A3FD0D}"/>
              </a:ext>
            </a:extLst>
          </p:cNvPr>
          <p:cNvSpPr txBox="1"/>
          <p:nvPr/>
        </p:nvSpPr>
        <p:spPr>
          <a:xfrm>
            <a:off x="72008" y="1892084"/>
            <a:ext cx="7343676" cy="45243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kern="0" dirty="0">
                <a:solidFill>
                  <a:srgbClr val="0070C0"/>
                </a:solidFill>
              </a:rPr>
              <a:t>&lt;html&gt;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kern="0" dirty="0">
                <a:solidFill>
                  <a:srgbClr val="008000"/>
                </a:solidFill>
              </a:rPr>
              <a:t>&lt;head&gt;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kern="0" dirty="0"/>
              <a:t>  </a:t>
            </a:r>
            <a:r>
              <a:rPr lang="uk-UA" b="1" i="1" kern="0" dirty="0"/>
              <a:t> </a:t>
            </a:r>
            <a:r>
              <a:rPr lang="en-US" b="1" i="1" kern="0" dirty="0">
                <a:solidFill>
                  <a:srgbClr val="0070C0"/>
                </a:solidFill>
              </a:rPr>
              <a:t>&lt;title&gt;</a:t>
            </a:r>
            <a:r>
              <a:rPr lang="uk-UA" b="1" i="1" kern="0" dirty="0"/>
              <a:t>Заголовок веб-сторінки</a:t>
            </a:r>
            <a:r>
              <a:rPr lang="uk-UA" b="1" i="1" kern="0" dirty="0">
                <a:solidFill>
                  <a:srgbClr val="0070C0"/>
                </a:solidFill>
              </a:rPr>
              <a:t>&lt;/</a:t>
            </a:r>
            <a:r>
              <a:rPr lang="en-US" b="1" i="1" kern="0" dirty="0">
                <a:solidFill>
                  <a:srgbClr val="0070C0"/>
                </a:solidFill>
              </a:rPr>
              <a:t>title&gt;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kern="0" dirty="0">
                <a:solidFill>
                  <a:srgbClr val="008000"/>
                </a:solidFill>
              </a:rPr>
              <a:t>&lt;/head&gt;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kern="0" dirty="0">
                <a:solidFill>
                  <a:srgbClr val="0070C0"/>
                </a:solidFill>
              </a:rPr>
              <a:t>&lt;body&gt;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kern="0" dirty="0"/>
              <a:t>  </a:t>
            </a:r>
            <a:r>
              <a:rPr lang="uk-UA" b="1" i="1" kern="0" dirty="0"/>
              <a:t> </a:t>
            </a:r>
            <a:r>
              <a:rPr lang="en-US" b="1" i="1" kern="0" dirty="0">
                <a:solidFill>
                  <a:srgbClr val="0070C0"/>
                </a:solidFill>
              </a:rPr>
              <a:t>&lt;p&gt;</a:t>
            </a:r>
            <a:r>
              <a:rPr lang="uk-UA" b="1" i="1" kern="0" dirty="0"/>
              <a:t>Абзац 1</a:t>
            </a:r>
            <a:r>
              <a:rPr lang="uk-UA" b="1" i="1" kern="0" dirty="0">
                <a:solidFill>
                  <a:srgbClr val="0070C0"/>
                </a:solidFill>
              </a:rPr>
              <a:t>&lt;/</a:t>
            </a:r>
            <a:r>
              <a:rPr lang="en-US" b="1" i="1" kern="0" dirty="0">
                <a:solidFill>
                  <a:srgbClr val="0070C0"/>
                </a:solidFill>
              </a:rPr>
              <a:t>p&gt;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7030A0"/>
                </a:solidFill>
              </a:rPr>
              <a:t>   </a:t>
            </a:r>
            <a:r>
              <a:rPr lang="en-US" b="1" i="1" kern="0" dirty="0">
                <a:solidFill>
                  <a:srgbClr val="7030A0"/>
                </a:solidFill>
              </a:rPr>
              <a:t>&lt;div&gt;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en-US" b="1" i="1" kern="0" dirty="0">
                <a:solidFill>
                  <a:schemeClr val="accent2">
                    <a:lumMod val="75000"/>
                  </a:schemeClr>
                </a:solidFill>
              </a:rPr>
              <a:t>&lt;p&gt;</a:t>
            </a:r>
            <a:r>
              <a:rPr lang="uk-UA" b="1" i="1" kern="0" dirty="0"/>
              <a:t>Абзац 2</a:t>
            </a:r>
            <a:r>
              <a:rPr lang="uk-UA" b="1" i="1" kern="0" dirty="0">
                <a:solidFill>
                  <a:schemeClr val="accent2">
                    <a:lumMod val="75000"/>
                  </a:schemeClr>
                </a:solidFill>
              </a:rPr>
              <a:t>&lt;/</a:t>
            </a:r>
            <a:r>
              <a:rPr lang="en-US" b="1" i="1" kern="0" dirty="0">
                <a:solidFill>
                  <a:schemeClr val="accent2">
                    <a:lumMod val="75000"/>
                  </a:schemeClr>
                </a:solidFill>
              </a:rPr>
              <a:t>p&gt;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en-US" b="1" i="1" kern="0" dirty="0">
                <a:solidFill>
                  <a:schemeClr val="accent2">
                    <a:lumMod val="75000"/>
                  </a:schemeClr>
                </a:solidFill>
              </a:rPr>
              <a:t>&lt;</a:t>
            </a:r>
            <a:r>
              <a:rPr lang="uk-UA" b="1" i="1" kern="0" dirty="0">
                <a:solidFill>
                  <a:schemeClr val="accent2">
                    <a:lumMod val="75000"/>
                  </a:schemeClr>
                </a:solidFill>
              </a:rPr>
              <a:t>р&gt;</a:t>
            </a:r>
            <a:r>
              <a:rPr lang="uk-UA" b="1" i="1" kern="0" dirty="0"/>
              <a:t>Абзац</a:t>
            </a:r>
            <a:r>
              <a:rPr lang="en-US" b="1" i="1" kern="0" dirty="0"/>
              <a:t> </a:t>
            </a:r>
            <a:r>
              <a:rPr lang="uk-UA" b="1" i="1" kern="0" dirty="0"/>
              <a:t>З</a:t>
            </a:r>
            <a:r>
              <a:rPr lang="uk-UA" b="1" i="1" kern="0" dirty="0">
                <a:solidFill>
                  <a:schemeClr val="accent2">
                    <a:lumMod val="75000"/>
                  </a:schemeClr>
                </a:solidFill>
              </a:rPr>
              <a:t>&lt;/р&gt;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chemeClr val="accent2">
                    <a:lumMod val="75000"/>
                  </a:schemeClr>
                </a:solidFill>
              </a:rPr>
              <a:t>      &lt;</a:t>
            </a:r>
            <a:r>
              <a:rPr lang="en-US" b="1" i="1" kern="0" dirty="0">
                <a:solidFill>
                  <a:schemeClr val="accent2">
                    <a:lumMod val="75000"/>
                  </a:schemeClr>
                </a:solidFill>
              </a:rPr>
              <a:t>div&gt;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0070C0"/>
                </a:solidFill>
              </a:rPr>
              <a:t>         </a:t>
            </a:r>
            <a:r>
              <a:rPr lang="en-US" b="1" i="1" kern="0" dirty="0">
                <a:solidFill>
                  <a:srgbClr val="0070C0"/>
                </a:solidFill>
              </a:rPr>
              <a:t>&lt;b</a:t>
            </a:r>
            <a:r>
              <a:rPr lang="uk-UA" b="1" i="1" kern="0" dirty="0">
                <a:solidFill>
                  <a:srgbClr val="0070C0"/>
                </a:solidFill>
              </a:rPr>
              <a:t>&gt;</a:t>
            </a:r>
            <a:r>
              <a:rPr lang="uk-UA" b="1" i="1" kern="0" dirty="0"/>
              <a:t>Жирний</a:t>
            </a:r>
            <a:r>
              <a:rPr lang="en-US" b="1" i="1" kern="0" dirty="0"/>
              <a:t> </a:t>
            </a:r>
            <a:r>
              <a:rPr lang="uk-UA" b="1" i="1" kern="0" dirty="0"/>
              <a:t>текст</a:t>
            </a:r>
            <a:r>
              <a:rPr lang="uk-UA" b="1" i="1" kern="0" dirty="0">
                <a:solidFill>
                  <a:srgbClr val="0070C0"/>
                </a:solidFill>
              </a:rPr>
              <a:t>&lt;/</a:t>
            </a:r>
            <a:r>
              <a:rPr lang="en-US" b="1" i="1" kern="0" dirty="0">
                <a:solidFill>
                  <a:srgbClr val="0070C0"/>
                </a:solidFill>
              </a:rPr>
              <a:t>b</a:t>
            </a:r>
            <a:r>
              <a:rPr lang="uk-UA" b="1" i="1" kern="0" dirty="0">
                <a:solidFill>
                  <a:srgbClr val="0070C0"/>
                </a:solidFill>
              </a:rPr>
              <a:t>&gt;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0070C0"/>
                </a:solidFill>
              </a:rPr>
              <a:t>         &lt;</a:t>
            </a:r>
            <a:r>
              <a:rPr lang="en-US" b="1" i="1" kern="0" dirty="0">
                <a:solidFill>
                  <a:srgbClr val="0070C0"/>
                </a:solidFill>
              </a:rPr>
              <a:t>a </a:t>
            </a:r>
            <a:r>
              <a:rPr lang="en-US" b="1" i="1" kern="0" dirty="0" err="1">
                <a:solidFill>
                  <a:srgbClr val="0070C0"/>
                </a:solidFill>
              </a:rPr>
              <a:t>href</a:t>
            </a:r>
            <a:r>
              <a:rPr lang="en-US" b="1" i="1" kern="0" dirty="0">
                <a:solidFill>
                  <a:srgbClr val="0070C0"/>
                </a:solidFill>
              </a:rPr>
              <a:t>=“URL"&gt;JavaScript&lt;/a&gt;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kern="0" dirty="0">
                <a:solidFill>
                  <a:schemeClr val="accent2">
                    <a:lumMod val="75000"/>
                  </a:schemeClr>
                </a:solidFill>
              </a:rPr>
              <a:t>      &lt;/div&gt;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kern="0" dirty="0">
                <a:solidFill>
                  <a:srgbClr val="7030A0"/>
                </a:solidFill>
              </a:rPr>
              <a:t>   &lt;/div&gt;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kern="0" dirty="0">
                <a:solidFill>
                  <a:srgbClr val="0070C0"/>
                </a:solidFill>
              </a:rPr>
              <a:t>&lt;/body&gt;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kern="0" dirty="0">
                <a:solidFill>
                  <a:srgbClr val="0070C0"/>
                </a:solidFill>
              </a:rPr>
              <a:t>&lt;/html&gt;</a:t>
            </a:r>
            <a:endParaRPr lang="uk-UA" b="1" i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8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Об’єктна модель документа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 § 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47984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DOM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один з найбільш використовуваних </a:t>
            </a:r>
            <a:r>
              <a:rPr lang="en-US" sz="2800" b="1" i="1" kern="0" dirty="0">
                <a:solidFill>
                  <a:srgbClr val="FFFFFF"/>
                </a:solidFill>
              </a:rPr>
              <a:t>API </a:t>
            </a:r>
            <a:r>
              <a:rPr lang="uk-UA" sz="2800" b="1" i="1" kern="0" dirty="0">
                <a:solidFill>
                  <a:srgbClr val="FFFFFF"/>
                </a:solidFill>
              </a:rPr>
              <a:t>в </a:t>
            </a:r>
            <a:r>
              <a:rPr lang="en-US" sz="2800" b="1" i="1" kern="0" dirty="0">
                <a:solidFill>
                  <a:srgbClr val="FFFFFF"/>
                </a:solidFill>
              </a:rPr>
              <a:t>Web </a:t>
            </a:r>
            <a:r>
              <a:rPr lang="uk-UA" sz="2800" b="1" i="1" kern="0" dirty="0">
                <a:solidFill>
                  <a:srgbClr val="FFFFFF"/>
                </a:solidFill>
              </a:rPr>
              <a:t>тому що він дозволяє коду, запущеному в браузері, отримувати доступ і взаємодіяти з кожним вузлом документа. Вузли можуть бути: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838BD3D-CAF7-4CA4-83E5-B27D4FA0622E}"/>
              </a:ext>
            </a:extLst>
          </p:cNvPr>
          <p:cNvSpPr/>
          <p:nvPr/>
        </p:nvSpPr>
        <p:spPr>
          <a:xfrm>
            <a:off x="69849" y="3167722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створені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726E47C-258B-43DF-AB9E-57855E19FCEC}"/>
              </a:ext>
            </a:extLst>
          </p:cNvPr>
          <p:cNvSpPr/>
          <p:nvPr/>
        </p:nvSpPr>
        <p:spPr>
          <a:xfrm>
            <a:off x="4108394" y="3167722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переміщені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9AD6A740-CB69-45AE-83E0-7F0EB9551D0B}"/>
              </a:ext>
            </a:extLst>
          </p:cNvPr>
          <p:cNvSpPr/>
          <p:nvPr/>
        </p:nvSpPr>
        <p:spPr>
          <a:xfrm>
            <a:off x="8146942" y="3167722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змінені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9B7E2E-710E-411D-AB8C-10EAC77781D5}"/>
              </a:ext>
            </a:extLst>
          </p:cNvPr>
          <p:cNvSpPr txBox="1"/>
          <p:nvPr/>
        </p:nvSpPr>
        <p:spPr>
          <a:xfrm>
            <a:off x="69849" y="4707130"/>
            <a:ext cx="12047984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Слухачі подій можуть бути додані до вузлів і спрацьовувати під час виникнення даної події.</a:t>
            </a:r>
          </a:p>
        </p:txBody>
      </p:sp>
    </p:spTree>
    <p:extLst>
      <p:ext uri="{BB962C8B-B14F-4D97-AF65-F5344CB8AC3E}">
        <p14:creationId xmlns:p14="http://schemas.microsoft.com/office/powerpoint/2010/main" val="165824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202118</TotalTime>
  <Words>409</Words>
  <Application>Microsoft Office PowerPoint</Application>
  <PresentationFormat>Широкий екран</PresentationFormat>
  <Paragraphs>71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Об’єктна модель документа</vt:lpstr>
      <vt:lpstr>Актуалізація опорних знань і життєвого досвіду</vt:lpstr>
      <vt:lpstr>Об’єктна модель документа</vt:lpstr>
      <vt:lpstr>Об’єктна модель документа</vt:lpstr>
      <vt:lpstr>Об’єктна модель документа</vt:lpstr>
      <vt:lpstr>Об’єктна модель документа</vt:lpstr>
      <vt:lpstr>Об’єктна модель документа</vt:lpstr>
      <vt:lpstr>Об’єктна модель документа</vt:lpstr>
      <vt:lpstr>Об’єктна модель документа</vt:lpstr>
      <vt:lpstr>Запитання для рефлексії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Сергій Григоренко</cp:lastModifiedBy>
  <cp:revision>737</cp:revision>
  <dcterms:created xsi:type="dcterms:W3CDTF">2016-06-06T19:48:43Z</dcterms:created>
  <dcterms:modified xsi:type="dcterms:W3CDTF">2019-07-30T09:05:12Z</dcterms:modified>
</cp:coreProperties>
</file>