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482" r:id="rId4"/>
    <p:sldId id="507" r:id="rId5"/>
    <p:sldId id="508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36" r:id="rId25"/>
    <p:sldId id="537" r:id="rId26"/>
    <p:sldId id="529" r:id="rId27"/>
    <p:sldId id="530" r:id="rId28"/>
    <p:sldId id="531" r:id="rId29"/>
    <p:sldId id="532" r:id="rId30"/>
    <p:sldId id="533" r:id="rId31"/>
    <p:sldId id="538" r:id="rId32"/>
    <p:sldId id="539" r:id="rId33"/>
    <p:sldId id="545" r:id="rId34"/>
    <p:sldId id="546" r:id="rId35"/>
    <p:sldId id="540" r:id="rId36"/>
    <p:sldId id="541" r:id="rId37"/>
    <p:sldId id="542" r:id="rId38"/>
    <p:sldId id="547" r:id="rId39"/>
    <p:sldId id="548" r:id="rId40"/>
    <p:sldId id="549" r:id="rId41"/>
    <p:sldId id="550" r:id="rId42"/>
    <p:sldId id="551" r:id="rId43"/>
    <p:sldId id="552" r:id="rId44"/>
    <p:sldId id="553" r:id="rId45"/>
    <p:sldId id="554" r:id="rId46"/>
    <p:sldId id="556" r:id="rId47"/>
    <p:sldId id="557" r:id="rId48"/>
    <p:sldId id="558" r:id="rId49"/>
    <p:sldId id="506" r:id="rId50"/>
    <p:sldId id="331" r:id="rId51"/>
    <p:sldId id="332" r:id="rId52"/>
    <p:sldId id="259" r:id="rId53"/>
    <p:sldId id="261" r:id="rId54"/>
    <p:sldId id="304" r:id="rId5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1" i="1" noProof="0" dirty="0"/>
            <a:t>з наступної сторінки </a:t>
          </a:r>
          <a:r>
            <a:rPr lang="uk-UA" sz="2400" i="1" noProof="0" dirty="0"/>
            <a:t>- розділ починається з початку наступної сторінки;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1" noProof="0" dirty="0"/>
            <a:t>з поточної сторінки </a:t>
          </a:r>
          <a:r>
            <a:rPr lang="uk-UA" sz="2400" i="1" noProof="0" dirty="0"/>
            <a:t>— розділ починається в поточному місці документа;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з парної сторінки </a:t>
          </a:r>
          <a:r>
            <a:rPr lang="uk-UA" sz="2400" i="1" noProof="0" dirty="0">
              <a:solidFill>
                <a:srgbClr val="002060"/>
              </a:solidFill>
            </a:rPr>
            <a:t>- розділ починається з наступної парної сторінки;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b="1" i="1" noProof="0" dirty="0"/>
            <a:t>з непарної сторінки </a:t>
          </a:r>
          <a:r>
            <a:rPr lang="uk-UA" sz="2400" i="1" noProof="0" dirty="0"/>
            <a:t>- розділ починається з наступної непарної сторінки.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розмір аркуша,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розміри полів,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орієнтація сторінки тощо.</a:t>
          </a:r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номери сторінок,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назву документа,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Назву поточного розділу,</a:t>
          </a:r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19415358-4A2B-44C9-B8AB-8B1F4480BC30}">
      <dgm:prSet custT="1"/>
      <dgm:spPr/>
      <dgm:t>
        <a:bodyPr/>
        <a:lstStyle/>
        <a:p>
          <a:r>
            <a:rPr lang="uk-UA" sz="2800" i="1" dirty="0">
              <a:solidFill>
                <a:schemeClr val="bg1"/>
              </a:solidFill>
            </a:rPr>
            <a:t>прізвище автора,</a:t>
          </a:r>
        </a:p>
      </dgm:t>
    </dgm:pt>
    <dgm:pt modelId="{7DB180CE-EBC0-4265-B7FA-0287DBB773AC}" type="parTrans" cxnId="{93A2CE2E-7310-414D-A093-400864EE2B52}">
      <dgm:prSet/>
      <dgm:spPr/>
      <dgm:t>
        <a:bodyPr/>
        <a:lstStyle/>
        <a:p>
          <a:endParaRPr lang="uk-UA"/>
        </a:p>
      </dgm:t>
    </dgm:pt>
    <dgm:pt modelId="{F01A000B-C9FD-4046-B931-A27EA6DBCE96}" type="sibTrans" cxnId="{93A2CE2E-7310-414D-A093-400864EE2B52}">
      <dgm:prSet/>
      <dgm:spPr/>
      <dgm:t>
        <a:bodyPr/>
        <a:lstStyle/>
        <a:p>
          <a:endParaRPr lang="uk-UA"/>
        </a:p>
      </dgm:t>
    </dgm:pt>
    <dgm:pt modelId="{63417764-0F2E-4D5B-9B28-9CBFFC47A75F}">
      <dgm:prSet custT="1"/>
      <dgm:spPr>
        <a:solidFill>
          <a:srgbClr val="008000"/>
        </a:solidFill>
      </dgm:spPr>
      <dgm:t>
        <a:bodyPr/>
        <a:lstStyle/>
        <a:p>
          <a:r>
            <a:rPr lang="uk-UA" sz="2800" i="1">
              <a:solidFill>
                <a:schemeClr val="bg1"/>
              </a:solidFill>
            </a:rPr>
            <a:t>графічні зображення тощо.</a:t>
          </a:r>
          <a:endParaRPr lang="uk-UA" sz="2800" i="1" dirty="0">
            <a:solidFill>
              <a:schemeClr val="bg1"/>
            </a:solidFill>
          </a:endParaRPr>
        </a:p>
      </dgm:t>
    </dgm:pt>
    <dgm:pt modelId="{C1A52DA3-831B-42E0-ACBC-CF24E7CE0660}" type="parTrans" cxnId="{88CC77C9-F75F-4479-BBA3-2B7263A6E993}">
      <dgm:prSet/>
      <dgm:spPr/>
      <dgm:t>
        <a:bodyPr/>
        <a:lstStyle/>
        <a:p>
          <a:endParaRPr lang="uk-UA"/>
        </a:p>
      </dgm:t>
    </dgm:pt>
    <dgm:pt modelId="{7FE5F7C2-3BAA-462C-9B53-2B8A9C531A49}" type="sibTrans" cxnId="{88CC77C9-F75F-4479-BBA3-2B7263A6E993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66B2EE68-749B-4B6A-8FC0-0254E5BA9E34}" type="pres">
      <dgm:prSet presAssocID="{19415358-4A2B-44C9-B8AB-8B1F4480BC30}" presName="text_4" presStyleLbl="node1" presStyleIdx="3" presStyleCnt="5">
        <dgm:presLayoutVars>
          <dgm:bulletEnabled val="1"/>
        </dgm:presLayoutVars>
      </dgm:prSet>
      <dgm:spPr/>
    </dgm:pt>
    <dgm:pt modelId="{270AAD12-1D84-438C-A5F5-4021B7CD8B21}" type="pres">
      <dgm:prSet presAssocID="{19415358-4A2B-44C9-B8AB-8B1F4480BC30}" presName="accent_4" presStyleCnt="0"/>
      <dgm:spPr/>
    </dgm:pt>
    <dgm:pt modelId="{E43B67C8-408D-4193-962F-5352C0FED56A}" type="pres">
      <dgm:prSet presAssocID="{19415358-4A2B-44C9-B8AB-8B1F4480BC30}" presName="accentRepeatNode" presStyleLbl="solidFgAcc1" presStyleIdx="3" presStyleCnt="5"/>
      <dgm:spPr/>
    </dgm:pt>
    <dgm:pt modelId="{36C3B4FB-C326-48B6-956C-E6460F504D6C}" type="pres">
      <dgm:prSet presAssocID="{63417764-0F2E-4D5B-9B28-9CBFFC47A75F}" presName="text_5" presStyleLbl="node1" presStyleIdx="4" presStyleCnt="5">
        <dgm:presLayoutVars>
          <dgm:bulletEnabled val="1"/>
        </dgm:presLayoutVars>
      </dgm:prSet>
      <dgm:spPr/>
    </dgm:pt>
    <dgm:pt modelId="{120216ED-D196-47CA-BD57-10EEE9C5D85D}" type="pres">
      <dgm:prSet presAssocID="{63417764-0F2E-4D5B-9B28-9CBFFC47A75F}" presName="accent_5" presStyleCnt="0"/>
      <dgm:spPr/>
    </dgm:pt>
    <dgm:pt modelId="{5350A33F-8EA5-4984-931A-3368BB85C016}" type="pres">
      <dgm:prSet presAssocID="{63417764-0F2E-4D5B-9B28-9CBFFC47A75F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93A2CE2E-7310-414D-A093-400864EE2B52}" srcId="{BD77BD33-EC30-46AC-BD24-401E734F8176}" destId="{19415358-4A2B-44C9-B8AB-8B1F4480BC30}" srcOrd="3" destOrd="0" parTransId="{7DB180CE-EBC0-4265-B7FA-0287DBB773AC}" sibTransId="{F01A000B-C9FD-4046-B931-A27EA6DBCE96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F0A9457-E4D6-4314-AAF3-5DA1589D2867}" type="presOf" srcId="{19415358-4A2B-44C9-B8AB-8B1F4480BC30}" destId="{66B2EE68-749B-4B6A-8FC0-0254E5BA9E3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9FEFD6AA-E208-41EF-8FDD-69FE645B58F3}" type="presOf" srcId="{63417764-0F2E-4D5B-9B28-9CBFFC47A75F}" destId="{36C3B4FB-C326-48B6-956C-E6460F504D6C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88CC77C9-F75F-4479-BBA3-2B7263A6E993}" srcId="{BD77BD33-EC30-46AC-BD24-401E734F8176}" destId="{63417764-0F2E-4D5B-9B28-9CBFFC47A75F}" srcOrd="4" destOrd="0" parTransId="{C1A52DA3-831B-42E0-ACBC-CF24E7CE0660}" sibTransId="{7FE5F7C2-3BAA-462C-9B53-2B8A9C531A49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F9EA68AF-04BE-4635-A37E-7DE233BD8D71}" type="presParOf" srcId="{0B7B7FCB-7340-4C8C-9CEC-44D83247E09F}" destId="{66B2EE68-749B-4B6A-8FC0-0254E5BA9E34}" srcOrd="7" destOrd="0" presId="urn:microsoft.com/office/officeart/2008/layout/VerticalCurvedList"/>
    <dgm:cxn modelId="{E28C4B7D-DF9D-418C-94E6-1A0A322B737D}" type="presParOf" srcId="{0B7B7FCB-7340-4C8C-9CEC-44D83247E09F}" destId="{270AAD12-1D84-438C-A5F5-4021B7CD8B21}" srcOrd="8" destOrd="0" presId="urn:microsoft.com/office/officeart/2008/layout/VerticalCurvedList"/>
    <dgm:cxn modelId="{55AE9974-003B-487A-9DA6-C6351FD0CC04}" type="presParOf" srcId="{270AAD12-1D84-438C-A5F5-4021B7CD8B21}" destId="{E43B67C8-408D-4193-962F-5352C0FED56A}" srcOrd="0" destOrd="0" presId="urn:microsoft.com/office/officeart/2008/layout/VerticalCurvedList"/>
    <dgm:cxn modelId="{8E1B7541-6281-4C23-A66E-4C6F3F670F24}" type="presParOf" srcId="{0B7B7FCB-7340-4C8C-9CEC-44D83247E09F}" destId="{36C3B4FB-C326-48B6-956C-E6460F504D6C}" srcOrd="9" destOrd="0" presId="urn:microsoft.com/office/officeart/2008/layout/VerticalCurvedList"/>
    <dgm:cxn modelId="{6531F3D2-0FD4-4267-A587-7AC1824E8325}" type="presParOf" srcId="{0B7B7FCB-7340-4C8C-9CEC-44D83247E09F}" destId="{120216ED-D196-47CA-BD57-10EEE9C5D85D}" srcOrd="10" destOrd="0" presId="urn:microsoft.com/office/officeart/2008/layout/VerticalCurvedList"/>
    <dgm:cxn modelId="{FEC98D6B-2CEE-4449-8DAF-8E3F26A9D86C}" type="presParOf" srcId="{120216ED-D196-47CA-BD57-10EEE9C5D85D}" destId="{5350A33F-8EA5-4984-931A-3368BB85C0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 </a:t>
          </a:r>
          <a:r>
            <a:rPr lang="uk-UA" sz="2400" b="1" i="1" noProof="0" dirty="0">
              <a:solidFill>
                <a:schemeClr val="bg1"/>
              </a:solidFill>
            </a:rPr>
            <a:t>Стрічці</a:t>
          </a:r>
          <a:r>
            <a:rPr lang="uk-UA" sz="2400" i="1" noProof="0" dirty="0">
              <a:solidFill>
                <a:schemeClr val="bg1"/>
              </a:solidFill>
            </a:rPr>
            <a:t> вкладку </a:t>
          </a:r>
          <a:r>
            <a:rPr lang="uk-UA" sz="2400" b="1" i="1" noProof="0" dirty="0">
              <a:solidFill>
                <a:schemeClr val="bg1"/>
              </a:solidFill>
            </a:rPr>
            <a:t>Вставлення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 групі </a:t>
          </a:r>
          <a:r>
            <a:rPr lang="uk-UA" sz="2400" b="1" i="1" noProof="0" dirty="0">
              <a:solidFill>
                <a:schemeClr val="bg1"/>
              </a:solidFill>
            </a:rPr>
            <a:t>Колонтитули</a:t>
          </a:r>
          <a:r>
            <a:rPr lang="uk-UA" sz="2400" i="1" noProof="0" dirty="0">
              <a:solidFill>
                <a:schemeClr val="bg1"/>
              </a:solidFill>
            </a:rPr>
            <a:t> одну з команд </a:t>
          </a:r>
          <a:r>
            <a:rPr lang="uk-UA" sz="2400" b="1" i="1" noProof="0" dirty="0">
              <a:solidFill>
                <a:schemeClr val="bg1"/>
              </a:solidFill>
            </a:rPr>
            <a:t>Верхній колонтитул </a:t>
          </a:r>
          <a:r>
            <a:rPr lang="uk-UA" sz="2400" i="1" noProof="0" dirty="0">
              <a:solidFill>
                <a:schemeClr val="bg1"/>
              </a:solidFill>
            </a:rPr>
            <a:t>або </a:t>
          </a:r>
          <a:r>
            <a:rPr lang="uk-UA" sz="2400" b="1" i="1" noProof="0" dirty="0">
              <a:solidFill>
                <a:schemeClr val="bg1"/>
              </a:solidFill>
            </a:rPr>
            <a:t>Нижній колонтитул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в запропонованому списку шаблонів колонтитулів один з варіантів.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Установити потрібні значення властивостей колонтитула, використавши елементи керування вкладки </a:t>
          </a:r>
          <a:r>
            <a:rPr lang="uk-UA" sz="2400" b="1" i="1" noProof="0" dirty="0">
              <a:solidFill>
                <a:schemeClr val="bg1"/>
              </a:solidFill>
            </a:rPr>
            <a:t>Конструктор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Увести потрібний текст у поля шаблону.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038C0BE1-39F1-4360-AB41-0C836177681C}">
      <dgm:prSet custT="1"/>
      <dgm:spPr>
        <a:solidFill>
          <a:srgbClr val="6633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Закрити колонтитул,  виконавши </a:t>
          </a:r>
          <a:r>
            <a:rPr lang="uk-UA" sz="2400" b="1" i="1" noProof="0" dirty="0">
              <a:solidFill>
                <a:schemeClr val="bg1"/>
              </a:solidFill>
            </a:rPr>
            <a:t>Знаряддя для колонтитулів </a:t>
          </a:r>
          <a:r>
            <a:rPr lang="uk-UA" sz="24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Конструктор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Закрити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Закрити колонтитули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024E43A2-3AD6-4B86-8A33-85DA67524E3F}" type="parTrans" cxnId="{534C08B0-1ACE-463E-88EA-9438427C5FC8}">
      <dgm:prSet/>
      <dgm:spPr/>
      <dgm:t>
        <a:bodyPr/>
        <a:lstStyle/>
        <a:p>
          <a:endParaRPr lang="uk-UA" noProof="0" dirty="0"/>
        </a:p>
      </dgm:t>
    </dgm:pt>
    <dgm:pt modelId="{802D9B12-4A6E-4248-BE34-C195B522168B}" type="sibTrans" cxnId="{534C08B0-1ACE-463E-88EA-9438427C5FC8}">
      <dgm:prSet/>
      <dgm:spPr/>
      <dgm:t>
        <a:bodyPr/>
        <a:lstStyle/>
        <a:p>
          <a:endParaRPr lang="uk-UA" noProof="0" dirty="0"/>
        </a:p>
      </dgm:t>
    </dgm:pt>
    <dgm:pt modelId="{19159AD9-256F-4298-9DF9-7D46CABADBBE}">
      <dgm:prSet custT="1"/>
      <dgm:spPr>
        <a:solidFill>
          <a:srgbClr val="6633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6</a:t>
          </a:r>
        </a:p>
      </dgm:t>
    </dgm:pt>
    <dgm:pt modelId="{44716FED-4469-41DA-A7AA-415C9A22145C}" type="parTrans" cxnId="{663949C1-3C06-4CC0-90B2-1D4ABD2D2D41}">
      <dgm:prSet/>
      <dgm:spPr/>
      <dgm:t>
        <a:bodyPr/>
        <a:lstStyle/>
        <a:p>
          <a:endParaRPr lang="uk-UA" noProof="0" dirty="0"/>
        </a:p>
      </dgm:t>
    </dgm:pt>
    <dgm:pt modelId="{81C361D0-788B-4398-ADA9-516E46918C5B}" type="sibTrans" cxnId="{663949C1-3C06-4CC0-90B2-1D4ABD2D2D41}">
      <dgm:prSet/>
      <dgm:spPr/>
      <dgm:t>
        <a:bodyPr/>
        <a:lstStyle/>
        <a:p>
          <a:endParaRPr lang="uk-UA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6" custLinFactNeighborY="18348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6" custScaleY="153148" custLinFactNeighborY="-3060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6" custScaleY="157309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6" custScaleY="155635" custLinFactNeighborY="9180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6" custScaleY="123078" custLinFactNeighborY="12240">
        <dgm:presLayoutVars>
          <dgm:bulletEnabled val="1"/>
        </dgm:presLayoutVars>
      </dgm:prSet>
      <dgm:spPr/>
    </dgm:pt>
    <dgm:pt modelId="{9425061A-9EC1-4280-9655-7966A7CC155F}" type="pres">
      <dgm:prSet presAssocID="{498D3C6A-AC2D-4D14-A0CF-0F4AB516345B}" presName="sp" presStyleCnt="0"/>
      <dgm:spPr/>
    </dgm:pt>
    <dgm:pt modelId="{48EE118C-8EDA-4A62-8BC4-90B992CA2EDA}" type="pres">
      <dgm:prSet presAssocID="{19159AD9-256F-4298-9DF9-7D46CABADBBE}" presName="composite" presStyleCnt="0"/>
      <dgm:spPr/>
    </dgm:pt>
    <dgm:pt modelId="{114A96C4-F283-45AF-9587-435A69AC0236}" type="pres">
      <dgm:prSet presAssocID="{19159AD9-256F-4298-9DF9-7D46CABADBB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73D505C-3A41-4D66-992F-8B3211D06102}" type="pres">
      <dgm:prSet presAssocID="{19159AD9-256F-4298-9DF9-7D46CABADBBE}" presName="descendantText" presStyleLbl="alignAcc1" presStyleIdx="5" presStyleCnt="6" custScaleY="157765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3F9CC528-7B60-436F-BA38-991875D06CB2}" type="presOf" srcId="{19159AD9-256F-4298-9DF9-7D46CABADBBE}" destId="{114A96C4-F283-45AF-9587-435A69AC0236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778D0DA3-B57B-4800-B3E8-A4A6C6097C6C}" type="presOf" srcId="{038C0BE1-39F1-4360-AB41-0C836177681C}" destId="{973D505C-3A41-4D66-992F-8B3211D06102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34C08B0-1ACE-463E-88EA-9438427C5FC8}" srcId="{19159AD9-256F-4298-9DF9-7D46CABADBBE}" destId="{038C0BE1-39F1-4360-AB41-0C836177681C}" srcOrd="0" destOrd="0" parTransId="{024E43A2-3AD6-4B86-8A33-85DA67524E3F}" sibTransId="{802D9B12-4A6E-4248-BE34-C195B522168B}"/>
    <dgm:cxn modelId="{663949C1-3C06-4CC0-90B2-1D4ABD2D2D41}" srcId="{D78CCA78-9DA2-42F1-AEC8-9213A79BDB16}" destId="{19159AD9-256F-4298-9DF9-7D46CABADBBE}" srcOrd="5" destOrd="0" parTransId="{44716FED-4469-41DA-A7AA-415C9A22145C}" sibTransId="{81C361D0-788B-4398-ADA9-516E46918C5B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  <dgm:cxn modelId="{299AC4AB-8CCE-4B92-B3D2-AFC5B5E2D0A2}" type="presParOf" srcId="{90F7D88D-44C1-4494-B17A-D58C5BD2886B}" destId="{9425061A-9EC1-4280-9655-7966A7CC155F}" srcOrd="9" destOrd="0" presId="urn:microsoft.com/office/officeart/2005/8/layout/chevron2"/>
    <dgm:cxn modelId="{3D244D4B-91D5-40BD-8C91-E35BEB97A2E2}" type="presParOf" srcId="{90F7D88D-44C1-4494-B17A-D58C5BD2886B}" destId="{48EE118C-8EDA-4A62-8BC4-90B992CA2EDA}" srcOrd="10" destOrd="0" presId="urn:microsoft.com/office/officeart/2005/8/layout/chevron2"/>
    <dgm:cxn modelId="{8CE843D7-FFE8-4FDB-BBA3-3BA0835F3C01}" type="presParOf" srcId="{48EE118C-8EDA-4A62-8BC4-90B992CA2EDA}" destId="{114A96C4-F283-45AF-9587-435A69AC0236}" srcOrd="0" destOrd="0" presId="urn:microsoft.com/office/officeart/2005/8/layout/chevron2"/>
    <dgm:cxn modelId="{786447BB-8FBC-4C8F-BBB2-8815E3DBCEB0}" type="presParOf" srcId="{48EE118C-8EDA-4A62-8BC4-90B992CA2EDA}" destId="{973D505C-3A41-4D66-992F-8B3211D061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0" i="1" dirty="0"/>
            <a:t>шрифт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0" i="1" dirty="0"/>
            <a:t>колір і розмір символів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b="0" i="1" dirty="0">
              <a:solidFill>
                <a:srgbClr val="002060"/>
              </a:solidFill>
            </a:rPr>
            <a:t>накреслення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b="0" i="1" dirty="0"/>
            <a:t>вирівнювання абзаців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b="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b="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0" i="1" dirty="0"/>
            <a:t>відступи абзацу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400" b="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400" b="0" i="1"/>
        </a:p>
      </dgm:t>
    </dgm:pt>
    <dgm:pt modelId="{A9826FA8-2F8F-4A88-9572-29C40337CB3C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400" b="0" i="1" dirty="0"/>
            <a:t>міжрядковий інтервал та інші параметри форматування символів й абзаців</a:t>
          </a:r>
        </a:p>
      </dgm:t>
    </dgm:pt>
    <dgm:pt modelId="{534C425C-F54F-4C1F-9E88-24DEB806931F}" type="parTrans" cxnId="{BF5CE655-3D15-483B-A725-FE026A22AA61}">
      <dgm:prSet/>
      <dgm:spPr/>
      <dgm:t>
        <a:bodyPr/>
        <a:lstStyle/>
        <a:p>
          <a:endParaRPr lang="uk-UA" sz="2400" b="0"/>
        </a:p>
      </dgm:t>
    </dgm:pt>
    <dgm:pt modelId="{155827E0-460E-4457-A35E-39F059B2EE9D}" type="sibTrans" cxnId="{BF5CE655-3D15-483B-A725-FE026A22AA61}">
      <dgm:prSet/>
      <dgm:spPr/>
      <dgm:t>
        <a:bodyPr/>
        <a:lstStyle/>
        <a:p>
          <a:endParaRPr lang="uk-UA" sz="2400" b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5898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5898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5898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5898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5898" custLinFactNeighborY="-10398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12B4DD80-A950-4EEE-8FE0-DDC6873B5CCC}" type="pres">
      <dgm:prSet presAssocID="{A9826FA8-2F8F-4A88-9572-29C40337CB3C}" presName="text_6" presStyleLbl="node1" presStyleIdx="5" presStyleCnt="6" custScaleY="167926">
        <dgm:presLayoutVars>
          <dgm:bulletEnabled val="1"/>
        </dgm:presLayoutVars>
      </dgm:prSet>
      <dgm:spPr/>
    </dgm:pt>
    <dgm:pt modelId="{BCF8DE50-DBCE-4E6E-960C-E38F80F29AE6}" type="pres">
      <dgm:prSet presAssocID="{A9826FA8-2F8F-4A88-9572-29C40337CB3C}" presName="accent_6" presStyleCnt="0"/>
      <dgm:spPr/>
    </dgm:pt>
    <dgm:pt modelId="{E7CB294F-1F02-4F11-B599-68E9C88C22A8}" type="pres">
      <dgm:prSet presAssocID="{A9826FA8-2F8F-4A88-9572-29C40337CB3C}" presName="accentRepeatNode" presStyleLbl="solidFgAcc1" presStyleIdx="5" presStyleCnt="6"/>
      <dgm:spPr/>
    </dgm:pt>
  </dgm:ptLst>
  <dgm:cxnLst>
    <dgm:cxn modelId="{549B9704-572C-4337-B5CE-DE3461DE0CAD}" type="presOf" srcId="{A9826FA8-2F8F-4A88-9572-29C40337CB3C}" destId="{12B4DD80-A950-4EEE-8FE0-DDC6873B5CCC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BF5CE655-3D15-483B-A725-FE026A22AA61}" srcId="{BD77BD33-EC30-46AC-BD24-401E734F8176}" destId="{A9826FA8-2F8F-4A88-9572-29C40337CB3C}" srcOrd="5" destOrd="0" parTransId="{534C425C-F54F-4C1F-9E88-24DEB806931F}" sibTransId="{155827E0-460E-4457-A35E-39F059B2EE9D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626E4D64-B73E-4E54-B2E3-57ADA13E261C}" type="presParOf" srcId="{0B7B7FCB-7340-4C8C-9CEC-44D83247E09F}" destId="{12B4DD80-A950-4EEE-8FE0-DDC6873B5CCC}" srcOrd="11" destOrd="0" presId="urn:microsoft.com/office/officeart/2008/layout/VerticalCurvedList"/>
    <dgm:cxn modelId="{C9E4C133-7AA5-4B7A-81A8-DD0478FE0157}" type="presParOf" srcId="{0B7B7FCB-7340-4C8C-9CEC-44D83247E09F}" destId="{BCF8DE50-DBCE-4E6E-960C-E38F80F29AE6}" srcOrd="12" destOrd="0" presId="urn:microsoft.com/office/officeart/2008/layout/VerticalCurvedList"/>
    <dgm:cxn modelId="{22153CAC-AD90-417A-BE73-869B15E9B514}" type="presParOf" srcId="{BCF8DE50-DBCE-4E6E-960C-E38F80F29AE6}" destId="{E7CB294F-1F02-4F11-B599-68E9C88C2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dirty="0"/>
            <a:t>таблиці,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dirty="0">
              <a:solidFill>
                <a:srgbClr val="002060"/>
              </a:solidFill>
            </a:rPr>
            <a:t>графічні зображення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Виділити назву певної структурної частини документа (розділу, пункту, підпункту).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 вкладці </a:t>
          </a:r>
          <a:r>
            <a:rPr lang="uk-UA" sz="2400" b="1" i="1" noProof="0" dirty="0">
              <a:solidFill>
                <a:schemeClr val="bg1"/>
              </a:solidFill>
            </a:rPr>
            <a:t>Основне</a:t>
          </a:r>
          <a:r>
            <a:rPr lang="uk-UA" sz="2400" i="1" noProof="0" dirty="0">
              <a:solidFill>
                <a:schemeClr val="bg1"/>
              </a:solidFill>
            </a:rPr>
            <a:t> в групі </a:t>
          </a:r>
          <a:r>
            <a:rPr lang="uk-UA" sz="2400" b="1" i="1" noProof="0" dirty="0">
              <a:solidFill>
                <a:schemeClr val="bg1"/>
              </a:solidFill>
            </a:rPr>
            <a:t>Стилі</a:t>
          </a:r>
          <a:r>
            <a:rPr lang="uk-UA" sz="2400" i="1" noProof="0" dirty="0">
              <a:solidFill>
                <a:schemeClr val="bg1"/>
              </a:solidFill>
            </a:rPr>
            <a:t> такий стиль заголовка, який відповідає рівню структурної частини в ієрархічній схемі документа (1-й рівень - </a:t>
          </a:r>
          <a:r>
            <a:rPr lang="uk-UA" sz="2400" b="1" i="1" noProof="0" dirty="0">
              <a:solidFill>
                <a:schemeClr val="bg1"/>
              </a:solidFill>
            </a:rPr>
            <a:t>Заголовок 1</a:t>
          </a:r>
          <a:r>
            <a:rPr lang="uk-UA" sz="2400" i="1" noProof="0" dirty="0">
              <a:solidFill>
                <a:schemeClr val="bg1"/>
              </a:solidFill>
            </a:rPr>
            <a:t>, 2-й рівень - </a:t>
          </a:r>
          <a:r>
            <a:rPr lang="uk-UA" sz="2400" b="1" i="1" noProof="0" dirty="0">
              <a:solidFill>
                <a:schemeClr val="bg1"/>
              </a:solidFill>
            </a:rPr>
            <a:t>Заголовок 2</a:t>
          </a:r>
          <a:r>
            <a:rPr lang="uk-UA" sz="2400" i="1" noProof="0" dirty="0">
              <a:solidFill>
                <a:schemeClr val="bg1"/>
              </a:solidFill>
            </a:rPr>
            <a:t> ...).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Повторити п. 1-2 цього алгоритму для всіх структурних частин документа.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48406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якщо в рівня є підрівні або підпорядкований текст;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якщо в рівня відсутній підпорядкований текст;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якщо цей текст має найнижчий рівень (так званий основний текст, до якого не застосовувалися стилі заголовків).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387416"/>
          <a:ext cx="11262516" cy="7752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з наступної сторінки </a:t>
          </a:r>
          <a:r>
            <a:rPr lang="uk-UA" sz="2400" i="1" kern="1200" noProof="0" dirty="0"/>
            <a:t>- розділ починається з початку наступної сторінки;</a:t>
          </a:r>
        </a:p>
      </dsp:txBody>
      <dsp:txXfrm>
        <a:off x="568385" y="387416"/>
        <a:ext cx="11262516" cy="775236"/>
      </dsp:txXfrm>
    </dsp:sp>
    <dsp:sp modelId="{27878C57-BBF6-4C22-88FA-1C3D4933722D}">
      <dsp:nvSpPr>
        <dsp:cNvPr id="0" name=""/>
        <dsp:cNvSpPr/>
      </dsp:nvSpPr>
      <dsp:spPr>
        <a:xfrm>
          <a:off x="83863" y="290512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550472"/>
          <a:ext cx="10818056" cy="77523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з поточної сторінки </a:t>
          </a:r>
          <a:r>
            <a:rPr lang="uk-UA" sz="2400" i="1" kern="1200" noProof="0" dirty="0"/>
            <a:t>— розділ починається в поточному місці документа;</a:t>
          </a:r>
        </a:p>
      </dsp:txBody>
      <dsp:txXfrm>
        <a:off x="1012846" y="1550472"/>
        <a:ext cx="10818056" cy="775236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713528"/>
          <a:ext cx="10818056" cy="7752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з парної сторінки </a:t>
          </a:r>
          <a:r>
            <a:rPr lang="uk-UA" sz="2400" i="1" kern="1200" noProof="0" dirty="0">
              <a:solidFill>
                <a:srgbClr val="002060"/>
              </a:solidFill>
            </a:rPr>
            <a:t>- розділ починається з наступної парної сторінки;</a:t>
          </a:r>
        </a:p>
      </dsp:txBody>
      <dsp:txXfrm>
        <a:off x="1012846" y="2713528"/>
        <a:ext cx="10818056" cy="775236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876584"/>
          <a:ext cx="11262516" cy="7752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з непарної сторінки </a:t>
          </a:r>
          <a:r>
            <a:rPr lang="uk-UA" sz="2400" i="1" kern="1200" noProof="0" dirty="0"/>
            <a:t>- розділ починається з наступної непарної сторінки.</a:t>
          </a:r>
        </a:p>
      </dsp:txBody>
      <dsp:txXfrm>
        <a:off x="568385" y="3876584"/>
        <a:ext cx="11262516" cy="775236"/>
      </dsp:txXfrm>
    </dsp:sp>
    <dsp:sp modelId="{AA2029A9-878F-42BF-A694-5944B1AD983E}">
      <dsp:nvSpPr>
        <dsp:cNvPr id="0" name=""/>
        <dsp:cNvSpPr/>
      </dsp:nvSpPr>
      <dsp:spPr>
        <a:xfrm>
          <a:off x="83863" y="3779679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998152" y="-613772"/>
          <a:ext cx="4764593" cy="4764593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92889" y="353704"/>
          <a:ext cx="5792718" cy="70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50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розмір аркуша,</a:t>
          </a:r>
        </a:p>
      </dsp:txBody>
      <dsp:txXfrm>
        <a:off x="492889" y="353704"/>
        <a:ext cx="5792718" cy="707409"/>
      </dsp:txXfrm>
    </dsp:sp>
    <dsp:sp modelId="{27878C57-BBF6-4C22-88FA-1C3D4933722D}">
      <dsp:nvSpPr>
        <dsp:cNvPr id="0" name=""/>
        <dsp:cNvSpPr/>
      </dsp:nvSpPr>
      <dsp:spPr>
        <a:xfrm>
          <a:off x="50758" y="265278"/>
          <a:ext cx="884262" cy="884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0033" y="1414819"/>
          <a:ext cx="5535574" cy="70740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50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розміри полів,</a:t>
          </a:r>
        </a:p>
      </dsp:txBody>
      <dsp:txXfrm>
        <a:off x="750033" y="1414819"/>
        <a:ext cx="5535574" cy="707409"/>
      </dsp:txXfrm>
    </dsp:sp>
    <dsp:sp modelId="{E63EBB38-5984-4F74-98F1-254621592311}">
      <dsp:nvSpPr>
        <dsp:cNvPr id="0" name=""/>
        <dsp:cNvSpPr/>
      </dsp:nvSpPr>
      <dsp:spPr>
        <a:xfrm>
          <a:off x="307902" y="1326393"/>
          <a:ext cx="884262" cy="884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92889" y="2475934"/>
          <a:ext cx="5792718" cy="7074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50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>
              <a:solidFill>
                <a:srgbClr val="002060"/>
              </a:solidFill>
            </a:rPr>
            <a:t>орієнтація сторінки тощо.</a:t>
          </a:r>
        </a:p>
      </dsp:txBody>
      <dsp:txXfrm>
        <a:off x="492889" y="2475934"/>
        <a:ext cx="5792718" cy="707409"/>
      </dsp:txXfrm>
    </dsp:sp>
    <dsp:sp modelId="{D13D7DA6-9D1E-4150-A6AE-C6ABC36166D5}">
      <dsp:nvSpPr>
        <dsp:cNvPr id="0" name=""/>
        <dsp:cNvSpPr/>
      </dsp:nvSpPr>
      <dsp:spPr>
        <a:xfrm>
          <a:off x="50758" y="2387508"/>
          <a:ext cx="884262" cy="884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189725" y="-490869"/>
          <a:ext cx="3804240" cy="3804240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269816" y="176349"/>
          <a:ext cx="6027077" cy="352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номери сторінок,</a:t>
          </a:r>
        </a:p>
      </dsp:txBody>
      <dsp:txXfrm>
        <a:off x="269816" y="176349"/>
        <a:ext cx="6027077" cy="352925"/>
      </dsp:txXfrm>
    </dsp:sp>
    <dsp:sp modelId="{27878C57-BBF6-4C22-88FA-1C3D4933722D}">
      <dsp:nvSpPr>
        <dsp:cNvPr id="0" name=""/>
        <dsp:cNvSpPr/>
      </dsp:nvSpPr>
      <dsp:spPr>
        <a:xfrm>
          <a:off x="49237" y="132234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22712" y="705568"/>
          <a:ext cx="5774181" cy="35292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назву документа, </a:t>
          </a:r>
        </a:p>
      </dsp:txBody>
      <dsp:txXfrm>
        <a:off x="522712" y="705568"/>
        <a:ext cx="5774181" cy="352925"/>
      </dsp:txXfrm>
    </dsp:sp>
    <dsp:sp modelId="{E63EBB38-5984-4F74-98F1-254621592311}">
      <dsp:nvSpPr>
        <dsp:cNvPr id="0" name=""/>
        <dsp:cNvSpPr/>
      </dsp:nvSpPr>
      <dsp:spPr>
        <a:xfrm>
          <a:off x="302133" y="661452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00330" y="1234787"/>
          <a:ext cx="5696562" cy="3529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>
              <a:solidFill>
                <a:srgbClr val="002060"/>
              </a:solidFill>
            </a:rPr>
            <a:t>Назву поточного розділу,</a:t>
          </a:r>
        </a:p>
      </dsp:txBody>
      <dsp:txXfrm>
        <a:off x="600330" y="1234787"/>
        <a:ext cx="5696562" cy="352925"/>
      </dsp:txXfrm>
    </dsp:sp>
    <dsp:sp modelId="{D13D7DA6-9D1E-4150-A6AE-C6ABC36166D5}">
      <dsp:nvSpPr>
        <dsp:cNvPr id="0" name=""/>
        <dsp:cNvSpPr/>
      </dsp:nvSpPr>
      <dsp:spPr>
        <a:xfrm>
          <a:off x="379752" y="1190671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2EE68-749B-4B6A-8FC0-0254E5BA9E34}">
      <dsp:nvSpPr>
        <dsp:cNvPr id="0" name=""/>
        <dsp:cNvSpPr/>
      </dsp:nvSpPr>
      <dsp:spPr>
        <a:xfrm>
          <a:off x="522712" y="1764006"/>
          <a:ext cx="5774181" cy="3529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>
              <a:solidFill>
                <a:schemeClr val="bg1"/>
              </a:solidFill>
            </a:rPr>
            <a:t>прізвище автора,</a:t>
          </a:r>
        </a:p>
      </dsp:txBody>
      <dsp:txXfrm>
        <a:off x="522712" y="1764006"/>
        <a:ext cx="5774181" cy="352925"/>
      </dsp:txXfrm>
    </dsp:sp>
    <dsp:sp modelId="{E43B67C8-408D-4193-962F-5352C0FED56A}">
      <dsp:nvSpPr>
        <dsp:cNvPr id="0" name=""/>
        <dsp:cNvSpPr/>
      </dsp:nvSpPr>
      <dsp:spPr>
        <a:xfrm>
          <a:off x="302133" y="1719890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C3B4FB-C326-48B6-956C-E6460F504D6C}">
      <dsp:nvSpPr>
        <dsp:cNvPr id="0" name=""/>
        <dsp:cNvSpPr/>
      </dsp:nvSpPr>
      <dsp:spPr>
        <a:xfrm>
          <a:off x="269816" y="2293224"/>
          <a:ext cx="6027077" cy="35292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>
              <a:solidFill>
                <a:schemeClr val="bg1"/>
              </a:solidFill>
            </a:rPr>
            <a:t>графічні зображення тощо.</a:t>
          </a:r>
          <a:endParaRPr lang="uk-UA" sz="2800" i="1" kern="1200" dirty="0">
            <a:solidFill>
              <a:schemeClr val="bg1"/>
            </a:solidFill>
          </a:endParaRPr>
        </a:p>
      </dsp:txBody>
      <dsp:txXfrm>
        <a:off x="269816" y="2293224"/>
        <a:ext cx="6027077" cy="352925"/>
      </dsp:txXfrm>
    </dsp:sp>
    <dsp:sp modelId="{5350A33F-8EA5-4984-931A-3368BB85C016}">
      <dsp:nvSpPr>
        <dsp:cNvPr id="0" name=""/>
        <dsp:cNvSpPr/>
      </dsp:nvSpPr>
      <dsp:spPr>
        <a:xfrm>
          <a:off x="49237" y="2249109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09463" y="112726"/>
          <a:ext cx="729756" cy="51082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258678"/>
        <a:ext cx="510829" cy="218927"/>
      </dsp:txXfrm>
    </dsp:sp>
    <dsp:sp modelId="{3F244AEF-BD16-4508-9A5A-9640B519654B}">
      <dsp:nvSpPr>
        <dsp:cNvPr id="0" name=""/>
        <dsp:cNvSpPr/>
      </dsp:nvSpPr>
      <dsp:spPr>
        <a:xfrm rot="5400000">
          <a:off x="6043190" y="-5442019"/>
          <a:ext cx="474590" cy="1153931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на </a:t>
          </a:r>
          <a:r>
            <a:rPr lang="uk-UA" sz="2400" b="1" i="1" kern="1200" noProof="0" dirty="0">
              <a:solidFill>
                <a:schemeClr val="bg1"/>
              </a:solidFill>
            </a:rPr>
            <a:t>Стрічці</a:t>
          </a:r>
          <a:r>
            <a:rPr lang="uk-UA" sz="2400" i="1" kern="1200" noProof="0" dirty="0">
              <a:solidFill>
                <a:schemeClr val="bg1"/>
              </a:solidFill>
            </a:rPr>
            <a:t> вкладку </a:t>
          </a:r>
          <a:r>
            <a:rPr lang="uk-UA" sz="2400" b="1" i="1" kern="1200" noProof="0" dirty="0">
              <a:solidFill>
                <a:schemeClr val="bg1"/>
              </a:solidFill>
            </a:rPr>
            <a:t>Вставлення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10829" y="113510"/>
        <a:ext cx="11516144" cy="428254"/>
      </dsp:txXfrm>
    </dsp:sp>
    <dsp:sp modelId="{CA699784-EE11-48B7-BD5B-E6C7811778B0}">
      <dsp:nvSpPr>
        <dsp:cNvPr id="0" name=""/>
        <dsp:cNvSpPr/>
      </dsp:nvSpPr>
      <dsp:spPr>
        <a:xfrm rot="5400000">
          <a:off x="-109463" y="882433"/>
          <a:ext cx="729756" cy="510829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028385"/>
        <a:ext cx="510829" cy="218927"/>
      </dsp:txXfrm>
    </dsp:sp>
    <dsp:sp modelId="{E5CB376A-E1F5-4E26-86CA-E248F361C893}">
      <dsp:nvSpPr>
        <dsp:cNvPr id="0" name=""/>
        <dsp:cNvSpPr/>
      </dsp:nvSpPr>
      <dsp:spPr>
        <a:xfrm rot="5400000">
          <a:off x="5917263" y="-4774030"/>
          <a:ext cx="726444" cy="1153931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в групі </a:t>
          </a:r>
          <a:r>
            <a:rPr lang="uk-UA" sz="2400" b="1" i="1" kern="1200" noProof="0" dirty="0">
              <a:solidFill>
                <a:schemeClr val="bg1"/>
              </a:solidFill>
            </a:rPr>
            <a:t>Колонтитули</a:t>
          </a:r>
          <a:r>
            <a:rPr lang="uk-UA" sz="2400" i="1" kern="1200" noProof="0" dirty="0">
              <a:solidFill>
                <a:schemeClr val="bg1"/>
              </a:solidFill>
            </a:rPr>
            <a:t> одну з команд </a:t>
          </a:r>
          <a:r>
            <a:rPr lang="uk-UA" sz="2400" b="1" i="1" kern="1200" noProof="0" dirty="0">
              <a:solidFill>
                <a:schemeClr val="bg1"/>
              </a:solidFill>
            </a:rPr>
            <a:t>Верхній колонтитул </a:t>
          </a:r>
          <a:r>
            <a:rPr lang="uk-UA" sz="2400" i="1" kern="1200" noProof="0" dirty="0">
              <a:solidFill>
                <a:schemeClr val="bg1"/>
              </a:solidFill>
            </a:rPr>
            <a:t>або </a:t>
          </a:r>
          <a:r>
            <a:rPr lang="uk-UA" sz="2400" b="1" i="1" kern="1200" noProof="0" dirty="0">
              <a:solidFill>
                <a:schemeClr val="bg1"/>
              </a:solidFill>
            </a:rPr>
            <a:t>Нижній колонтитул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10829" y="667866"/>
        <a:ext cx="11503850" cy="655520"/>
      </dsp:txXfrm>
    </dsp:sp>
    <dsp:sp modelId="{D547829D-0660-4ECE-8B9B-4DD150AEB617}">
      <dsp:nvSpPr>
        <dsp:cNvPr id="0" name=""/>
        <dsp:cNvSpPr/>
      </dsp:nvSpPr>
      <dsp:spPr>
        <a:xfrm rot="5400000">
          <a:off x="-109463" y="1662009"/>
          <a:ext cx="729756" cy="51082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807961"/>
        <a:ext cx="510829" cy="218927"/>
      </dsp:txXfrm>
    </dsp:sp>
    <dsp:sp modelId="{9E04A936-A0BD-4697-B593-D6F4E69814DB}">
      <dsp:nvSpPr>
        <dsp:cNvPr id="0" name=""/>
        <dsp:cNvSpPr/>
      </dsp:nvSpPr>
      <dsp:spPr>
        <a:xfrm rot="5400000">
          <a:off x="5907394" y="-3979940"/>
          <a:ext cx="746181" cy="1153931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в запропонованому списку шаблонів колонтитулів один з варіантів.</a:t>
          </a:r>
        </a:p>
      </dsp:txBody>
      <dsp:txXfrm rot="-5400000">
        <a:off x="510829" y="1453051"/>
        <a:ext cx="11502886" cy="673329"/>
      </dsp:txXfrm>
    </dsp:sp>
    <dsp:sp modelId="{52803C1C-157C-4C4C-B9E1-A477114FB6F8}">
      <dsp:nvSpPr>
        <dsp:cNvPr id="0" name=""/>
        <dsp:cNvSpPr/>
      </dsp:nvSpPr>
      <dsp:spPr>
        <a:xfrm rot="5400000">
          <a:off x="-109463" y="2437614"/>
          <a:ext cx="729756" cy="5108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2583566"/>
        <a:ext cx="510829" cy="218927"/>
      </dsp:txXfrm>
    </dsp:sp>
    <dsp:sp modelId="{2DAD2266-D1F5-4340-BFC3-C47B398908AF}">
      <dsp:nvSpPr>
        <dsp:cNvPr id="0" name=""/>
        <dsp:cNvSpPr/>
      </dsp:nvSpPr>
      <dsp:spPr>
        <a:xfrm rot="5400000">
          <a:off x="5911364" y="-3160790"/>
          <a:ext cx="738241" cy="11539312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Установити потрібні значення властивостей колонтитула, використавши елементи керування вкладки </a:t>
          </a:r>
          <a:r>
            <a:rPr lang="uk-UA" sz="2400" b="1" i="1" kern="1200" noProof="0" dirty="0">
              <a:solidFill>
                <a:schemeClr val="bg1"/>
              </a:solidFill>
            </a:rPr>
            <a:t>Конструктор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10829" y="2275783"/>
        <a:ext cx="11503274" cy="666165"/>
      </dsp:txXfrm>
    </dsp:sp>
    <dsp:sp modelId="{EBD4C652-875D-4E3B-BCAE-25007D58F96A}">
      <dsp:nvSpPr>
        <dsp:cNvPr id="0" name=""/>
        <dsp:cNvSpPr/>
      </dsp:nvSpPr>
      <dsp:spPr>
        <a:xfrm rot="5400000">
          <a:off x="-109463" y="3136004"/>
          <a:ext cx="729756" cy="510829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5</a:t>
          </a:r>
        </a:p>
      </dsp:txBody>
      <dsp:txXfrm rot="-5400000">
        <a:off x="1" y="3281956"/>
        <a:ext cx="510829" cy="218927"/>
      </dsp:txXfrm>
    </dsp:sp>
    <dsp:sp modelId="{BB64508B-8A65-44E4-A925-E18E98C3A57A}">
      <dsp:nvSpPr>
        <dsp:cNvPr id="0" name=""/>
        <dsp:cNvSpPr/>
      </dsp:nvSpPr>
      <dsp:spPr>
        <a:xfrm rot="5400000">
          <a:off x="5988580" y="-2447885"/>
          <a:ext cx="583810" cy="11539312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Увести потрібний текст у поля шаблону.</a:t>
          </a:r>
        </a:p>
      </dsp:txBody>
      <dsp:txXfrm rot="-5400000">
        <a:off x="510830" y="3058364"/>
        <a:ext cx="11510813" cy="526812"/>
      </dsp:txXfrm>
    </dsp:sp>
    <dsp:sp modelId="{114A96C4-F283-45AF-9587-435A69AC0236}">
      <dsp:nvSpPr>
        <dsp:cNvPr id="0" name=""/>
        <dsp:cNvSpPr/>
      </dsp:nvSpPr>
      <dsp:spPr>
        <a:xfrm rot="5400000">
          <a:off x="-109463" y="3916661"/>
          <a:ext cx="729756" cy="510829"/>
        </a:xfrm>
        <a:prstGeom prst="chevron">
          <a:avLst/>
        </a:prstGeom>
        <a:solidFill>
          <a:srgbClr val="66330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6</a:t>
          </a:r>
        </a:p>
      </dsp:txBody>
      <dsp:txXfrm rot="-5400000">
        <a:off x="1" y="4062613"/>
        <a:ext cx="510829" cy="218927"/>
      </dsp:txXfrm>
    </dsp:sp>
    <dsp:sp modelId="{973D505C-3A41-4D66-992F-8B3211D06102}">
      <dsp:nvSpPr>
        <dsp:cNvPr id="0" name=""/>
        <dsp:cNvSpPr/>
      </dsp:nvSpPr>
      <dsp:spPr>
        <a:xfrm rot="5400000">
          <a:off x="5906313" y="-1725287"/>
          <a:ext cx="748344" cy="11539312"/>
        </a:xfrm>
        <a:prstGeom prst="round2SameRect">
          <a:avLst/>
        </a:prstGeom>
        <a:solidFill>
          <a:srgbClr val="66330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Закрити колонтитул,  виконавши </a:t>
          </a:r>
          <a:r>
            <a:rPr lang="uk-UA" sz="2400" b="1" i="1" kern="1200" noProof="0" dirty="0">
              <a:solidFill>
                <a:schemeClr val="bg1"/>
              </a:solidFill>
            </a:rPr>
            <a:t>Знаряддя для колонтитулів </a:t>
          </a:r>
          <a:r>
            <a:rPr lang="uk-UA" sz="24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Конструктор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Закрити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Закрити колонтитули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10830" y="3706727"/>
        <a:ext cx="11502781" cy="675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22704" y="-731467"/>
          <a:ext cx="5625308" cy="562530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36956" y="155491"/>
          <a:ext cx="8654677" cy="5537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шрифт</a:t>
          </a:r>
        </a:p>
      </dsp:txBody>
      <dsp:txXfrm>
        <a:off x="336956" y="155491"/>
        <a:ext cx="8654677" cy="553703"/>
      </dsp:txXfrm>
    </dsp:sp>
    <dsp:sp modelId="{27878C57-BBF6-4C22-88FA-1C3D4933722D}">
      <dsp:nvSpPr>
        <dsp:cNvPr id="0" name=""/>
        <dsp:cNvSpPr/>
      </dsp:nvSpPr>
      <dsp:spPr>
        <a:xfrm>
          <a:off x="62079" y="157465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98724" y="815112"/>
          <a:ext cx="8292909" cy="55370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колір і розмір символів</a:t>
          </a:r>
        </a:p>
      </dsp:txBody>
      <dsp:txXfrm>
        <a:off x="698724" y="815112"/>
        <a:ext cx="8292909" cy="553703"/>
      </dsp:txXfrm>
    </dsp:sp>
    <dsp:sp modelId="{E63EBB38-5984-4F74-98F1-254621592311}">
      <dsp:nvSpPr>
        <dsp:cNvPr id="0" name=""/>
        <dsp:cNvSpPr/>
      </dsp:nvSpPr>
      <dsp:spPr>
        <a:xfrm>
          <a:off x="423847" y="817087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4151" y="1474733"/>
          <a:ext cx="8127481" cy="5537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>
              <a:solidFill>
                <a:srgbClr val="002060"/>
              </a:solidFill>
            </a:rPr>
            <a:t>накреслення</a:t>
          </a:r>
        </a:p>
      </dsp:txBody>
      <dsp:txXfrm>
        <a:off x="864151" y="1474733"/>
        <a:ext cx="8127481" cy="553703"/>
      </dsp:txXfrm>
    </dsp:sp>
    <dsp:sp modelId="{D13D7DA6-9D1E-4150-A6AE-C6ABC36166D5}">
      <dsp:nvSpPr>
        <dsp:cNvPr id="0" name=""/>
        <dsp:cNvSpPr/>
      </dsp:nvSpPr>
      <dsp:spPr>
        <a:xfrm>
          <a:off x="589274" y="1476708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4151" y="2133937"/>
          <a:ext cx="8127481" cy="5537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вирівнювання абзаців</a:t>
          </a:r>
        </a:p>
      </dsp:txBody>
      <dsp:txXfrm>
        <a:off x="864151" y="2133937"/>
        <a:ext cx="8127481" cy="553703"/>
      </dsp:txXfrm>
    </dsp:sp>
    <dsp:sp modelId="{AA2029A9-878F-42BF-A694-5944B1AD983E}">
      <dsp:nvSpPr>
        <dsp:cNvPr id="0" name=""/>
        <dsp:cNvSpPr/>
      </dsp:nvSpPr>
      <dsp:spPr>
        <a:xfrm>
          <a:off x="589274" y="2135911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698724" y="2747827"/>
          <a:ext cx="8292909" cy="55370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відступи абзацу</a:t>
          </a:r>
        </a:p>
      </dsp:txBody>
      <dsp:txXfrm>
        <a:off x="698724" y="2747827"/>
        <a:ext cx="8292909" cy="553703"/>
      </dsp:txXfrm>
    </dsp:sp>
    <dsp:sp modelId="{0589A8B4-BF53-4D85-9C3C-5A5EA39FC1AC}">
      <dsp:nvSpPr>
        <dsp:cNvPr id="0" name=""/>
        <dsp:cNvSpPr/>
      </dsp:nvSpPr>
      <dsp:spPr>
        <a:xfrm>
          <a:off x="423847" y="2795533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B4DD80-A950-4EEE-8FE0-DDC6873B5CCC}">
      <dsp:nvSpPr>
        <dsp:cNvPr id="0" name=""/>
        <dsp:cNvSpPr/>
      </dsp:nvSpPr>
      <dsp:spPr>
        <a:xfrm>
          <a:off x="336956" y="3360759"/>
          <a:ext cx="8654677" cy="738543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міжрядковий інтервал та інші параметри форматування символів й абзаців</a:t>
          </a:r>
        </a:p>
      </dsp:txBody>
      <dsp:txXfrm>
        <a:off x="336956" y="3360759"/>
        <a:ext cx="8654677" cy="738543"/>
      </dsp:txXfrm>
    </dsp:sp>
    <dsp:sp modelId="{E7CB294F-1F02-4F11-B599-68E9C88C22A8}">
      <dsp:nvSpPr>
        <dsp:cNvPr id="0" name=""/>
        <dsp:cNvSpPr/>
      </dsp:nvSpPr>
      <dsp:spPr>
        <a:xfrm>
          <a:off x="62079" y="3455154"/>
          <a:ext cx="549753" cy="54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747788" y="-575710"/>
          <a:ext cx="4467178" cy="4467178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2615" y="331575"/>
          <a:ext cx="3634831" cy="663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текст,</a:t>
          </a:r>
        </a:p>
      </dsp:txBody>
      <dsp:txXfrm>
        <a:off x="462615" y="331575"/>
        <a:ext cx="3634831" cy="663151"/>
      </dsp:txXfrm>
    </dsp:sp>
    <dsp:sp modelId="{27878C57-BBF6-4C22-88FA-1C3D4933722D}">
      <dsp:nvSpPr>
        <dsp:cNvPr id="0" name=""/>
        <dsp:cNvSpPr/>
      </dsp:nvSpPr>
      <dsp:spPr>
        <a:xfrm>
          <a:off x="48146" y="248681"/>
          <a:ext cx="828939" cy="82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03671" y="1326303"/>
          <a:ext cx="3393775" cy="66315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таблиці,</a:t>
          </a:r>
        </a:p>
      </dsp:txBody>
      <dsp:txXfrm>
        <a:off x="703671" y="1326303"/>
        <a:ext cx="3393775" cy="663151"/>
      </dsp:txXfrm>
    </dsp:sp>
    <dsp:sp modelId="{E63EBB38-5984-4F74-98F1-254621592311}">
      <dsp:nvSpPr>
        <dsp:cNvPr id="0" name=""/>
        <dsp:cNvSpPr/>
      </dsp:nvSpPr>
      <dsp:spPr>
        <a:xfrm>
          <a:off x="289201" y="1243409"/>
          <a:ext cx="828939" cy="82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62615" y="2321030"/>
          <a:ext cx="3634831" cy="663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</a:rPr>
            <a:t>графічні зображення тощо.</a:t>
          </a:r>
        </a:p>
      </dsp:txBody>
      <dsp:txXfrm>
        <a:off x="462615" y="2321030"/>
        <a:ext cx="3634831" cy="663151"/>
      </dsp:txXfrm>
    </dsp:sp>
    <dsp:sp modelId="{D13D7DA6-9D1E-4150-A6AE-C6ABC36166D5}">
      <dsp:nvSpPr>
        <dsp:cNvPr id="0" name=""/>
        <dsp:cNvSpPr/>
      </dsp:nvSpPr>
      <dsp:spPr>
        <a:xfrm>
          <a:off x="48146" y="2238136"/>
          <a:ext cx="828939" cy="82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38779" y="243262"/>
          <a:ext cx="1591862" cy="11143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0" y="561635"/>
        <a:ext cx="1114304" cy="477558"/>
      </dsp:txXfrm>
    </dsp:sp>
    <dsp:sp modelId="{3F244AEF-BD16-4508-9A5A-9640B519654B}">
      <dsp:nvSpPr>
        <dsp:cNvPr id="0" name=""/>
        <dsp:cNvSpPr/>
      </dsp:nvSpPr>
      <dsp:spPr>
        <a:xfrm rot="5400000">
          <a:off x="6064867" y="-4946080"/>
          <a:ext cx="1034710" cy="10935837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Виділити назву певної структурної частини документа (розділу, пункту, підпункту).</a:t>
          </a:r>
        </a:p>
      </dsp:txBody>
      <dsp:txXfrm rot="-5400000">
        <a:off x="1114304" y="54993"/>
        <a:ext cx="10885327" cy="933690"/>
      </dsp:txXfrm>
    </dsp:sp>
    <dsp:sp modelId="{CA699784-EE11-48B7-BD5B-E6C7811778B0}">
      <dsp:nvSpPr>
        <dsp:cNvPr id="0" name=""/>
        <dsp:cNvSpPr/>
      </dsp:nvSpPr>
      <dsp:spPr>
        <a:xfrm rot="5400000">
          <a:off x="-238779" y="1907867"/>
          <a:ext cx="1591862" cy="1114304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0" y="2226240"/>
        <a:ext cx="1114304" cy="477558"/>
      </dsp:txXfrm>
    </dsp:sp>
    <dsp:sp modelId="{E5CB376A-E1F5-4E26-86CA-E248F361C893}">
      <dsp:nvSpPr>
        <dsp:cNvPr id="0" name=""/>
        <dsp:cNvSpPr/>
      </dsp:nvSpPr>
      <dsp:spPr>
        <a:xfrm rot="5400000">
          <a:off x="5814436" y="-3281475"/>
          <a:ext cx="1535573" cy="10935837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на вкладці </a:t>
          </a:r>
          <a:r>
            <a:rPr lang="uk-UA" sz="2400" b="1" i="1" kern="1200" noProof="0" dirty="0">
              <a:solidFill>
                <a:schemeClr val="bg1"/>
              </a:solidFill>
            </a:rPr>
            <a:t>Основне</a:t>
          </a:r>
          <a:r>
            <a:rPr lang="uk-UA" sz="2400" i="1" kern="1200" noProof="0" dirty="0">
              <a:solidFill>
                <a:schemeClr val="bg1"/>
              </a:solidFill>
            </a:rPr>
            <a:t> в групі </a:t>
          </a:r>
          <a:r>
            <a:rPr lang="uk-UA" sz="2400" b="1" i="1" kern="1200" noProof="0" dirty="0">
              <a:solidFill>
                <a:schemeClr val="bg1"/>
              </a:solidFill>
            </a:rPr>
            <a:t>Стилі</a:t>
          </a:r>
          <a:r>
            <a:rPr lang="uk-UA" sz="2400" i="1" kern="1200" noProof="0" dirty="0">
              <a:solidFill>
                <a:schemeClr val="bg1"/>
              </a:solidFill>
            </a:rPr>
            <a:t> такий стиль заголовка, який відповідає рівню структурної частини в ієрархічній схемі документа (1-й рівень - </a:t>
          </a:r>
          <a:r>
            <a:rPr lang="uk-UA" sz="2400" b="1" i="1" kern="1200" noProof="0" dirty="0">
              <a:solidFill>
                <a:schemeClr val="bg1"/>
              </a:solidFill>
            </a:rPr>
            <a:t>Заголовок 1</a:t>
          </a:r>
          <a:r>
            <a:rPr lang="uk-UA" sz="2400" i="1" kern="1200" noProof="0" dirty="0">
              <a:solidFill>
                <a:schemeClr val="bg1"/>
              </a:solidFill>
            </a:rPr>
            <a:t>, 2-й рівень - </a:t>
          </a:r>
          <a:r>
            <a:rPr lang="uk-UA" sz="2400" b="1" i="1" kern="1200" noProof="0" dirty="0">
              <a:solidFill>
                <a:schemeClr val="bg1"/>
              </a:solidFill>
            </a:rPr>
            <a:t>Заголовок 2</a:t>
          </a:r>
          <a:r>
            <a:rPr lang="uk-UA" sz="2400" i="1" kern="1200" noProof="0" dirty="0">
              <a:solidFill>
                <a:schemeClr val="bg1"/>
              </a:solidFill>
            </a:rPr>
            <a:t> ...).</a:t>
          </a:r>
        </a:p>
      </dsp:txBody>
      <dsp:txXfrm rot="-5400000">
        <a:off x="1114304" y="1493617"/>
        <a:ext cx="10860877" cy="1385653"/>
      </dsp:txXfrm>
    </dsp:sp>
    <dsp:sp modelId="{D547829D-0660-4ECE-8B9B-4DD150AEB617}">
      <dsp:nvSpPr>
        <dsp:cNvPr id="0" name=""/>
        <dsp:cNvSpPr/>
      </dsp:nvSpPr>
      <dsp:spPr>
        <a:xfrm rot="5400000">
          <a:off x="-238779" y="3441436"/>
          <a:ext cx="1591862" cy="11143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759809"/>
        <a:ext cx="1114304" cy="477558"/>
      </dsp:txXfrm>
    </dsp:sp>
    <dsp:sp modelId="{9E04A936-A0BD-4697-B593-D6F4E69814DB}">
      <dsp:nvSpPr>
        <dsp:cNvPr id="0" name=""/>
        <dsp:cNvSpPr/>
      </dsp:nvSpPr>
      <dsp:spPr>
        <a:xfrm rot="5400000">
          <a:off x="5945472" y="-1747906"/>
          <a:ext cx="1273501" cy="10935837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Повторити п. 1-2 цього алгоритму для всіх структурних частин документа.</a:t>
          </a:r>
        </a:p>
      </dsp:txBody>
      <dsp:txXfrm rot="-5400000">
        <a:off x="1114305" y="3145428"/>
        <a:ext cx="10873670" cy="11491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92347" y="-734511"/>
          <a:ext cx="5708040" cy="5708040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88923" y="423901"/>
          <a:ext cx="11254617" cy="847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294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якщо в рівня є підрівні або підпорядкований текст;</a:t>
          </a:r>
        </a:p>
      </dsp:txBody>
      <dsp:txXfrm>
        <a:off x="588923" y="423901"/>
        <a:ext cx="11254617" cy="847803"/>
      </dsp:txXfrm>
    </dsp:sp>
    <dsp:sp modelId="{27878C57-BBF6-4C22-88FA-1C3D4933722D}">
      <dsp:nvSpPr>
        <dsp:cNvPr id="0" name=""/>
        <dsp:cNvSpPr/>
      </dsp:nvSpPr>
      <dsp:spPr>
        <a:xfrm>
          <a:off x="59046" y="317926"/>
          <a:ext cx="1059754" cy="10597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7099" y="1695607"/>
          <a:ext cx="10946441" cy="84780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294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якщо в рівня відсутній підпорядкований текст;</a:t>
          </a:r>
        </a:p>
      </dsp:txBody>
      <dsp:txXfrm>
        <a:off x="897099" y="1695607"/>
        <a:ext cx="10946441" cy="847803"/>
      </dsp:txXfrm>
    </dsp:sp>
    <dsp:sp modelId="{E63EBB38-5984-4F74-98F1-254621592311}">
      <dsp:nvSpPr>
        <dsp:cNvPr id="0" name=""/>
        <dsp:cNvSpPr/>
      </dsp:nvSpPr>
      <dsp:spPr>
        <a:xfrm>
          <a:off x="367222" y="1589631"/>
          <a:ext cx="1059754" cy="10597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88923" y="2967312"/>
          <a:ext cx="11254617" cy="847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294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>
              <a:solidFill>
                <a:srgbClr val="002060"/>
              </a:solidFill>
            </a:rPr>
            <a:t>якщо цей текст має найнижчий рівень (так званий основний текст, до якого не застосовувалися стилі заголовків).</a:t>
          </a:r>
        </a:p>
      </dsp:txBody>
      <dsp:txXfrm>
        <a:off x="588923" y="2967312"/>
        <a:ext cx="11254617" cy="847803"/>
      </dsp:txXfrm>
    </dsp:sp>
    <dsp:sp modelId="{D13D7DA6-9D1E-4150-A6AE-C6ABC36166D5}">
      <dsp:nvSpPr>
        <dsp:cNvPr id="0" name=""/>
        <dsp:cNvSpPr/>
      </dsp:nvSpPr>
      <dsp:spPr>
        <a:xfrm>
          <a:off x="59046" y="2861337"/>
          <a:ext cx="1059754" cy="10597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8287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Структура документа. Розділи. Колонтитули. Стильове оформлення абзаців.</a:t>
            </a:r>
          </a:p>
        </p:txBody>
      </p:sp>
      <p:pic>
        <p:nvPicPr>
          <p:cNvPr id="10" name="Picture 4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ign, document, paragraph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96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" y="1196763"/>
            <a:ext cx="674970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тексті з книжковою орієнтацією сторінок потрібно вставити таблицю або схему на сторінці з альбомною орієнтацією або деякий фрагмент документа потрібно розмістити в кілька колонок. Таке форматування документа можливо зробити, розділивши документ на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26" name="Picture 2" descr="document, file, recycled paper, sheet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7631" r="9918" b="8430"/>
          <a:stretch/>
        </p:blipFill>
        <p:spPr bwMode="auto">
          <a:xfrm>
            <a:off x="7039428" y="1196763"/>
            <a:ext cx="4818744" cy="50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розриву розділів потрібно видалити в документі вказаний прихований символ. При цьому текст над місцем видаленого розриву стає частиною наступного розділу і його формат автоматично змінюється відповідним чином.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002" y="3533845"/>
            <a:ext cx="5388611" cy="28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4363086" y="4224127"/>
            <a:ext cx="799745" cy="9098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577002" y="5032854"/>
            <a:ext cx="824251" cy="91074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а виноска 14"/>
          <p:cNvSpPr/>
          <p:nvPr/>
        </p:nvSpPr>
        <p:spPr>
          <a:xfrm>
            <a:off x="916922" y="4079739"/>
            <a:ext cx="2522964" cy="560545"/>
          </a:xfrm>
          <a:prstGeom prst="wedgeRectCallout">
            <a:avLst>
              <a:gd name="adj1" fmla="val 93534"/>
              <a:gd name="adj2" fmla="val 71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а виноска 15"/>
          <p:cNvSpPr/>
          <p:nvPr/>
        </p:nvSpPr>
        <p:spPr>
          <a:xfrm>
            <a:off x="7713835" y="4417145"/>
            <a:ext cx="2037862" cy="560545"/>
          </a:xfrm>
          <a:prstGeom prst="wedgeRectCallout">
            <a:avLst>
              <a:gd name="adj1" fmla="val -124819"/>
              <a:gd name="adj2" fmla="val 1142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8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багатосторінкових документах часто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 - це службові повідомлення, які розміщують на полях сторінки і повторюються на інших сторінках документа.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en-US" sz="2800" b="1" i="1" kern="0" dirty="0">
                <a:solidFill>
                  <a:srgbClr val="FFFFFF"/>
                </a:solidFill>
              </a:rPr>
              <a:t>Word </a:t>
            </a:r>
            <a:r>
              <a:rPr lang="uk-UA" sz="2800" b="1" i="1" kern="0" dirty="0">
                <a:solidFill>
                  <a:srgbClr val="FFFFFF"/>
                </a:solidFill>
              </a:rPr>
              <a:t>розрізняють колонтитули: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354340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Верхній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553" y="354340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Нижній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9099" y="354340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Бічні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819634"/>
            <a:ext cx="537084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Колонтитули можуть містити: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45402223"/>
              </p:ext>
            </p:extLst>
          </p:nvPr>
        </p:nvGraphicFramePr>
        <p:xfrm>
          <a:off x="5667783" y="4066621"/>
          <a:ext cx="6332472" cy="28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2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3B67C8-408D-4193-962F-5352C0FE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E43B67C8-408D-4193-962F-5352C0FED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6B2EE68-749B-4B6A-8FC0-0254E5BA9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66B2EE68-749B-4B6A-8FC0-0254E5BA9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50A33F-8EA5-4984-931A-3368BB85C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5350A33F-8EA5-4984-931A-3368BB85C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C3B4FB-C326-48B6-956C-E6460F504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graphicEl>
                                              <a:dgm id="{36C3B4FB-C326-48B6-956C-E6460F504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Graphic spid="11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946" y="1196763"/>
            <a:ext cx="7443203" cy="4401205"/>
          </a:xfrm>
          <a:prstGeom prst="wedgeRectCallout">
            <a:avLst>
              <a:gd name="adj1" fmla="val -68023"/>
              <a:gd name="adj2" fmla="val -204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прикладу - роздивіться сторінку вашого підручника з інформатики.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Колонтитули першої сторінки, парних і непарних сторінок можуть різнитися. Також можуть бути різними колонтитули різних розділів документа, наприклад, як у цьому підручнику - у різних розділів різні колонтитули.</a:t>
            </a:r>
          </a:p>
        </p:txBody>
      </p:sp>
    </p:spTree>
    <p:extLst>
      <p:ext uri="{BB962C8B-B14F-4D97-AF65-F5344CB8AC3E}">
        <p14:creationId xmlns:p14="http://schemas.microsoft.com/office/powerpoint/2010/main" val="27650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сторінки текстового документа у Word можна вставляти колонтитули, скориставшись готовою колекцією шаблонів колонтитулів, або створити власні колонтитули, які можна зберегти в колекції. Відображаються колонтитули в документі тільки в режимах </a:t>
            </a:r>
            <a:r>
              <a:rPr lang="uk-UA" sz="2600" b="1" i="1" kern="0" dirty="0">
                <a:solidFill>
                  <a:srgbClr val="FFFF00"/>
                </a:solidFill>
              </a:rPr>
              <a:t>Розмітка сторінки</a:t>
            </a:r>
            <a:r>
              <a:rPr lang="uk-UA" sz="2600" b="1" i="1" kern="0" dirty="0">
                <a:solidFill>
                  <a:srgbClr val="FFFFFF"/>
                </a:solidFill>
              </a:rPr>
              <a:t> та </a:t>
            </a:r>
            <a:r>
              <a:rPr lang="uk-UA" sz="2600" b="1" i="1" kern="0" dirty="0">
                <a:solidFill>
                  <a:srgbClr val="FFFF00"/>
                </a:solidFill>
              </a:rPr>
              <a:t>Читання</a:t>
            </a:r>
            <a:r>
              <a:rPr lang="uk-UA" sz="2600" b="1" i="1" kern="0" dirty="0">
                <a:solidFill>
                  <a:srgbClr val="FFFFFF"/>
                </a:solidFill>
              </a:rPr>
              <a:t>. Опрацювання основного тексту документа під час роботи з колонтитулами неможливе.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2" y="4184650"/>
            <a:ext cx="10619018" cy="221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41708" y="5109210"/>
            <a:ext cx="1518892" cy="10375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1911174" y="44022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створення  колонтитулів  використовуються  елементи  керування вкладки </a:t>
            </a:r>
            <a:r>
              <a:rPr lang="uk-UA" sz="26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600" b="1" i="1" kern="0" dirty="0">
                <a:solidFill>
                  <a:srgbClr val="FFFFFF"/>
                </a:solidFill>
              </a:rPr>
              <a:t> групи </a:t>
            </a:r>
            <a:r>
              <a:rPr lang="uk-UA" sz="26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0" y="2186703"/>
            <a:ext cx="11861688" cy="175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0171228" y="2901430"/>
            <a:ext cx="1779471" cy="10187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10594919" y="220316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647161" y="2556155"/>
            <a:ext cx="1038890" cy="3734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72008" y="417039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їх створення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з'являється тимчасова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230915"/>
            <a:ext cx="12045950" cy="150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72008" y="5824619"/>
            <a:ext cx="12050142" cy="9120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5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відповідні кнопки груп </a:t>
            </a:r>
            <a:r>
              <a:rPr lang="uk-UA" sz="2800" b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, у колонтитул можна вставити номер сторінки, поточну дату та час, рисунок та ін.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96" y="2995841"/>
            <a:ext cx="9124047" cy="319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680195" y="5239660"/>
            <a:ext cx="3124031" cy="5805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92343" y="2995841"/>
            <a:ext cx="3171046" cy="830997"/>
          </a:xfrm>
          <a:prstGeom prst="wedgeRectCallout">
            <a:avLst>
              <a:gd name="adj1" fmla="val -4432"/>
              <a:gd name="adj2" fmla="val 23582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Номер сторінки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804226" y="4330571"/>
            <a:ext cx="943429" cy="14896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716114" y="2995841"/>
            <a:ext cx="3171046" cy="830997"/>
          </a:xfrm>
          <a:prstGeom prst="wedgeRectCallout">
            <a:avLst>
              <a:gd name="adj1" fmla="val -7178"/>
              <a:gd name="adj2" fmla="val 1310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Дата та час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376061" y="4769606"/>
            <a:ext cx="2232394" cy="571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035508" y="3016251"/>
            <a:ext cx="3171046" cy="830997"/>
          </a:xfrm>
          <a:prstGeom prst="wedgeRectCallout">
            <a:avLst>
              <a:gd name="adj1" fmla="val -24571"/>
              <a:gd name="adj2" fmla="val 1746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25808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Розміщення вмісту колонтитула відносно верхнього чи нижнього краю сторінки регулюється відповідними лічильниками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Розташування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753858"/>
            <a:ext cx="11698054" cy="347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5625095" y="4160665"/>
            <a:ext cx="2241648" cy="20650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6849863" y="34857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на кожній сторінці документа колонтитула з готової колекції шаблонів потрібно: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05826727"/>
              </p:ext>
            </p:extLst>
          </p:nvPr>
        </p:nvGraphicFramePr>
        <p:xfrm>
          <a:off x="72008" y="2150870"/>
          <a:ext cx="12050142" cy="454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1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4A96C4-F283-45AF-9587-435A69AC0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114A96C4-F283-45AF-9587-435A69AC0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3D505C-3A41-4D66-992F-8B3211D0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973D505C-3A41-4D66-992F-8B3211D06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Створений колонтитул можна застосувати до всього документа, до парних чи непарних сторінок або до першої сторінки. Вибрати область застосування створеного колонтитула можна у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2543"/>
          <a:stretch/>
        </p:blipFill>
        <p:spPr>
          <a:xfrm>
            <a:off x="247202" y="3681672"/>
            <a:ext cx="11698054" cy="268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70923" y="4343819"/>
            <a:ext cx="5289647" cy="20650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2916491" y="36887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69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сторінок ви знаєте? Як встановити значення цих властивостей?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є режими перегляду текстового документа у Word? Як їх встановити?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59365"/>
            <a:ext cx="6465374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 чином структуровано текст вашого підручника з інформатики? Які об'єкти є на його сторінках?</a:t>
            </a:r>
          </a:p>
        </p:txBody>
      </p:sp>
      <p:pic>
        <p:nvPicPr>
          <p:cNvPr id="9" name="Picture 4" descr="ipad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26" y="3519023"/>
            <a:ext cx="3100104" cy="31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0399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Встановлення значень деяких властивостей колонтитулів також можна здійснити 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діалогового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86" y="1196763"/>
            <a:ext cx="4734379" cy="552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3639230"/>
            <a:ext cx="6545484" cy="266228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283908" y="5972408"/>
            <a:ext cx="418517" cy="4029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8412957" y="1521618"/>
            <a:ext cx="650082" cy="3333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14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переходу з поля верхнього колонтитула до поля нижнього колонтитула і назад використовується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 до Верхнього (Нижнього) колонтитула </a:t>
            </a:r>
            <a:r>
              <a:rPr lang="uk-UA" sz="2800" b="1" i="1" kern="0" dirty="0">
                <a:solidFill>
                  <a:srgbClr val="FFFFFF"/>
                </a:solidFill>
              </a:rPr>
              <a:t>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4" y="3179762"/>
            <a:ext cx="11708040" cy="289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47202" y="4372847"/>
            <a:ext cx="7179123" cy="1706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4077634" y="366908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колонтитули для різних частин документа повинні бути різними, то перед їх створенням документ потрібно поділити на розділи. Потім колонтитули для різних розділів створюємо окремо.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14167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текст колонтитула можна редагувати і форматувати звичайним способом. Для змінення вставленого колонтитула потрібно виконати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71" y="4880446"/>
            <a:ext cx="4919209" cy="115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4655706"/>
            <a:ext cx="695290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Верхній (Нижній) колонтитул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верхній (нижній) колонтитул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146247" y="5156891"/>
            <a:ext cx="4867954" cy="3326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8722208" y="45290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колонтитулів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62056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колонтитула слід виконати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2800" b="1" i="1" kern="0" dirty="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2800" b="1" i="1" kern="0" dirty="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Верхній колонтитул (Нижній колонтитул)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2800" b="1" i="1" kern="0" dirty="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Видалити верхній (нижній) колонтитул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28" y="1196763"/>
            <a:ext cx="4114800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928428" y="6072259"/>
            <a:ext cx="4114800" cy="2904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8359353" y="53295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Тексту можна надавати різного зовнішнього вигляду, змінюючи значення параметрів форматування символів, абзаців і сторінок документа. Ви вже вмієте змінювати: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073538" y="2575299"/>
          <a:ext cx="9048612" cy="417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08" y="2906982"/>
            <a:ext cx="3001530" cy="34163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Полегшити та прискорити процес форматування тексту в документі можна за допомогою </a:t>
            </a:r>
            <a:r>
              <a:rPr lang="uk-UA" sz="2400" b="1" i="1" kern="0" dirty="0">
                <a:solidFill>
                  <a:srgbClr val="FFFF00"/>
                </a:solidFill>
              </a:rPr>
              <a:t>стилів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CB294F-1F02-4F11-B599-68E9C88C2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7CB294F-1F02-4F11-B599-68E9C88C2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B4DD80-A950-4EEE-8FE0-DDC6873B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12B4DD80-A950-4EEE-8FE0-DDC6873B5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Стиль</a:t>
            </a:r>
            <a:r>
              <a:rPr lang="uk-UA" sz="2800" b="1" i="1" kern="0" dirty="0">
                <a:solidFill>
                  <a:srgbClr val="FFFFFF"/>
                </a:solidFill>
              </a:rPr>
              <a:t> - це набір значень властивостей певного типу об'єктів, який має власне ім'я.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14" y="2900119"/>
            <a:ext cx="11754572" cy="217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Текстовий процесор </a:t>
            </a:r>
            <a:r>
              <a:rPr lang="sq-AL" sz="2800" b="1" i="1" kern="0" dirty="0">
                <a:solidFill>
                  <a:srgbClr val="FFFFFF"/>
                </a:solidFill>
              </a:rPr>
              <a:t>Word </a:t>
            </a:r>
            <a:r>
              <a:rPr lang="uk-UA" sz="2800" b="1" i="1" kern="0" dirty="0">
                <a:solidFill>
                  <a:srgbClr val="FFFFFF"/>
                </a:solidFill>
              </a:rPr>
              <a:t>за замовчуванням має власну бібліотеку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професійно</a:t>
            </a:r>
            <a:r>
              <a:rPr lang="uk-UA" sz="2800" b="1" i="1" kern="0" dirty="0">
                <a:solidFill>
                  <a:srgbClr val="FFFFFF"/>
                </a:solidFill>
              </a:rPr>
              <a:t> розроблених стилів, так звані </a:t>
            </a:r>
            <a:r>
              <a:rPr lang="uk-UA" sz="2800" b="1" i="1" kern="0" dirty="0">
                <a:solidFill>
                  <a:srgbClr val="FFFF00"/>
                </a:solidFill>
              </a:rPr>
              <a:t>експрес-стилі</a:t>
            </a:r>
            <a:r>
              <a:rPr lang="uk-UA" sz="2800" b="1" i="1" kern="0" dirty="0">
                <a:solidFill>
                  <a:srgbClr val="FFFFFF"/>
                </a:solidFill>
              </a:rPr>
              <a:t>, у яких значення властивостей об'єктів підібрані гармонійно, з урахуванням основних вимог до дизайну. Такі стилі розроблено для різних типів об'єктів текстового документа - тексту, таблиць, графічних об'єктів тощо. Кожен експрес-стиль у бібліотеці </a:t>
            </a:r>
            <a:r>
              <a:rPr lang="uk-UA" sz="2800" b="1" i="1" kern="0" dirty="0" err="1">
                <a:solidFill>
                  <a:srgbClr val="FFFFFF"/>
                </a:solidFill>
              </a:rPr>
              <a:t>маеє</a:t>
            </a:r>
            <a:r>
              <a:rPr lang="uk-UA" sz="2800" b="1" i="1" kern="0" dirty="0">
                <a:solidFill>
                  <a:srgbClr val="FFFFFF"/>
                </a:solidFill>
              </a:rPr>
              <a:t> ім'я. Ви вже застосовували їх у форматуванні відповідних об'єктів.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01" y="5260219"/>
            <a:ext cx="11379420" cy="135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Приклади стилів</a:t>
            </a:r>
            <a:br>
              <a:rPr lang="uk-UA" dirty="0"/>
            </a:br>
            <a:r>
              <a:rPr lang="uk-UA" dirty="0"/>
              <a:t>різних об'єктів у Word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94" y="871539"/>
            <a:ext cx="7997376" cy="59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стилів дає змогу однією дією відразу змінити значення кількох властивостей об'єкта. Наприклад, для того щоб вручну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текст з такими значеннями властивостей, які має стиль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4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 виконати 8 окремих дій - вибрати відповідні елементи керування на вкладках</a:t>
            </a:r>
          </a:p>
        </p:txBody>
      </p:sp>
      <p:pic>
        <p:nvPicPr>
          <p:cNvPr id="2050" name="Picture 2" descr="document, docx, extension, file, form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4" y="3998021"/>
            <a:ext cx="2081031" cy="25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998021"/>
            <a:ext cx="883976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міні-панелі для встановлення значень кожної властивості, а під час застосування стилю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4</a:t>
            </a:r>
            <a:r>
              <a:rPr lang="uk-UA" sz="2800" b="1" i="1" kern="0" dirty="0">
                <a:solidFill>
                  <a:srgbClr val="FFFFFF"/>
                </a:solidFill>
              </a:rPr>
              <a:t> - тільки одну дію для вибору стилю з бібліотеки.</a:t>
            </a:r>
          </a:p>
        </p:txBody>
      </p:sp>
    </p:spTree>
    <p:extLst>
      <p:ext uri="{BB962C8B-B14F-4D97-AF65-F5344CB8AC3E}">
        <p14:creationId xmlns:p14="http://schemas.microsoft.com/office/powerpoint/2010/main" val="28608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Особливо зверніть увагу на такі стилі тексту, як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1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2</a:t>
            </a:r>
            <a:r>
              <a:rPr lang="uk-UA" sz="2800" b="1" i="1" kern="0" dirty="0">
                <a:solidFill>
                  <a:srgbClr val="FFFFFF"/>
                </a:solidFill>
              </a:rPr>
              <a:t>, ..., Заголовок 9, які дають змогу автоматизувати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структури документа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749792"/>
            <a:ext cx="898490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Колекцію стилів користувач може доповнювати власними стилями, створюючи їх на основі вже існуючих або наново. Під час збереження документа з ним автоматично зберігаються і застосовані стилі, тобто в подальших відкриттях документа зовнішній вигляд документа не змінюватиметься.</a:t>
            </a:r>
          </a:p>
        </p:txBody>
      </p:sp>
      <p:pic>
        <p:nvPicPr>
          <p:cNvPr id="8" name="Picture 2" descr="document, docx, download, extension, file, form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4" y="2906982"/>
            <a:ext cx="3135650" cy="31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Структура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Багатосторінкові документи (реферати, курсові роботи, брошури, книжки тощо) зручно ділити на структурні частини - розділи, глави, параграфи, пункти тощо, створюючи таким чином ієрархічну структуру документа.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516899"/>
            <a:ext cx="68367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такими структурами документів ви стикалися, наприклад,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української літератури, коли складали план написання твору.</a:t>
            </a:r>
          </a:p>
        </p:txBody>
      </p:sp>
      <p:pic>
        <p:nvPicPr>
          <p:cNvPr id="10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06" y="3135834"/>
            <a:ext cx="3765707" cy="37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Ескізи експрес-стилів текстових об'єктів документа (символів, абзаців) відображені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906981"/>
            <a:ext cx="11639998" cy="205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208265" y="3778510"/>
            <a:ext cx="6803639" cy="11795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6157482" y="312925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ескіз із цього списку має оформлення, яке відповідає вибраному стилю, а поруч з іменем стилю міститься значок, який показує тип об'єктів, до яких цей стиль застосовується: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7" y="3075825"/>
            <a:ext cx="3973050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абзаців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3075825"/>
            <a:ext cx="3973050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символів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3075824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символів і абзаців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516524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Стилі заголовків використовуються для форматування назв структурних частин документа (розділів, пунктів, підпунктів тощо).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7" y="4118930"/>
            <a:ext cx="3973050" cy="9541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¶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4110552" y="4118930"/>
            <a:ext cx="3973050" cy="9541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kern="0" dirty="0">
                <a:solidFill>
                  <a:srgbClr val="FFFFFF"/>
                </a:solidFill>
              </a:rPr>
              <a:t>a</a:t>
            </a:r>
            <a:endParaRPr lang="uk-UA" sz="60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149100" y="4118929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¶</a:t>
            </a:r>
            <a:r>
              <a:rPr lang="en-US" sz="6000" b="1" i="1" kern="0" dirty="0">
                <a:solidFill>
                  <a:srgbClr val="FFFFFF"/>
                </a:solidFill>
              </a:rPr>
              <a:t>a</a:t>
            </a:r>
            <a:endParaRPr lang="uk-UA" sz="6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вікні списку експрес-стилів завжди відображається кілька ескізів, які використовувалися останніми. Для перегляду всіх ескізів потрібно використати кнопки чи смуги прокручування цього списку. Для відкриття всього списку потрібно вибрати кнопку </a:t>
            </a:r>
            <a:r>
              <a:rPr lang="uk-UA" sz="26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600" b="1" i="1" kern="0" dirty="0">
                <a:solidFill>
                  <a:srgbClr val="FFFFFF"/>
                </a:solidFill>
              </a:rPr>
              <a:t> . Для застосування експрес-стилю потрібно виділити об'єкт і вибрати у списку потрібний ескіз.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7" y="4253158"/>
            <a:ext cx="11480801" cy="193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1263313" y="4358376"/>
            <a:ext cx="377143" cy="8589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199085" y="4235478"/>
            <a:ext cx="3338285" cy="830997"/>
          </a:xfrm>
          <a:prstGeom prst="wedgeRectCallout">
            <a:avLst>
              <a:gd name="adj1" fmla="val 76229"/>
              <a:gd name="adj2" fmla="val 279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для перегляду ескізів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1263312" y="5217320"/>
            <a:ext cx="377143" cy="4571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199085" y="5932304"/>
            <a:ext cx="3338285" cy="830997"/>
          </a:xfrm>
          <a:prstGeom prst="wedgeRectCallout">
            <a:avLst>
              <a:gd name="adj1" fmla="val 76664"/>
              <a:gd name="adj2" fmla="val -1082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Додатково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10" y="1196763"/>
            <a:ext cx="476346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назви потрібних стилів не відображаються у списку Стиль, то можна відкрити бічну панель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, яка містить повний набір вбудованих стилів, а також інструменти для внесення змін до існуючих стилів і створення нових.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9527"/>
          <a:stretch/>
        </p:blipFill>
        <p:spPr>
          <a:xfrm>
            <a:off x="8649838" y="2408853"/>
            <a:ext cx="3376848" cy="424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50473"/>
          <a:stretch/>
        </p:blipFill>
        <p:spPr>
          <a:xfrm>
            <a:off x="4911115" y="1196763"/>
            <a:ext cx="3376848" cy="416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олілінія 14"/>
          <p:cNvSpPr/>
          <p:nvPr/>
        </p:nvSpPr>
        <p:spPr>
          <a:xfrm>
            <a:off x="6493790" y="1619990"/>
            <a:ext cx="3704095" cy="4784845"/>
          </a:xfrm>
          <a:custGeom>
            <a:avLst/>
            <a:gdLst>
              <a:gd name="connsiteX0" fmla="*/ 0 w 3704095"/>
              <a:gd name="connsiteY0" fmla="*/ 3773420 h 4784845"/>
              <a:gd name="connsiteX1" fmla="*/ 1363851 w 3704095"/>
              <a:gd name="connsiteY1" fmla="*/ 4734315 h 4784845"/>
              <a:gd name="connsiteX2" fmla="*/ 1983783 w 3704095"/>
              <a:gd name="connsiteY2" fmla="*/ 2394071 h 4784845"/>
              <a:gd name="connsiteX3" fmla="*/ 2805193 w 3704095"/>
              <a:gd name="connsiteY3" fmla="*/ 53827 h 4784845"/>
              <a:gd name="connsiteX4" fmla="*/ 3704095 w 3704095"/>
              <a:gd name="connsiteY4" fmla="*/ 766749 h 47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095" h="4784845">
                <a:moveTo>
                  <a:pt x="0" y="3773420"/>
                </a:moveTo>
                <a:cubicBezTo>
                  <a:pt x="516610" y="4368813"/>
                  <a:pt x="1033221" y="4964206"/>
                  <a:pt x="1363851" y="4734315"/>
                </a:cubicBezTo>
                <a:cubicBezTo>
                  <a:pt x="1694481" y="4504424"/>
                  <a:pt x="1743559" y="3174152"/>
                  <a:pt x="1983783" y="2394071"/>
                </a:cubicBezTo>
                <a:cubicBezTo>
                  <a:pt x="2224007" y="1613990"/>
                  <a:pt x="2518474" y="325047"/>
                  <a:pt x="2805193" y="53827"/>
                </a:cubicBezTo>
                <a:cubicBezTo>
                  <a:pt x="3091912" y="-217393"/>
                  <a:pt x="3505200" y="616932"/>
                  <a:pt x="3704095" y="76674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відкрити панель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,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 слід натиснути кнопку, розташовану в правому нижньому куті групи.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2906981"/>
            <a:ext cx="11639998" cy="205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9741695" y="4648200"/>
            <a:ext cx="319088" cy="3452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9786600" y="40595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Стилі можна перейменувати або видалити, скориставшись командами контекстного меню ескізу стилю. Слід пам'ятати, що зазначені операції не можливі над стилями заголовків.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8" y="3172302"/>
            <a:ext cx="10943199" cy="310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5017631" y="3623758"/>
            <a:ext cx="6622826" cy="26578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48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відмови від застосування експрес-стилю та встановлення значень властивостей об'єкта за замовчуванням потрібно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9" y="3218315"/>
            <a:ext cx="11669027" cy="266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521345" y="4427039"/>
            <a:ext cx="562205" cy="4780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7716889" y="37634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Теми документа та їх застосування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61184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5 класі ви застосовували теми для оформлення презентацій.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Стильове оформлення може бути застосовано не тільки до окремих об'єктів, а й до всього текстового документа як єдиного цілого.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3278374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Тема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- це стиль оформлення текстового документа, який має ім'я і визначає для його об'єктів значення деяких властивостей (колір, розмір та шрифт символів, спосіб вирівнювання абзаців, міжрядковий інтервал, ефекти рисунків тощо). </a:t>
            </a:r>
          </a:p>
        </p:txBody>
      </p:sp>
    </p:spTree>
    <p:extLst>
      <p:ext uri="{BB962C8B-B14F-4D97-AF65-F5344CB8AC3E}">
        <p14:creationId xmlns:p14="http://schemas.microsoft.com/office/powerpoint/2010/main" val="10309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Word є бібліотека вбудованих тем, список яких відкривається вибором на вкладці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Контструктор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Теми</a:t>
            </a:r>
            <a:r>
              <a:rPr lang="uk-UA" sz="2800" b="1" i="1" kern="0" dirty="0">
                <a:solidFill>
                  <a:srgbClr val="FFFFFF"/>
                </a:solidFill>
              </a:rPr>
              <a:t> однойменної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Теми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7" y="2821666"/>
            <a:ext cx="11698055" cy="287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70062" y="4059250"/>
            <a:ext cx="834838" cy="12290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830193" y="37132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Тему можна вибрати на початку створення документа або в процесі його підготовки. Під час перегляду теми відбувається динамічний перегляд вибраного стилю. Вибір теми зумовить зміну стилів оформлення таких об'єктів документа, як: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6950405"/>
              </p:ext>
            </p:extLst>
          </p:nvPr>
        </p:nvGraphicFramePr>
        <p:xfrm>
          <a:off x="7908763" y="3471349"/>
          <a:ext cx="4140816" cy="331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8" y="3516899"/>
            <a:ext cx="762056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об'єкти будуть оформлені в єдиному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професійно</a:t>
            </a:r>
            <a:r>
              <a:rPr lang="uk-UA" sz="2800" b="1" i="1" kern="0" dirty="0">
                <a:solidFill>
                  <a:srgbClr val="FFFFFF"/>
                </a:solidFill>
              </a:rPr>
              <a:t>-розробленому стилі. Слід пам'ятати, що змінення теми документа впливає тільки на ті об'єкти, які перед цим були відформатовані з використанням стилів.</a:t>
            </a:r>
          </a:p>
        </p:txBody>
      </p:sp>
    </p:spTree>
    <p:extLst>
      <p:ext uri="{BB962C8B-B14F-4D97-AF65-F5344CB8AC3E}">
        <p14:creationId xmlns:p14="http://schemas.microsoft.com/office/powerpoint/2010/main" val="8724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Структура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як приклад розглянути структуру підручника Інформатика, то на першому рівні ієрархії знаходяться розділи підручника, другий рівень складають пункти, третій - підпункти і т. 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4" y="2953875"/>
            <a:ext cx="11625484" cy="3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структури документа відбувається із застосуванням стилів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1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2</a:t>
            </a:r>
            <a:r>
              <a:rPr lang="uk-UA" sz="2800" b="1" i="1" kern="0" dirty="0">
                <a:solidFill>
                  <a:srgbClr val="FFFFFF"/>
                </a:solidFill>
              </a:rPr>
              <a:t>, …,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9</a:t>
            </a:r>
            <a:r>
              <a:rPr lang="uk-UA" sz="2800" b="1" i="1" kern="0" dirty="0">
                <a:solidFill>
                  <a:srgbClr val="FFFFFF"/>
                </a:solidFill>
              </a:rPr>
              <a:t> - назви всіх структурних частин документа слід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з використанням відповідного стилю. </a:t>
            </a:r>
          </a:p>
        </p:txBody>
      </p:sp>
      <p:pic>
        <p:nvPicPr>
          <p:cNvPr id="3074" name="Picture 2" descr="document, docx, file, wi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42" y="3516898"/>
            <a:ext cx="3174187" cy="31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516899"/>
            <a:ext cx="84623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саме до назв структурних частин першого рівня (розділів) застосувати стиль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1</a:t>
            </a:r>
            <a:r>
              <a:rPr lang="uk-UA" sz="2800" b="1" i="1" kern="0" dirty="0">
                <a:solidFill>
                  <a:srgbClr val="FFFFFF"/>
                </a:solidFill>
              </a:rPr>
              <a:t>, назви частин другого рівня (пунктів)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із застосуванням стилю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2</a:t>
            </a:r>
            <a:r>
              <a:rPr lang="uk-UA" sz="2800" b="1" i="1" kern="0" dirty="0">
                <a:solidFill>
                  <a:srgbClr val="FFFFFF"/>
                </a:solidFill>
              </a:rPr>
              <a:t> і т. д.</a:t>
            </a:r>
          </a:p>
        </p:txBody>
      </p:sp>
    </p:spTree>
    <p:extLst>
      <p:ext uri="{BB962C8B-B14F-4D97-AF65-F5344CB8AC3E}">
        <p14:creationId xmlns:p14="http://schemas.microsoft.com/office/powerpoint/2010/main" val="14930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структури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29176020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перегляду структури документа, який відформатовано таким чином, використовується режим перегляду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, який встановлюється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3473037"/>
            <a:ext cx="11748486" cy="244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2773344" y="4469295"/>
            <a:ext cx="1411306" cy="423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174807" y="38200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0710844" y="4046295"/>
            <a:ext cx="1176356" cy="423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режимі зовнішній вигляд документа відрізняється від його вигляду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Розмітка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ви звикли працювати.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текст структурних частин документа відображається у так званому згорнутому вигляді і на екран виводяться тільки заголовки структурних частин.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726" y="4023193"/>
            <a:ext cx="7683274" cy="238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7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кращої візуалізації ієрархічної структури рівні документа мають різний відступ від лівого поля. Біля кожного рівня документа є відповідна позначка: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33960081"/>
              </p:ext>
            </p:extLst>
          </p:nvPr>
        </p:nvGraphicFramePr>
        <p:xfrm>
          <a:off x="126385" y="2520202"/>
          <a:ext cx="11901492" cy="423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2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Включення цього режиму зумовлює появу на Стрічці додаткової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, елементи керування якої використовуються для відображення тексту тільки потрібних рівнів документа, переміщення структурних частин у документі, змінювати їх рівні, видаляти розділи тексту або додавати нові тощо.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33" y="4036726"/>
            <a:ext cx="10306539" cy="234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5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Основна зручність перегляду документа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полягає в тому, що є можливість налаштовувати відображення будь-якого рівня документа, приховуючи при цьому ті рівні, які займають нижчу ієрархію. Для цього потрібно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Структурні знаряддя </a:t>
            </a:r>
            <a:r>
              <a:rPr lang="uk-UA" sz="2800" b="1" i="1" kern="0" dirty="0">
                <a:solidFill>
                  <a:srgbClr val="FFFFFF"/>
                </a:solidFill>
              </a:rPr>
              <a:t>вибрати потрібний рівень зі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 рівень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sq-AL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1167"/>
          <a:stretch/>
        </p:blipFill>
        <p:spPr>
          <a:xfrm>
            <a:off x="247202" y="4528457"/>
            <a:ext cx="11710267" cy="209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655201" y="5065486"/>
            <a:ext cx="3616456" cy="4365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6564551" y="443920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структури документа 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вкладений текст має великий розмір шрифту чи занадто довгий текст, що заважає роботі, можна відключити відображення форматування (зняти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 форматування тексту</a:t>
            </a:r>
            <a:r>
              <a:rPr lang="uk-UA" sz="2800" b="1" i="1" kern="0" dirty="0">
                <a:solidFill>
                  <a:srgbClr val="FFFFFF"/>
                </a:solidFill>
              </a:rPr>
              <a:t>), а також відображення всіх рядків тексту, крім першого (встановити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 лише перший рядок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1167"/>
          <a:stretch/>
        </p:blipFill>
        <p:spPr>
          <a:xfrm>
            <a:off x="247202" y="4528457"/>
            <a:ext cx="11710267" cy="209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655201" y="5494115"/>
            <a:ext cx="3616456" cy="7828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945176" y="48187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Колонтитул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02" y="1903970"/>
            <a:ext cx="11730084" cy="329630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986" y="1450632"/>
            <a:ext cx="8536216" cy="3850576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Структура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Структура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- це ієрархічна схема розміщення складових частин документа.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648187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поділити текстовий документ на розділи в тому місці, 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починатиметься</a:t>
            </a:r>
            <a:r>
              <a:rPr lang="uk-UA" sz="2800" b="1" i="1" kern="0" dirty="0">
                <a:solidFill>
                  <a:srgbClr val="FFFFFF"/>
                </a:solidFill>
              </a:rPr>
              <a:t> інший розділ, потрібно вставити </a:t>
            </a:r>
            <a:r>
              <a:rPr lang="uk-UA" sz="2800" b="1" i="1" kern="0" dirty="0">
                <a:solidFill>
                  <a:srgbClr val="FFFF00"/>
                </a:solidFill>
              </a:rPr>
              <a:t>Розрив розділу</a:t>
            </a:r>
            <a:r>
              <a:rPr lang="uk-UA" sz="2800" b="1" i="1" kern="0" dirty="0">
                <a:solidFill>
                  <a:srgbClr val="FFFFFF"/>
                </a:solidFill>
              </a:rPr>
              <a:t>. Якщо розділів у документі повинно бути кілька, то для кожного з розділів вставляється свій розрив. За відсутності розривів розділів текстовий документ розглядається як один розділ.</a:t>
            </a:r>
          </a:p>
        </p:txBody>
      </p:sp>
    </p:spTree>
    <p:extLst>
      <p:ext uri="{BB962C8B-B14F-4D97-AF65-F5344CB8AC3E}">
        <p14:creationId xmlns:p14="http://schemas.microsoft.com/office/powerpoint/2010/main" val="8018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структура документа? Наведіть приклади структурованих документів.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732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розділи? Для чого вони застосовуються?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25998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розривів розділів можна використовувати в текстовому документі?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025560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колонтитули? Які види колонтитулів можуть бути на сторінці?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125122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призначення колонтитулів? Які об'єкти можна вставити в колонтитули?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встановити різні колонтитули для різних сторінок документа?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7299616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9"/>
            </a:pPr>
            <a:r>
              <a:rPr lang="uk-UA" dirty="0"/>
              <a:t>Як уставити до документа символи з використанням програми Таблиця символів?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224711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стилі? Для чого їх використовують?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2866578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яких об'єктів можна застосовувати стильове оформлення у Word? Які властивості об'єктів документа вони визначають?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4350808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призначення стилів заголовків? Скільки таких стилів є у Word 2007?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539991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призначений режим відображення документа у вигляді Структури?</a:t>
            </a:r>
          </a:p>
        </p:txBody>
      </p:sp>
    </p:spTree>
    <p:extLst>
      <p:ext uri="{BB962C8B-B14F-4D97-AF65-F5344CB8AC3E}">
        <p14:creationId xmlns:p14="http://schemas.microsoft.com/office/powerpoint/2010/main" val="2882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13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.5,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108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118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116-118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10" name="Picture 4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ign, document, paragraph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96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кілька видів розривів розділів: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27694205"/>
              </p:ext>
            </p:extLst>
          </p:nvPr>
        </p:nvGraphicFramePr>
        <p:xfrm>
          <a:off x="126385" y="1719982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57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розділів бажано виконувати в режимі перегляду документа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Розмітка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і при включеному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 прихованих (недрукованих) символів</a:t>
            </a:r>
            <a:r>
              <a:rPr lang="uk-UA" sz="2800" b="1" i="1" kern="0" dirty="0">
                <a:solidFill>
                  <a:srgbClr val="FFFFFF"/>
                </a:solidFill>
              </a:rPr>
              <a:t>. Далі потрібно виконати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сторінки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Розриви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6" y="3566107"/>
            <a:ext cx="11839988" cy="27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886224" y="4145149"/>
            <a:ext cx="1138463" cy="5649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652836" y="4710113"/>
            <a:ext cx="1676402" cy="4667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4258774" y="404154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44467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потрібний тип у переліку </a:t>
            </a:r>
            <a:r>
              <a:rPr lang="uk-UA" sz="2800" b="1" i="1" kern="0" dirty="0">
                <a:solidFill>
                  <a:srgbClr val="FFFF00"/>
                </a:solidFill>
              </a:rPr>
              <a:t>Розриви розділів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157" y="1196763"/>
            <a:ext cx="4322006" cy="548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7718157" y="3733900"/>
            <a:ext cx="4322006" cy="29514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322239"/>
            <a:ext cx="744467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місці розриву розділів з'являється прихований (недрукований) символ </a:t>
            </a:r>
            <a:r>
              <a:rPr lang="uk-UA" sz="2800" b="1" i="1" kern="0" dirty="0">
                <a:solidFill>
                  <a:srgbClr val="FFFF00"/>
                </a:solidFill>
              </a:rPr>
              <a:t>Розрив розділу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359953"/>
            <a:ext cx="7444670" cy="91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Розділи в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у текстовому документі є тільки один розділ, і всі сторінки документа відформатовано однаково: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53989623"/>
              </p:ext>
            </p:extLst>
          </p:nvPr>
        </p:nvGraphicFramePr>
        <p:xfrm>
          <a:off x="5540214" y="2432552"/>
          <a:ext cx="6332472" cy="353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8" y="2608052"/>
            <a:ext cx="513862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Однак під час роботи з багатосторінковими документами може виникнути потреба, щоб деякі сторінки документа мали інші параметри.</a:t>
            </a:r>
          </a:p>
        </p:txBody>
      </p:sp>
    </p:spTree>
    <p:extLst>
      <p:ext uri="{BB962C8B-B14F-4D97-AF65-F5344CB8AC3E}">
        <p14:creationId xmlns:p14="http://schemas.microsoft.com/office/powerpoint/2010/main" val="25819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6676</TotalTime>
  <Words>2501</Words>
  <Application>Microsoft Office PowerPoint</Application>
  <PresentationFormat>Широкоэкранный</PresentationFormat>
  <Paragraphs>259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Symbol</vt:lpstr>
      <vt:lpstr>Times New Roman</vt:lpstr>
      <vt:lpstr>Verdana</vt:lpstr>
      <vt:lpstr>Wingdings</vt:lpstr>
      <vt:lpstr>Тема Office</vt:lpstr>
      <vt:lpstr>Структура документа. Розділи. Колонтитули. Стильове оформлення абзаців.</vt:lpstr>
      <vt:lpstr>Запитання</vt:lpstr>
      <vt:lpstr>Структура документа</vt:lpstr>
      <vt:lpstr>Структура документа</vt:lpstr>
      <vt:lpstr>Структура документа</vt:lpstr>
      <vt:lpstr>Розділи в текстовому документі</vt:lpstr>
      <vt:lpstr>Розділи в текстовому документі</vt:lpstr>
      <vt:lpstr>Розділи в текстовому документі</vt:lpstr>
      <vt:lpstr>Розділи в текстовому документі</vt:lpstr>
      <vt:lpstr>Розділи в текстовому документі</vt:lpstr>
      <vt:lpstr>Розділи в текстовому документі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Вставлення колонтитулів</vt:lpstr>
      <vt:lpstr>Стилі в текстовому документі</vt:lpstr>
      <vt:lpstr>Стилі в текстовому документі</vt:lpstr>
      <vt:lpstr>Стилі в текстовому документі</vt:lpstr>
      <vt:lpstr>Приклади стилів різних об'єктів у Word</vt:lpstr>
      <vt:lpstr>Стилі в текстовому документі</vt:lpstr>
      <vt:lpstr>Стилі в текстовому документі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Для тих, хто хоче знати більше</vt:lpstr>
      <vt:lpstr>Для тих, хто хоче знати більше</vt:lpstr>
      <vt:lpstr>Для тих, хто хоче знати більше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Створення структури документа  та її використання</vt:lpstr>
      <vt:lpstr>Розгадайте ребус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315</cp:revision>
  <dcterms:created xsi:type="dcterms:W3CDTF">2016-06-06T19:48:43Z</dcterms:created>
  <dcterms:modified xsi:type="dcterms:W3CDTF">2021-11-16T14:05:01Z</dcterms:modified>
</cp:coreProperties>
</file>