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75" r:id="rId4"/>
    <p:sldId id="274" r:id="rId5"/>
    <p:sldId id="258" r:id="rId6"/>
    <p:sldId id="259" r:id="rId7"/>
    <p:sldId id="263" r:id="rId8"/>
    <p:sldId id="260" r:id="rId9"/>
    <p:sldId id="261" r:id="rId10"/>
    <p:sldId id="262" r:id="rId11"/>
    <p:sldId id="290" r:id="rId12"/>
    <p:sldId id="264" r:id="rId13"/>
    <p:sldId id="283" r:id="rId14"/>
    <p:sldId id="267" r:id="rId15"/>
    <p:sldId id="301" r:id="rId16"/>
    <p:sldId id="300" r:id="rId17"/>
    <p:sldId id="268" r:id="rId18"/>
    <p:sldId id="291" r:id="rId19"/>
    <p:sldId id="292" r:id="rId20"/>
    <p:sldId id="294" r:id="rId21"/>
    <p:sldId id="293" r:id="rId22"/>
    <p:sldId id="269" r:id="rId23"/>
    <p:sldId id="270" r:id="rId24"/>
    <p:sldId id="271" r:id="rId25"/>
    <p:sldId id="272" r:id="rId26"/>
    <p:sldId id="273" r:id="rId27"/>
    <p:sldId id="289" r:id="rId28"/>
    <p:sldId id="265" r:id="rId29"/>
    <p:sldId id="266" r:id="rId30"/>
    <p:sldId id="277" r:id="rId31"/>
    <p:sldId id="278" r:id="rId32"/>
    <p:sldId id="279" r:id="rId33"/>
    <p:sldId id="280" r:id="rId34"/>
    <p:sldId id="281" r:id="rId35"/>
    <p:sldId id="282" r:id="rId36"/>
    <p:sldId id="284" r:id="rId37"/>
    <p:sldId id="285" r:id="rId38"/>
    <p:sldId id="286" r:id="rId39"/>
    <p:sldId id="287" r:id="rId40"/>
    <p:sldId id="288" r:id="rId41"/>
    <p:sldId id="276" r:id="rId42"/>
    <p:sldId id="295" r:id="rId43"/>
    <p:sldId id="296" r:id="rId44"/>
    <p:sldId id="297" r:id="rId45"/>
    <p:sldId id="298" r:id="rId46"/>
    <p:sldId id="299" r:id="rId47"/>
    <p:sldId id="305" r:id="rId48"/>
    <p:sldId id="306" r:id="rId49"/>
    <p:sldId id="308" r:id="rId50"/>
    <p:sldId id="309" r:id="rId51"/>
    <p:sldId id="310" r:id="rId52"/>
    <p:sldId id="311" r:id="rId53"/>
    <p:sldId id="312" r:id="rId54"/>
    <p:sldId id="313" r:id="rId55"/>
    <p:sldId id="314" r:id="rId5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96"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96DC1F-0ABF-417A-AE06-54B53FBD52F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7C63D2B0-B4EA-47DA-9D10-0AE749DEE075}">
      <dgm:prSet phldrT="[Текст]"/>
      <dgm:spPr>
        <a:xfrm>
          <a:off x="0" y="62822"/>
          <a:ext cx="8504238" cy="839474"/>
        </a:xfrm>
        <a:solidFill>
          <a:srgbClr val="D16349">
            <a:hueOff val="0"/>
            <a:satOff val="0"/>
            <a:lumOff val="0"/>
            <a:alphaOff val="0"/>
          </a:srgbClr>
        </a:solidFill>
        <a:ln w="11429" cap="flat" cmpd="sng" algn="ctr">
          <a:solidFill>
            <a:sysClr val="window" lastClr="FFFFFF">
              <a:hueOff val="0"/>
              <a:satOff val="0"/>
              <a:lumOff val="0"/>
              <a:alphaOff val="0"/>
            </a:sysClr>
          </a:solidFill>
          <a:prstDash val="sysDash"/>
        </a:ln>
        <a:effectLst/>
      </dgm:spPr>
      <dgm:t>
        <a:bodyPr/>
        <a:lstStyle/>
        <a:p>
          <a:r>
            <a:rPr lang="uk-UA" dirty="0" err="1" smtClean="0">
              <a:solidFill>
                <a:sysClr val="window" lastClr="FFFFFF"/>
              </a:solidFill>
              <a:latin typeface="Georgia"/>
              <a:ea typeface="+mn-ea"/>
              <a:cs typeface="+mn-cs"/>
            </a:rPr>
            <a:t>Гендер</a:t>
          </a:r>
          <a:endParaRPr lang="ru-RU" dirty="0">
            <a:solidFill>
              <a:sysClr val="window" lastClr="FFFFFF"/>
            </a:solidFill>
            <a:latin typeface="Georgia"/>
            <a:ea typeface="+mn-ea"/>
            <a:cs typeface="+mn-cs"/>
          </a:endParaRPr>
        </a:p>
      </dgm:t>
    </dgm:pt>
    <dgm:pt modelId="{D77F9D27-F8D4-488A-A97A-C1479998398B}" type="parTrans" cxnId="{7BDEE635-79CE-4F9C-9E87-3CD97CAD07DE}">
      <dgm:prSet/>
      <dgm:spPr/>
      <dgm:t>
        <a:bodyPr/>
        <a:lstStyle/>
        <a:p>
          <a:endParaRPr lang="ru-RU"/>
        </a:p>
      </dgm:t>
    </dgm:pt>
    <dgm:pt modelId="{4872184B-9261-4642-8E4C-5B50BF00E51A}" type="sibTrans" cxnId="{7BDEE635-79CE-4F9C-9E87-3CD97CAD07DE}">
      <dgm:prSet/>
      <dgm:spPr/>
      <dgm:t>
        <a:bodyPr/>
        <a:lstStyle/>
        <a:p>
          <a:endParaRPr lang="ru-RU"/>
        </a:p>
      </dgm:t>
    </dgm:pt>
    <dgm:pt modelId="{8FA766D1-37E6-4B3C-AB4F-E75FF7480877}">
      <dgm:prSet phldrT="[Текст]"/>
      <dgm:spPr>
        <a:xfrm>
          <a:off x="0" y="855112"/>
          <a:ext cx="8504238" cy="1231650"/>
        </a:xfrm>
        <a:noFill/>
        <a:ln>
          <a:noFill/>
        </a:ln>
        <a:effectLst/>
      </dgm:spPr>
      <dgm:t>
        <a:bodyPr/>
        <a:lstStyle/>
        <a:p>
          <a:r>
            <a:rPr lang="ru-RU" dirty="0" smtClean="0">
              <a:solidFill>
                <a:sysClr val="windowText" lastClr="000000">
                  <a:hueOff val="0"/>
                  <a:satOff val="0"/>
                  <a:lumOff val="0"/>
                  <a:alphaOff val="0"/>
                </a:sysClr>
              </a:solidFill>
              <a:latin typeface="Georgia"/>
              <a:ea typeface="+mn-ea"/>
              <a:cs typeface="+mn-cs"/>
            </a:rPr>
            <a:t>це </a:t>
          </a:r>
          <a:r>
            <a:rPr lang="ru-RU" dirty="0" err="1" smtClean="0">
              <a:solidFill>
                <a:sysClr val="windowText" lastClr="000000">
                  <a:hueOff val="0"/>
                  <a:satOff val="0"/>
                  <a:lumOff val="0"/>
                  <a:alphaOff val="0"/>
                </a:sysClr>
              </a:solidFill>
              <a:latin typeface="Georgia"/>
              <a:ea typeface="+mn-ea"/>
              <a:cs typeface="+mn-cs"/>
            </a:rPr>
            <a:t>набір</a:t>
          </a:r>
          <a:r>
            <a:rPr lang="ru-RU" dirty="0" smtClean="0">
              <a:solidFill>
                <a:sysClr val="windowText" lastClr="000000">
                  <a:hueOff val="0"/>
                  <a:satOff val="0"/>
                  <a:lumOff val="0"/>
                  <a:alphaOff val="0"/>
                </a:sysClr>
              </a:solidFill>
              <a:latin typeface="Georgia"/>
              <a:ea typeface="+mn-ea"/>
              <a:cs typeface="+mn-cs"/>
            </a:rPr>
            <a:t> </a:t>
          </a:r>
          <a:r>
            <a:rPr lang="ru-RU" dirty="0" err="1" smtClean="0">
              <a:solidFill>
                <a:sysClr val="windowText" lastClr="000000">
                  <a:hueOff val="0"/>
                  <a:satOff val="0"/>
                  <a:lumOff val="0"/>
                  <a:alphaOff val="0"/>
                </a:sysClr>
              </a:solidFill>
              <a:latin typeface="Georgia"/>
              <a:ea typeface="+mn-ea"/>
              <a:cs typeface="+mn-cs"/>
            </a:rPr>
            <a:t>соціальних</a:t>
          </a:r>
          <a:r>
            <a:rPr lang="ru-RU" dirty="0" smtClean="0">
              <a:solidFill>
                <a:sysClr val="windowText" lastClr="000000">
                  <a:hueOff val="0"/>
                  <a:satOff val="0"/>
                  <a:lumOff val="0"/>
                  <a:alphaOff val="0"/>
                </a:sysClr>
              </a:solidFill>
              <a:latin typeface="Georgia"/>
              <a:ea typeface="+mn-ea"/>
              <a:cs typeface="+mn-cs"/>
            </a:rPr>
            <a:t> ролей. Це </a:t>
          </a:r>
          <a:r>
            <a:rPr lang="ru-RU" dirty="0" err="1" smtClean="0">
              <a:solidFill>
                <a:sysClr val="windowText" lastClr="000000">
                  <a:hueOff val="0"/>
                  <a:satOff val="0"/>
                  <a:lumOff val="0"/>
                  <a:alphaOff val="0"/>
                </a:sysClr>
              </a:solidFill>
              <a:latin typeface="Georgia"/>
              <a:ea typeface="+mn-ea"/>
              <a:cs typeface="+mn-cs"/>
            </a:rPr>
            <a:t>костюми</a:t>
          </a:r>
          <a:r>
            <a:rPr lang="ru-RU" dirty="0" smtClean="0">
              <a:solidFill>
                <a:sysClr val="windowText" lastClr="000000">
                  <a:hueOff val="0"/>
                  <a:satOff val="0"/>
                  <a:lumOff val="0"/>
                  <a:alphaOff val="0"/>
                </a:sysClr>
              </a:solidFill>
              <a:latin typeface="Georgia"/>
              <a:ea typeface="+mn-ea"/>
              <a:cs typeface="+mn-cs"/>
            </a:rPr>
            <a:t> в </a:t>
          </a:r>
          <a:r>
            <a:rPr lang="ru-RU" dirty="0" err="1" smtClean="0">
              <a:solidFill>
                <a:sysClr val="windowText" lastClr="000000">
                  <a:hueOff val="0"/>
                  <a:satOff val="0"/>
                  <a:lumOff val="0"/>
                  <a:alphaOff val="0"/>
                </a:sysClr>
              </a:solidFill>
              <a:latin typeface="Georgia"/>
              <a:ea typeface="+mn-ea"/>
              <a:cs typeface="+mn-cs"/>
            </a:rPr>
            <a:t>яких</a:t>
          </a:r>
          <a:r>
            <a:rPr lang="ru-RU" dirty="0" smtClean="0">
              <a:solidFill>
                <a:sysClr val="windowText" lastClr="000000">
                  <a:hueOff val="0"/>
                  <a:satOff val="0"/>
                  <a:lumOff val="0"/>
                  <a:alphaOff val="0"/>
                </a:sysClr>
              </a:solidFill>
              <a:latin typeface="Georgia"/>
              <a:ea typeface="+mn-ea"/>
              <a:cs typeface="+mn-cs"/>
            </a:rPr>
            <a:t> </a:t>
          </a:r>
          <a:r>
            <a:rPr lang="ru-RU" dirty="0" err="1" smtClean="0">
              <a:solidFill>
                <a:sysClr val="windowText" lastClr="000000">
                  <a:hueOff val="0"/>
                  <a:satOff val="0"/>
                  <a:lumOff val="0"/>
                  <a:alphaOff val="0"/>
                </a:sysClr>
              </a:solidFill>
              <a:latin typeface="Georgia"/>
              <a:ea typeface="+mn-ea"/>
              <a:cs typeface="+mn-cs"/>
            </a:rPr>
            <a:t>чоловік</a:t>
          </a:r>
          <a:r>
            <a:rPr lang="ru-RU" dirty="0" smtClean="0">
              <a:solidFill>
                <a:sysClr val="windowText" lastClr="000000">
                  <a:hueOff val="0"/>
                  <a:satOff val="0"/>
                  <a:lumOff val="0"/>
                  <a:alphaOff val="0"/>
                </a:sysClr>
              </a:solidFill>
              <a:latin typeface="Georgia"/>
              <a:ea typeface="+mn-ea"/>
              <a:cs typeface="+mn-cs"/>
            </a:rPr>
            <a:t> та </a:t>
          </a:r>
          <a:r>
            <a:rPr lang="ru-RU" dirty="0" err="1" smtClean="0">
              <a:solidFill>
                <a:sysClr val="windowText" lastClr="000000">
                  <a:hueOff val="0"/>
                  <a:satOff val="0"/>
                  <a:lumOff val="0"/>
                  <a:alphaOff val="0"/>
                </a:sysClr>
              </a:solidFill>
              <a:latin typeface="Georgia"/>
              <a:ea typeface="+mn-ea"/>
              <a:cs typeface="+mn-cs"/>
            </a:rPr>
            <a:t>жінка</a:t>
          </a:r>
          <a:r>
            <a:rPr lang="ru-RU" dirty="0" smtClean="0">
              <a:solidFill>
                <a:sysClr val="windowText" lastClr="000000">
                  <a:hueOff val="0"/>
                  <a:satOff val="0"/>
                  <a:lumOff val="0"/>
                  <a:alphaOff val="0"/>
                </a:sysClr>
              </a:solidFill>
              <a:latin typeface="Georgia"/>
              <a:ea typeface="+mn-ea"/>
              <a:cs typeface="+mn-cs"/>
            </a:rPr>
            <a:t> </a:t>
          </a:r>
          <a:r>
            <a:rPr lang="ru-RU" dirty="0" err="1" smtClean="0">
              <a:solidFill>
                <a:sysClr val="windowText" lastClr="000000">
                  <a:hueOff val="0"/>
                  <a:satOff val="0"/>
                  <a:lumOff val="0"/>
                  <a:alphaOff val="0"/>
                </a:sysClr>
              </a:solidFill>
              <a:latin typeface="Georgia"/>
              <a:ea typeface="+mn-ea"/>
              <a:cs typeface="+mn-cs"/>
            </a:rPr>
            <a:t>виконують</a:t>
          </a:r>
          <a:r>
            <a:rPr lang="ru-RU" dirty="0" smtClean="0">
              <a:solidFill>
                <a:sysClr val="windowText" lastClr="000000">
                  <a:hueOff val="0"/>
                  <a:satOff val="0"/>
                  <a:lumOff val="0"/>
                  <a:alphaOff val="0"/>
                </a:sysClr>
              </a:solidFill>
              <a:latin typeface="Georgia"/>
              <a:ea typeface="+mn-ea"/>
              <a:cs typeface="+mn-cs"/>
            </a:rPr>
            <a:t> </a:t>
          </a:r>
          <a:r>
            <a:rPr lang="ru-RU" dirty="0" err="1" smtClean="0">
              <a:solidFill>
                <a:sysClr val="windowText" lastClr="000000">
                  <a:hueOff val="0"/>
                  <a:satOff val="0"/>
                  <a:lumOff val="0"/>
                  <a:alphaOff val="0"/>
                </a:sysClr>
              </a:solidFill>
              <a:latin typeface="Georgia"/>
              <a:ea typeface="+mn-ea"/>
              <a:cs typeface="+mn-cs"/>
            </a:rPr>
            <a:t>свої</a:t>
          </a:r>
          <a:r>
            <a:rPr lang="ru-RU" dirty="0" smtClean="0">
              <a:solidFill>
                <a:sysClr val="windowText" lastClr="000000">
                  <a:hueOff val="0"/>
                  <a:satOff val="0"/>
                  <a:lumOff val="0"/>
                  <a:alphaOff val="0"/>
                </a:sysClr>
              </a:solidFill>
              <a:latin typeface="Georgia"/>
              <a:ea typeface="+mn-ea"/>
              <a:cs typeface="+mn-cs"/>
            </a:rPr>
            <a:t> </a:t>
          </a:r>
          <a:r>
            <a:rPr lang="ru-RU" dirty="0" err="1" smtClean="0">
              <a:solidFill>
                <a:sysClr val="windowText" lastClr="000000">
                  <a:hueOff val="0"/>
                  <a:satOff val="0"/>
                  <a:lumOff val="0"/>
                  <a:alphaOff val="0"/>
                </a:sysClr>
              </a:solidFill>
              <a:latin typeface="Georgia"/>
              <a:ea typeface="+mn-ea"/>
              <a:cs typeface="+mn-cs"/>
            </a:rPr>
            <a:t>суспільні</a:t>
          </a:r>
          <a:r>
            <a:rPr lang="ru-RU" dirty="0" smtClean="0">
              <a:solidFill>
                <a:sysClr val="windowText" lastClr="000000">
                  <a:hueOff val="0"/>
                  <a:satOff val="0"/>
                  <a:lumOff val="0"/>
                  <a:alphaOff val="0"/>
                </a:sysClr>
              </a:solidFill>
              <a:latin typeface="Georgia"/>
              <a:ea typeface="+mn-ea"/>
              <a:cs typeface="+mn-cs"/>
            </a:rPr>
            <a:t> </a:t>
          </a:r>
          <a:r>
            <a:rPr lang="ru-RU" dirty="0" err="1" smtClean="0">
              <a:solidFill>
                <a:sysClr val="windowText" lastClr="000000">
                  <a:hueOff val="0"/>
                  <a:satOff val="0"/>
                  <a:lumOff val="0"/>
                  <a:alphaOff val="0"/>
                </a:sysClr>
              </a:solidFill>
              <a:latin typeface="Georgia"/>
              <a:ea typeface="+mn-ea"/>
              <a:cs typeface="+mn-cs"/>
            </a:rPr>
            <a:t>ролі</a:t>
          </a:r>
          <a:r>
            <a:rPr lang="ru-RU" dirty="0" smtClean="0">
              <a:solidFill>
                <a:sysClr val="windowText" lastClr="000000">
                  <a:hueOff val="0"/>
                  <a:satOff val="0"/>
                  <a:lumOff val="0"/>
                  <a:alphaOff val="0"/>
                </a:sysClr>
              </a:solidFill>
              <a:latin typeface="Georgia"/>
              <a:ea typeface="+mn-ea"/>
              <a:cs typeface="+mn-cs"/>
            </a:rPr>
            <a:t> </a:t>
          </a:r>
          <a:r>
            <a:rPr lang="ru-RU" dirty="0" err="1" smtClean="0">
              <a:solidFill>
                <a:sysClr val="windowText" lastClr="000000">
                  <a:hueOff val="0"/>
                  <a:satOff val="0"/>
                  <a:lumOff val="0"/>
                  <a:alphaOff val="0"/>
                </a:sysClr>
              </a:solidFill>
              <a:latin typeface="Georgia"/>
              <a:ea typeface="+mn-ea"/>
              <a:cs typeface="+mn-cs"/>
            </a:rPr>
            <a:t>залежно</a:t>
          </a:r>
          <a:r>
            <a:rPr lang="ru-RU" dirty="0" smtClean="0">
              <a:solidFill>
                <a:sysClr val="windowText" lastClr="000000">
                  <a:hueOff val="0"/>
                  <a:satOff val="0"/>
                  <a:lumOff val="0"/>
                  <a:alphaOff val="0"/>
                </a:sysClr>
              </a:solidFill>
              <a:latin typeface="Georgia"/>
              <a:ea typeface="+mn-ea"/>
              <a:cs typeface="+mn-cs"/>
            </a:rPr>
            <a:t> </a:t>
          </a:r>
          <a:r>
            <a:rPr lang="ru-RU" dirty="0" err="1" smtClean="0">
              <a:solidFill>
                <a:sysClr val="windowText" lastClr="000000">
                  <a:hueOff val="0"/>
                  <a:satOff val="0"/>
                  <a:lumOff val="0"/>
                  <a:alphaOff val="0"/>
                </a:sysClr>
              </a:solidFill>
              <a:latin typeface="Georgia"/>
              <a:ea typeface="+mn-ea"/>
              <a:cs typeface="+mn-cs"/>
            </a:rPr>
            <a:t>від</a:t>
          </a:r>
          <a:r>
            <a:rPr lang="ru-RU" dirty="0" smtClean="0">
              <a:solidFill>
                <a:sysClr val="windowText" lastClr="000000">
                  <a:hueOff val="0"/>
                  <a:satOff val="0"/>
                  <a:lumOff val="0"/>
                  <a:alphaOff val="0"/>
                </a:sysClr>
              </a:solidFill>
              <a:latin typeface="Georgia"/>
              <a:ea typeface="+mn-ea"/>
              <a:cs typeface="+mn-cs"/>
            </a:rPr>
            <a:t> </a:t>
          </a:r>
          <a:r>
            <a:rPr lang="ru-RU" dirty="0" err="1" smtClean="0">
              <a:solidFill>
                <a:sysClr val="windowText" lastClr="000000">
                  <a:hueOff val="0"/>
                  <a:satOff val="0"/>
                  <a:lumOff val="0"/>
                  <a:alphaOff val="0"/>
                </a:sysClr>
              </a:solidFill>
              <a:latin typeface="Georgia"/>
              <a:ea typeface="+mn-ea"/>
              <a:cs typeface="+mn-cs"/>
            </a:rPr>
            <a:t>статі</a:t>
          </a:r>
          <a:r>
            <a:rPr lang="ru-RU" dirty="0" smtClean="0">
              <a:solidFill>
                <a:sysClr val="windowText" lastClr="000000">
                  <a:hueOff val="0"/>
                  <a:satOff val="0"/>
                  <a:lumOff val="0"/>
                  <a:alphaOff val="0"/>
                </a:sysClr>
              </a:solidFill>
              <a:latin typeface="Georgia"/>
              <a:ea typeface="+mn-ea"/>
              <a:cs typeface="+mn-cs"/>
            </a:rPr>
            <a:t>.</a:t>
          </a:r>
          <a:endParaRPr lang="ru-RU" dirty="0">
            <a:solidFill>
              <a:sysClr val="windowText" lastClr="000000">
                <a:hueOff val="0"/>
                <a:satOff val="0"/>
                <a:lumOff val="0"/>
                <a:alphaOff val="0"/>
              </a:sysClr>
            </a:solidFill>
            <a:latin typeface="Georgia"/>
            <a:ea typeface="+mn-ea"/>
            <a:cs typeface="+mn-cs"/>
          </a:endParaRPr>
        </a:p>
      </dgm:t>
    </dgm:pt>
    <dgm:pt modelId="{B3A5CA77-DEDE-4918-9CF0-717A33F32813}" type="parTrans" cxnId="{7E5CFAAE-DCE8-4818-8D25-8A0AAD9F99C8}">
      <dgm:prSet/>
      <dgm:spPr/>
      <dgm:t>
        <a:bodyPr/>
        <a:lstStyle/>
        <a:p>
          <a:endParaRPr lang="ru-RU"/>
        </a:p>
      </dgm:t>
    </dgm:pt>
    <dgm:pt modelId="{D3E2E658-DD47-4C69-BB00-53279B38B078}" type="sibTrans" cxnId="{7E5CFAAE-DCE8-4818-8D25-8A0AAD9F99C8}">
      <dgm:prSet/>
      <dgm:spPr/>
      <dgm:t>
        <a:bodyPr/>
        <a:lstStyle/>
        <a:p>
          <a:endParaRPr lang="ru-RU"/>
        </a:p>
      </dgm:t>
    </dgm:pt>
    <dgm:pt modelId="{F18250A6-2078-4464-86E7-47B9F8497979}">
      <dgm:prSet phldrT="[Текст]"/>
      <dgm:spPr>
        <a:xfrm>
          <a:off x="0" y="2036261"/>
          <a:ext cx="8504238" cy="839474"/>
        </a:xfrm>
        <a:solidFill>
          <a:srgbClr val="D16349">
            <a:hueOff val="0"/>
            <a:satOff val="0"/>
            <a:lumOff val="0"/>
            <a:alphaOff val="0"/>
          </a:srgbClr>
        </a:solidFill>
        <a:ln w="11429" cap="flat" cmpd="sng" algn="ctr">
          <a:solidFill>
            <a:sysClr val="window" lastClr="FFFFFF">
              <a:hueOff val="0"/>
              <a:satOff val="0"/>
              <a:lumOff val="0"/>
              <a:alphaOff val="0"/>
            </a:sysClr>
          </a:solidFill>
          <a:prstDash val="sysDash"/>
        </a:ln>
        <a:effectLst/>
      </dgm:spPr>
      <dgm:t>
        <a:bodyPr/>
        <a:lstStyle/>
        <a:p>
          <a:r>
            <a:rPr lang="uk-UA" dirty="0" smtClean="0">
              <a:solidFill>
                <a:sysClr val="window" lastClr="FFFFFF"/>
              </a:solidFill>
              <a:latin typeface="Georgia"/>
              <a:ea typeface="+mn-ea"/>
              <a:cs typeface="+mn-cs"/>
            </a:rPr>
            <a:t>Маскулінність</a:t>
          </a:r>
          <a:endParaRPr lang="ru-RU" dirty="0">
            <a:solidFill>
              <a:sysClr val="window" lastClr="FFFFFF"/>
            </a:solidFill>
            <a:latin typeface="Georgia"/>
            <a:ea typeface="+mn-ea"/>
            <a:cs typeface="+mn-cs"/>
          </a:endParaRPr>
        </a:p>
      </dgm:t>
    </dgm:pt>
    <dgm:pt modelId="{F2C7C9A0-FD99-4392-8608-4EABCC8A9A93}" type="parTrans" cxnId="{484440A3-1FAF-4422-A164-C233B593D546}">
      <dgm:prSet/>
      <dgm:spPr/>
      <dgm:t>
        <a:bodyPr/>
        <a:lstStyle/>
        <a:p>
          <a:endParaRPr lang="ru-RU"/>
        </a:p>
      </dgm:t>
    </dgm:pt>
    <dgm:pt modelId="{C3EA7726-BF60-493E-A764-E05570D5ABC4}" type="sibTrans" cxnId="{484440A3-1FAF-4422-A164-C233B593D546}">
      <dgm:prSet/>
      <dgm:spPr/>
      <dgm:t>
        <a:bodyPr/>
        <a:lstStyle/>
        <a:p>
          <a:endParaRPr lang="ru-RU"/>
        </a:p>
      </dgm:t>
    </dgm:pt>
    <dgm:pt modelId="{E554202C-8823-4FF9-9C70-8EFB00E62B8C}">
      <dgm:prSet phldrT="[Текст]"/>
      <dgm:spPr>
        <a:xfrm>
          <a:off x="0" y="2926237"/>
          <a:ext cx="8504238" cy="1630125"/>
        </a:xfrm>
        <a:noFill/>
        <a:ln>
          <a:noFill/>
        </a:ln>
        <a:effectLst/>
      </dgm:spPr>
      <dgm:t>
        <a:bodyPr/>
        <a:lstStyle/>
        <a:p>
          <a:r>
            <a:rPr lang="ru-RU" dirty="0" err="1" smtClean="0">
              <a:solidFill>
                <a:sysClr val="windowText" lastClr="000000">
                  <a:hueOff val="0"/>
                  <a:satOff val="0"/>
                  <a:lumOff val="0"/>
                  <a:alphaOff val="0"/>
                </a:sysClr>
              </a:solidFill>
              <a:latin typeface="Georgia"/>
              <a:ea typeface="+mn-ea"/>
              <a:cs typeface="+mn-cs"/>
            </a:rPr>
            <a:t>набір</a:t>
          </a:r>
          <a:r>
            <a:rPr lang="ru-RU" dirty="0" smtClean="0">
              <a:solidFill>
                <a:sysClr val="windowText" lastClr="000000">
                  <a:hueOff val="0"/>
                  <a:satOff val="0"/>
                  <a:lumOff val="0"/>
                  <a:alphaOff val="0"/>
                </a:sysClr>
              </a:solidFill>
              <a:latin typeface="Georgia"/>
              <a:ea typeface="+mn-ea"/>
              <a:cs typeface="+mn-cs"/>
            </a:rPr>
            <a:t> </a:t>
          </a:r>
          <a:r>
            <a:rPr lang="ru-RU" dirty="0" err="1" smtClean="0">
              <a:solidFill>
                <a:sysClr val="windowText" lastClr="000000">
                  <a:hueOff val="0"/>
                  <a:satOff val="0"/>
                  <a:lumOff val="0"/>
                  <a:alphaOff val="0"/>
                </a:sysClr>
              </a:solidFill>
              <a:latin typeface="Georgia"/>
              <a:ea typeface="+mn-ea"/>
              <a:cs typeface="+mn-cs"/>
            </a:rPr>
            <a:t>характерних</a:t>
          </a:r>
          <a:r>
            <a:rPr lang="ru-RU" dirty="0" smtClean="0">
              <a:solidFill>
                <a:sysClr val="windowText" lastClr="000000">
                  <a:hueOff val="0"/>
                  <a:satOff val="0"/>
                  <a:lumOff val="0"/>
                  <a:alphaOff val="0"/>
                </a:sysClr>
              </a:solidFill>
              <a:latin typeface="Georgia"/>
              <a:ea typeface="+mn-ea"/>
              <a:cs typeface="+mn-cs"/>
            </a:rPr>
            <a:t> рис, </a:t>
          </a:r>
          <a:r>
            <a:rPr lang="ru-RU" dirty="0" err="1" smtClean="0">
              <a:solidFill>
                <a:sysClr val="windowText" lastClr="000000">
                  <a:hueOff val="0"/>
                  <a:satOff val="0"/>
                  <a:lumOff val="0"/>
                  <a:alphaOff val="0"/>
                </a:sysClr>
              </a:solidFill>
              <a:latin typeface="Georgia"/>
              <a:ea typeface="+mn-ea"/>
              <a:cs typeface="+mn-cs"/>
            </a:rPr>
            <a:t>ознак</a:t>
          </a:r>
          <a:r>
            <a:rPr lang="ru-RU" dirty="0" smtClean="0">
              <a:solidFill>
                <a:sysClr val="windowText" lastClr="000000">
                  <a:hueOff val="0"/>
                  <a:satOff val="0"/>
                  <a:lumOff val="0"/>
                  <a:alphaOff val="0"/>
                </a:sysClr>
              </a:solidFill>
              <a:latin typeface="Georgia"/>
              <a:ea typeface="+mn-ea"/>
              <a:cs typeface="+mn-cs"/>
            </a:rPr>
            <a:t>, </a:t>
          </a:r>
          <a:r>
            <a:rPr lang="ru-RU" dirty="0" err="1" smtClean="0">
              <a:solidFill>
                <a:sysClr val="windowText" lastClr="000000">
                  <a:hueOff val="0"/>
                  <a:satOff val="0"/>
                  <a:lumOff val="0"/>
                  <a:alphaOff val="0"/>
                </a:sysClr>
              </a:solidFill>
              <a:latin typeface="Georgia"/>
              <a:ea typeface="+mn-ea"/>
              <a:cs typeface="+mn-cs"/>
            </a:rPr>
            <a:t>способів</a:t>
          </a:r>
          <a:r>
            <a:rPr lang="ru-RU" dirty="0" smtClean="0">
              <a:solidFill>
                <a:sysClr val="windowText" lastClr="000000">
                  <a:hueOff val="0"/>
                  <a:satOff val="0"/>
                  <a:lumOff val="0"/>
                  <a:alphaOff val="0"/>
                </a:sysClr>
              </a:solidFill>
              <a:latin typeface="Georgia"/>
              <a:ea typeface="+mn-ea"/>
              <a:cs typeface="+mn-cs"/>
            </a:rPr>
            <a:t> </a:t>
          </a:r>
          <a:r>
            <a:rPr lang="ru-RU" dirty="0" err="1" smtClean="0">
              <a:solidFill>
                <a:sysClr val="windowText" lastClr="000000">
                  <a:hueOff val="0"/>
                  <a:satOff val="0"/>
                  <a:lumOff val="0"/>
                  <a:alphaOff val="0"/>
                </a:sysClr>
              </a:solidFill>
              <a:latin typeface="Georgia"/>
              <a:ea typeface="+mn-ea"/>
              <a:cs typeface="+mn-cs"/>
            </a:rPr>
            <a:t>поведінки</a:t>
          </a:r>
          <a:r>
            <a:rPr lang="ru-RU" dirty="0" smtClean="0">
              <a:solidFill>
                <a:sysClr val="windowText" lastClr="000000">
                  <a:hueOff val="0"/>
                  <a:satOff val="0"/>
                  <a:lumOff val="0"/>
                  <a:alphaOff val="0"/>
                </a:sysClr>
              </a:solidFill>
              <a:latin typeface="Georgia"/>
              <a:ea typeface="+mn-ea"/>
              <a:cs typeface="+mn-cs"/>
            </a:rPr>
            <a:t> та ролей, </a:t>
          </a:r>
          <a:r>
            <a:rPr lang="ru-RU" dirty="0" err="1" smtClean="0">
              <a:solidFill>
                <a:sysClr val="windowText" lastClr="000000">
                  <a:hueOff val="0"/>
                  <a:satOff val="0"/>
                  <a:lumOff val="0"/>
                  <a:alphaOff val="0"/>
                </a:sysClr>
              </a:solidFill>
              <a:latin typeface="Georgia"/>
              <a:ea typeface="+mn-ea"/>
              <a:cs typeface="+mn-cs"/>
            </a:rPr>
            <a:t>що</a:t>
          </a:r>
          <a:r>
            <a:rPr lang="ru-RU" dirty="0" smtClean="0">
              <a:solidFill>
                <a:sysClr val="windowText" lastClr="000000">
                  <a:hueOff val="0"/>
                  <a:satOff val="0"/>
                  <a:lumOff val="0"/>
                  <a:alphaOff val="0"/>
                </a:sysClr>
              </a:solidFill>
              <a:latin typeface="Georgia"/>
              <a:ea typeface="+mn-ea"/>
              <a:cs typeface="+mn-cs"/>
            </a:rPr>
            <a:t> широко </a:t>
          </a:r>
          <a:r>
            <a:rPr lang="ru-RU" dirty="0" err="1" smtClean="0">
              <a:solidFill>
                <a:sysClr val="windowText" lastClr="000000">
                  <a:hueOff val="0"/>
                  <a:satOff val="0"/>
                  <a:lumOff val="0"/>
                  <a:alphaOff val="0"/>
                </a:sysClr>
              </a:solidFill>
              <a:latin typeface="Georgia"/>
              <a:ea typeface="+mn-ea"/>
              <a:cs typeface="+mn-cs"/>
            </a:rPr>
            <a:t>визнаються</a:t>
          </a:r>
          <a:r>
            <a:rPr lang="ru-RU" dirty="0" smtClean="0">
              <a:solidFill>
                <a:sysClr val="windowText" lastClr="000000">
                  <a:hueOff val="0"/>
                  <a:satOff val="0"/>
                  <a:lumOff val="0"/>
                  <a:alphaOff val="0"/>
                </a:sysClr>
              </a:solidFill>
              <a:latin typeface="Georgia"/>
              <a:ea typeface="+mn-ea"/>
              <a:cs typeface="+mn-cs"/>
            </a:rPr>
            <a:t> </a:t>
          </a:r>
          <a:r>
            <a:rPr lang="ru-RU" dirty="0" err="1" smtClean="0">
              <a:solidFill>
                <a:sysClr val="windowText" lastClr="000000">
                  <a:hueOff val="0"/>
                  <a:satOff val="0"/>
                  <a:lumOff val="0"/>
                  <a:alphaOff val="0"/>
                </a:sysClr>
              </a:solidFill>
              <a:latin typeface="Georgia"/>
              <a:ea typeface="+mn-ea"/>
              <a:cs typeface="+mn-cs"/>
            </a:rPr>
            <a:t>притаманними</a:t>
          </a:r>
          <a:r>
            <a:rPr lang="ru-RU" dirty="0" smtClean="0">
              <a:solidFill>
                <a:sysClr val="windowText" lastClr="000000">
                  <a:hueOff val="0"/>
                  <a:satOff val="0"/>
                  <a:lumOff val="0"/>
                  <a:alphaOff val="0"/>
                </a:sysClr>
              </a:solidFill>
              <a:latin typeface="Georgia"/>
              <a:ea typeface="+mn-ea"/>
              <a:cs typeface="+mn-cs"/>
            </a:rPr>
            <a:t> </a:t>
          </a:r>
          <a:r>
            <a:rPr lang="ru-RU" dirty="0" err="1" smtClean="0">
              <a:solidFill>
                <a:sysClr val="windowText" lastClr="000000">
                  <a:hueOff val="0"/>
                  <a:satOff val="0"/>
                  <a:lumOff val="0"/>
                  <a:alphaOff val="0"/>
                </a:sysClr>
              </a:solidFill>
              <a:latin typeface="Georgia"/>
              <a:ea typeface="+mn-ea"/>
              <a:cs typeface="+mn-cs"/>
            </a:rPr>
            <a:t>чоловічому</a:t>
          </a:r>
          <a:r>
            <a:rPr lang="ru-RU" dirty="0" smtClean="0">
              <a:solidFill>
                <a:sysClr val="windowText" lastClr="000000">
                  <a:hueOff val="0"/>
                  <a:satOff val="0"/>
                  <a:lumOff val="0"/>
                  <a:alphaOff val="0"/>
                </a:sysClr>
              </a:solidFill>
              <a:latin typeface="Georgia"/>
              <a:ea typeface="+mn-ea"/>
              <a:cs typeface="+mn-cs"/>
            </a:rPr>
            <a:t> </a:t>
          </a:r>
          <a:r>
            <a:rPr lang="ru-RU" dirty="0" err="1" smtClean="0">
              <a:solidFill>
                <a:sysClr val="windowText" lastClr="000000">
                  <a:hueOff val="0"/>
                  <a:satOff val="0"/>
                  <a:lumOff val="0"/>
                  <a:alphaOff val="0"/>
                </a:sysClr>
              </a:solidFill>
              <a:latin typeface="Georgia"/>
              <a:ea typeface="+mn-ea"/>
              <a:cs typeface="+mn-cs"/>
            </a:rPr>
            <a:t>гендеру</a:t>
          </a:r>
          <a:r>
            <a:rPr lang="ru-RU" dirty="0" smtClean="0">
              <a:solidFill>
                <a:sysClr val="windowText" lastClr="000000">
                  <a:hueOff val="0"/>
                  <a:satOff val="0"/>
                  <a:lumOff val="0"/>
                  <a:alphaOff val="0"/>
                </a:sysClr>
              </a:solidFill>
              <a:latin typeface="Georgia"/>
              <a:ea typeface="+mn-ea"/>
              <a:cs typeface="+mn-cs"/>
            </a:rPr>
            <a:t> у межах </a:t>
          </a:r>
          <a:r>
            <a:rPr lang="ru-RU" dirty="0" err="1" smtClean="0">
              <a:solidFill>
                <a:sysClr val="windowText" lastClr="000000">
                  <a:hueOff val="0"/>
                  <a:satOff val="0"/>
                  <a:lumOff val="0"/>
                  <a:alphaOff val="0"/>
                </a:sysClr>
              </a:solidFill>
              <a:latin typeface="Georgia"/>
              <a:ea typeface="+mn-ea"/>
              <a:cs typeface="+mn-cs"/>
            </a:rPr>
            <a:t>певного</a:t>
          </a:r>
          <a:r>
            <a:rPr lang="ru-RU" dirty="0" smtClean="0">
              <a:solidFill>
                <a:sysClr val="windowText" lastClr="000000">
                  <a:hueOff val="0"/>
                  <a:satOff val="0"/>
                  <a:lumOff val="0"/>
                  <a:alphaOff val="0"/>
                </a:sysClr>
              </a:solidFill>
              <a:latin typeface="Georgia"/>
              <a:ea typeface="+mn-ea"/>
              <a:cs typeface="+mn-cs"/>
            </a:rPr>
            <a:t> </a:t>
          </a:r>
          <a:r>
            <a:rPr lang="ru-RU" dirty="0" err="1" smtClean="0">
              <a:solidFill>
                <a:sysClr val="windowText" lastClr="000000">
                  <a:hueOff val="0"/>
                  <a:satOff val="0"/>
                  <a:lumOff val="0"/>
                  <a:alphaOff val="0"/>
                </a:sysClr>
              </a:solidFill>
              <a:latin typeface="Georgia"/>
              <a:ea typeface="+mn-ea"/>
              <a:cs typeface="+mn-cs"/>
            </a:rPr>
            <a:t>суспільства</a:t>
          </a:r>
          <a:r>
            <a:rPr lang="ru-RU" dirty="0" smtClean="0">
              <a:solidFill>
                <a:sysClr val="windowText" lastClr="000000">
                  <a:hueOff val="0"/>
                  <a:satOff val="0"/>
                  <a:lumOff val="0"/>
                  <a:alphaOff val="0"/>
                </a:sysClr>
              </a:solidFill>
              <a:latin typeface="Georgia"/>
              <a:ea typeface="+mn-ea"/>
              <a:cs typeface="+mn-cs"/>
            </a:rPr>
            <a:t> у </a:t>
          </a:r>
          <a:r>
            <a:rPr lang="ru-RU" dirty="0" err="1" smtClean="0">
              <a:solidFill>
                <a:sysClr val="windowText" lastClr="000000">
                  <a:hueOff val="0"/>
                  <a:satOff val="0"/>
                  <a:lumOff val="0"/>
                  <a:alphaOff val="0"/>
                </a:sysClr>
              </a:solidFill>
              <a:latin typeface="Georgia"/>
              <a:ea typeface="+mn-ea"/>
              <a:cs typeface="+mn-cs"/>
            </a:rPr>
            <a:t>визначений</a:t>
          </a:r>
          <a:r>
            <a:rPr lang="ru-RU" dirty="0" smtClean="0">
              <a:solidFill>
                <a:sysClr val="windowText" lastClr="000000">
                  <a:hueOff val="0"/>
                  <a:satOff val="0"/>
                  <a:lumOff val="0"/>
                  <a:alphaOff val="0"/>
                </a:sysClr>
              </a:solidFill>
              <a:latin typeface="Georgia"/>
              <a:ea typeface="+mn-ea"/>
              <a:cs typeface="+mn-cs"/>
            </a:rPr>
            <a:t> </a:t>
          </a:r>
          <a:r>
            <a:rPr lang="ru-RU" dirty="0" err="1" smtClean="0">
              <a:solidFill>
                <a:sysClr val="windowText" lastClr="000000">
                  <a:hueOff val="0"/>
                  <a:satOff val="0"/>
                  <a:lumOff val="0"/>
                  <a:alphaOff val="0"/>
                </a:sysClr>
              </a:solidFill>
              <a:latin typeface="Georgia"/>
              <a:ea typeface="+mn-ea"/>
              <a:cs typeface="+mn-cs"/>
            </a:rPr>
            <a:t>історичний</a:t>
          </a:r>
          <a:r>
            <a:rPr lang="ru-RU" dirty="0" smtClean="0">
              <a:solidFill>
                <a:sysClr val="windowText" lastClr="000000">
                  <a:hueOff val="0"/>
                  <a:satOff val="0"/>
                  <a:lumOff val="0"/>
                  <a:alphaOff val="0"/>
                </a:sysClr>
              </a:solidFill>
              <a:latin typeface="Georgia"/>
              <a:ea typeface="+mn-ea"/>
              <a:cs typeface="+mn-cs"/>
            </a:rPr>
            <a:t> </a:t>
          </a:r>
          <a:r>
            <a:rPr lang="ru-RU" dirty="0" err="1" smtClean="0">
              <a:solidFill>
                <a:sysClr val="windowText" lastClr="000000">
                  <a:hueOff val="0"/>
                  <a:satOff val="0"/>
                  <a:lumOff val="0"/>
                  <a:alphaOff val="0"/>
                </a:sysClr>
              </a:solidFill>
              <a:latin typeface="Georgia"/>
              <a:ea typeface="+mn-ea"/>
              <a:cs typeface="+mn-cs"/>
            </a:rPr>
            <a:t>період</a:t>
          </a:r>
          <a:r>
            <a:rPr lang="ru-RU" dirty="0" smtClean="0">
              <a:solidFill>
                <a:sysClr val="windowText" lastClr="000000">
                  <a:hueOff val="0"/>
                  <a:satOff val="0"/>
                  <a:lumOff val="0"/>
                  <a:alphaOff val="0"/>
                </a:sysClr>
              </a:solidFill>
              <a:latin typeface="Georgia"/>
              <a:ea typeface="+mn-ea"/>
              <a:cs typeface="+mn-cs"/>
            </a:rPr>
            <a:t>. </a:t>
          </a:r>
          <a:endParaRPr lang="ru-RU" dirty="0">
            <a:solidFill>
              <a:sysClr val="windowText" lastClr="000000">
                <a:hueOff val="0"/>
                <a:satOff val="0"/>
                <a:lumOff val="0"/>
                <a:alphaOff val="0"/>
              </a:sysClr>
            </a:solidFill>
            <a:latin typeface="Georgia"/>
            <a:ea typeface="+mn-ea"/>
            <a:cs typeface="+mn-cs"/>
          </a:endParaRPr>
        </a:p>
      </dgm:t>
    </dgm:pt>
    <dgm:pt modelId="{E70278F2-6380-4B99-A196-C3FA8C423330}" type="parTrans" cxnId="{5D4E1E3E-C4AA-4DE0-88AD-EB6D516EE12E}">
      <dgm:prSet/>
      <dgm:spPr/>
      <dgm:t>
        <a:bodyPr/>
        <a:lstStyle/>
        <a:p>
          <a:endParaRPr lang="ru-RU"/>
        </a:p>
      </dgm:t>
    </dgm:pt>
    <dgm:pt modelId="{F3299032-534A-4582-AA6C-D4FD0BA78276}" type="sibTrans" cxnId="{5D4E1E3E-C4AA-4DE0-88AD-EB6D516EE12E}">
      <dgm:prSet/>
      <dgm:spPr/>
      <dgm:t>
        <a:bodyPr/>
        <a:lstStyle/>
        <a:p>
          <a:endParaRPr lang="ru-RU"/>
        </a:p>
      </dgm:t>
    </dgm:pt>
    <dgm:pt modelId="{D0E40FBA-EF13-4367-AECF-22F58BBECE3E}">
      <dgm:prSet phldrT="[Текст]"/>
      <dgm:spPr>
        <a:xfrm>
          <a:off x="0" y="2036261"/>
          <a:ext cx="8504238" cy="839474"/>
        </a:xfrm>
        <a:solidFill>
          <a:srgbClr val="D16349">
            <a:hueOff val="0"/>
            <a:satOff val="0"/>
            <a:lumOff val="0"/>
            <a:alphaOff val="0"/>
          </a:srgbClr>
        </a:solidFill>
        <a:ln w="11429" cap="flat" cmpd="sng" algn="ctr">
          <a:solidFill>
            <a:sysClr val="window" lastClr="FFFFFF">
              <a:hueOff val="0"/>
              <a:satOff val="0"/>
              <a:lumOff val="0"/>
              <a:alphaOff val="0"/>
            </a:sysClr>
          </a:solidFill>
          <a:prstDash val="sysDash"/>
        </a:ln>
        <a:effectLst/>
      </dgm:spPr>
      <dgm:t>
        <a:bodyPr/>
        <a:lstStyle/>
        <a:p>
          <a:r>
            <a:rPr lang="uk-UA" dirty="0" smtClean="0">
              <a:solidFill>
                <a:sysClr val="window" lastClr="FFFFFF"/>
              </a:solidFill>
              <a:latin typeface="Georgia"/>
              <a:ea typeface="+mn-ea"/>
              <a:cs typeface="+mn-cs"/>
            </a:rPr>
            <a:t>Фемінність</a:t>
          </a:r>
        </a:p>
      </dgm:t>
    </dgm:pt>
    <dgm:pt modelId="{A99851F2-8C5A-4C05-AA5D-CA7985679C5C}" type="parTrans" cxnId="{4868BB0C-18A1-49EB-A9DF-25A5889763E5}">
      <dgm:prSet/>
      <dgm:spPr/>
      <dgm:t>
        <a:bodyPr/>
        <a:lstStyle/>
        <a:p>
          <a:endParaRPr lang="ru-RU"/>
        </a:p>
      </dgm:t>
    </dgm:pt>
    <dgm:pt modelId="{3398207A-D180-42CE-B7BD-006ED69BC192}" type="sibTrans" cxnId="{4868BB0C-18A1-49EB-A9DF-25A5889763E5}">
      <dgm:prSet/>
      <dgm:spPr/>
      <dgm:t>
        <a:bodyPr/>
        <a:lstStyle/>
        <a:p>
          <a:endParaRPr lang="ru-RU"/>
        </a:p>
      </dgm:t>
    </dgm:pt>
    <dgm:pt modelId="{2C778A83-1CA7-4323-8CAD-79118698CC09}" type="pres">
      <dgm:prSet presAssocID="{F496DC1F-0ABF-417A-AE06-54B53FBD52F1}" presName="linear" presStyleCnt="0">
        <dgm:presLayoutVars>
          <dgm:animLvl val="lvl"/>
          <dgm:resizeHandles val="exact"/>
        </dgm:presLayoutVars>
      </dgm:prSet>
      <dgm:spPr/>
      <dgm:t>
        <a:bodyPr/>
        <a:lstStyle/>
        <a:p>
          <a:endParaRPr lang="ru-RU"/>
        </a:p>
      </dgm:t>
    </dgm:pt>
    <dgm:pt modelId="{FF4AB0CB-90E6-4BCB-9FBD-37B6B354F7CC}" type="pres">
      <dgm:prSet presAssocID="{7C63D2B0-B4EA-47DA-9D10-0AE749DEE075}" presName="parentText" presStyleLbl="node1" presStyleIdx="0" presStyleCnt="3" custLinFactNeighborX="160" custLinFactNeighborY="-1738">
        <dgm:presLayoutVars>
          <dgm:chMax val="0"/>
          <dgm:bulletEnabled val="1"/>
        </dgm:presLayoutVars>
      </dgm:prSet>
      <dgm:spPr>
        <a:prstGeom prst="roundRect">
          <a:avLst/>
        </a:prstGeom>
      </dgm:spPr>
      <dgm:t>
        <a:bodyPr/>
        <a:lstStyle/>
        <a:p>
          <a:endParaRPr lang="ru-RU"/>
        </a:p>
      </dgm:t>
    </dgm:pt>
    <dgm:pt modelId="{ACEABDE5-66B0-43DF-B4D6-AB3FB9FD3A77}" type="pres">
      <dgm:prSet presAssocID="{7C63D2B0-B4EA-47DA-9D10-0AE749DEE075}" presName="childText" presStyleLbl="revTx" presStyleIdx="0" presStyleCnt="2">
        <dgm:presLayoutVars>
          <dgm:bulletEnabled val="1"/>
        </dgm:presLayoutVars>
      </dgm:prSet>
      <dgm:spPr>
        <a:prstGeom prst="rect">
          <a:avLst/>
        </a:prstGeom>
      </dgm:spPr>
      <dgm:t>
        <a:bodyPr/>
        <a:lstStyle/>
        <a:p>
          <a:endParaRPr lang="ru-RU"/>
        </a:p>
      </dgm:t>
    </dgm:pt>
    <dgm:pt modelId="{D95BFDEA-9510-4B25-9804-F9499D3E045B}" type="pres">
      <dgm:prSet presAssocID="{F18250A6-2078-4464-86E7-47B9F8497979}" presName="parentText" presStyleLbl="node1" presStyleIdx="1" presStyleCnt="3" custLinFactNeighborX="-187" custLinFactNeighborY="-3098">
        <dgm:presLayoutVars>
          <dgm:chMax val="0"/>
          <dgm:bulletEnabled val="1"/>
        </dgm:presLayoutVars>
      </dgm:prSet>
      <dgm:spPr>
        <a:prstGeom prst="roundRect">
          <a:avLst/>
        </a:prstGeom>
      </dgm:spPr>
      <dgm:t>
        <a:bodyPr/>
        <a:lstStyle/>
        <a:p>
          <a:endParaRPr lang="ru-RU"/>
        </a:p>
      </dgm:t>
    </dgm:pt>
    <dgm:pt modelId="{624F7A7D-3DBA-43F7-B5E4-8523864BCD67}" type="pres">
      <dgm:prSet presAssocID="{F18250A6-2078-4464-86E7-47B9F8497979}" presName="childText" presStyleLbl="revTx" presStyleIdx="1" presStyleCnt="2">
        <dgm:presLayoutVars>
          <dgm:bulletEnabled val="1"/>
        </dgm:presLayoutVars>
      </dgm:prSet>
      <dgm:spPr>
        <a:prstGeom prst="rect">
          <a:avLst/>
        </a:prstGeom>
      </dgm:spPr>
      <dgm:t>
        <a:bodyPr/>
        <a:lstStyle/>
        <a:p>
          <a:endParaRPr lang="ru-RU"/>
        </a:p>
      </dgm:t>
    </dgm:pt>
    <dgm:pt modelId="{2041FFF7-32B0-465E-A3EF-46312F5F7281}" type="pres">
      <dgm:prSet presAssocID="{D0E40FBA-EF13-4367-AECF-22F58BBECE3E}" presName="parentText" presStyleLbl="node1" presStyleIdx="2" presStyleCnt="3" custLinFactNeighborX="-1808" custLinFactNeighborY="-4212">
        <dgm:presLayoutVars>
          <dgm:chMax val="0"/>
          <dgm:bulletEnabled val="1"/>
        </dgm:presLayoutVars>
      </dgm:prSet>
      <dgm:spPr>
        <a:prstGeom prst="roundRect">
          <a:avLst/>
        </a:prstGeom>
      </dgm:spPr>
      <dgm:t>
        <a:bodyPr/>
        <a:lstStyle/>
        <a:p>
          <a:endParaRPr lang="ru-RU"/>
        </a:p>
      </dgm:t>
    </dgm:pt>
  </dgm:ptLst>
  <dgm:cxnLst>
    <dgm:cxn modelId="{5D4E1E3E-C4AA-4DE0-88AD-EB6D516EE12E}" srcId="{F18250A6-2078-4464-86E7-47B9F8497979}" destId="{E554202C-8823-4FF9-9C70-8EFB00E62B8C}" srcOrd="0" destOrd="0" parTransId="{E70278F2-6380-4B99-A196-C3FA8C423330}" sibTransId="{F3299032-534A-4582-AA6C-D4FD0BA78276}"/>
    <dgm:cxn modelId="{E867077F-2D26-41DD-BBF6-D4AF088B1CB1}" type="presOf" srcId="{D0E40FBA-EF13-4367-AECF-22F58BBECE3E}" destId="{2041FFF7-32B0-465E-A3EF-46312F5F7281}" srcOrd="0" destOrd="0" presId="urn:microsoft.com/office/officeart/2005/8/layout/vList2"/>
    <dgm:cxn modelId="{8B5E1EC5-9A01-408B-9884-A5CE16DFCA9A}" type="presOf" srcId="{E554202C-8823-4FF9-9C70-8EFB00E62B8C}" destId="{624F7A7D-3DBA-43F7-B5E4-8523864BCD67}" srcOrd="0" destOrd="0" presId="urn:microsoft.com/office/officeart/2005/8/layout/vList2"/>
    <dgm:cxn modelId="{003383C1-31DD-467D-93E8-0A5C0CDAAF9A}" type="presOf" srcId="{8FA766D1-37E6-4B3C-AB4F-E75FF7480877}" destId="{ACEABDE5-66B0-43DF-B4D6-AB3FB9FD3A77}" srcOrd="0" destOrd="0" presId="urn:microsoft.com/office/officeart/2005/8/layout/vList2"/>
    <dgm:cxn modelId="{7BDEE635-79CE-4F9C-9E87-3CD97CAD07DE}" srcId="{F496DC1F-0ABF-417A-AE06-54B53FBD52F1}" destId="{7C63D2B0-B4EA-47DA-9D10-0AE749DEE075}" srcOrd="0" destOrd="0" parTransId="{D77F9D27-F8D4-488A-A97A-C1479998398B}" sibTransId="{4872184B-9261-4642-8E4C-5B50BF00E51A}"/>
    <dgm:cxn modelId="{22F74A09-D75B-4F7D-B115-6EF63C0991B1}" type="presOf" srcId="{7C63D2B0-B4EA-47DA-9D10-0AE749DEE075}" destId="{FF4AB0CB-90E6-4BCB-9FBD-37B6B354F7CC}" srcOrd="0" destOrd="0" presId="urn:microsoft.com/office/officeart/2005/8/layout/vList2"/>
    <dgm:cxn modelId="{476BB0D3-5B98-48E3-BACA-F09186DB5AAC}" type="presOf" srcId="{F18250A6-2078-4464-86E7-47B9F8497979}" destId="{D95BFDEA-9510-4B25-9804-F9499D3E045B}" srcOrd="0" destOrd="0" presId="urn:microsoft.com/office/officeart/2005/8/layout/vList2"/>
    <dgm:cxn modelId="{C31A1E21-4DB4-4798-A59F-824D3CB4AE11}" type="presOf" srcId="{F496DC1F-0ABF-417A-AE06-54B53FBD52F1}" destId="{2C778A83-1CA7-4323-8CAD-79118698CC09}" srcOrd="0" destOrd="0" presId="urn:microsoft.com/office/officeart/2005/8/layout/vList2"/>
    <dgm:cxn modelId="{7E5CFAAE-DCE8-4818-8D25-8A0AAD9F99C8}" srcId="{7C63D2B0-B4EA-47DA-9D10-0AE749DEE075}" destId="{8FA766D1-37E6-4B3C-AB4F-E75FF7480877}" srcOrd="0" destOrd="0" parTransId="{B3A5CA77-DEDE-4918-9CF0-717A33F32813}" sibTransId="{D3E2E658-DD47-4C69-BB00-53279B38B078}"/>
    <dgm:cxn modelId="{484440A3-1FAF-4422-A164-C233B593D546}" srcId="{F496DC1F-0ABF-417A-AE06-54B53FBD52F1}" destId="{F18250A6-2078-4464-86E7-47B9F8497979}" srcOrd="1" destOrd="0" parTransId="{F2C7C9A0-FD99-4392-8608-4EABCC8A9A93}" sibTransId="{C3EA7726-BF60-493E-A764-E05570D5ABC4}"/>
    <dgm:cxn modelId="{4868BB0C-18A1-49EB-A9DF-25A5889763E5}" srcId="{F496DC1F-0ABF-417A-AE06-54B53FBD52F1}" destId="{D0E40FBA-EF13-4367-AECF-22F58BBECE3E}" srcOrd="2" destOrd="0" parTransId="{A99851F2-8C5A-4C05-AA5D-CA7985679C5C}" sibTransId="{3398207A-D180-42CE-B7BD-006ED69BC192}"/>
    <dgm:cxn modelId="{E2DA03BB-8399-445F-A958-49278FFAA37A}" type="presParOf" srcId="{2C778A83-1CA7-4323-8CAD-79118698CC09}" destId="{FF4AB0CB-90E6-4BCB-9FBD-37B6B354F7CC}" srcOrd="0" destOrd="0" presId="urn:microsoft.com/office/officeart/2005/8/layout/vList2"/>
    <dgm:cxn modelId="{F52DBA6B-C163-4AF2-BD36-11443E2D50E4}" type="presParOf" srcId="{2C778A83-1CA7-4323-8CAD-79118698CC09}" destId="{ACEABDE5-66B0-43DF-B4D6-AB3FB9FD3A77}" srcOrd="1" destOrd="0" presId="urn:microsoft.com/office/officeart/2005/8/layout/vList2"/>
    <dgm:cxn modelId="{A30712BF-133B-4B89-9DA8-4FAD08728D2D}" type="presParOf" srcId="{2C778A83-1CA7-4323-8CAD-79118698CC09}" destId="{D95BFDEA-9510-4B25-9804-F9499D3E045B}" srcOrd="2" destOrd="0" presId="urn:microsoft.com/office/officeart/2005/8/layout/vList2"/>
    <dgm:cxn modelId="{281ADBE0-12C2-4FF8-8C59-2F44C1AD4328}" type="presParOf" srcId="{2C778A83-1CA7-4323-8CAD-79118698CC09}" destId="{624F7A7D-3DBA-43F7-B5E4-8523864BCD67}" srcOrd="3" destOrd="0" presId="urn:microsoft.com/office/officeart/2005/8/layout/vList2"/>
    <dgm:cxn modelId="{5D279640-C469-4366-B4FC-275AA0210DE7}" type="presParOf" srcId="{2C778A83-1CA7-4323-8CAD-79118698CC09}" destId="{2041FFF7-32B0-465E-A3EF-46312F5F728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96DC1F-0ABF-417A-AE06-54B53FBD52F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E554202C-8823-4FF9-9C70-8EFB00E62B8C}">
      <dgm:prSet phldrT="[Текст]"/>
      <dgm:spPr>
        <a:xfrm>
          <a:off x="0" y="2926237"/>
          <a:ext cx="8504238" cy="1630125"/>
        </a:xfrm>
        <a:noFill/>
        <a:ln>
          <a:noFill/>
        </a:ln>
        <a:effectLst/>
      </dgm:spPr>
      <dgm:t>
        <a:bodyPr/>
        <a:lstStyle/>
        <a:p>
          <a:endParaRPr lang="ru-RU" dirty="0">
            <a:solidFill>
              <a:sysClr val="windowText" lastClr="000000">
                <a:hueOff val="0"/>
                <a:satOff val="0"/>
                <a:lumOff val="0"/>
                <a:alphaOff val="0"/>
              </a:sysClr>
            </a:solidFill>
            <a:latin typeface="Georgia"/>
            <a:ea typeface="+mn-ea"/>
            <a:cs typeface="+mn-cs"/>
          </a:endParaRPr>
        </a:p>
      </dgm:t>
    </dgm:pt>
    <dgm:pt modelId="{E70278F2-6380-4B99-A196-C3FA8C423330}" type="parTrans" cxnId="{5D4E1E3E-C4AA-4DE0-88AD-EB6D516EE12E}">
      <dgm:prSet/>
      <dgm:spPr/>
      <dgm:t>
        <a:bodyPr/>
        <a:lstStyle/>
        <a:p>
          <a:endParaRPr lang="ru-RU"/>
        </a:p>
      </dgm:t>
    </dgm:pt>
    <dgm:pt modelId="{F3299032-534A-4582-AA6C-D4FD0BA78276}" type="sibTrans" cxnId="{5D4E1E3E-C4AA-4DE0-88AD-EB6D516EE12E}">
      <dgm:prSet/>
      <dgm:spPr/>
      <dgm:t>
        <a:bodyPr/>
        <a:lstStyle/>
        <a:p>
          <a:endParaRPr lang="ru-RU"/>
        </a:p>
      </dgm:t>
    </dgm:pt>
    <dgm:pt modelId="{2C778A83-1CA7-4323-8CAD-79118698CC09}" type="pres">
      <dgm:prSet presAssocID="{F496DC1F-0ABF-417A-AE06-54B53FBD52F1}" presName="linear" presStyleCnt="0">
        <dgm:presLayoutVars>
          <dgm:animLvl val="lvl"/>
          <dgm:resizeHandles val="exact"/>
        </dgm:presLayoutVars>
      </dgm:prSet>
      <dgm:spPr/>
      <dgm:t>
        <a:bodyPr/>
        <a:lstStyle/>
        <a:p>
          <a:endParaRPr lang="ru-RU"/>
        </a:p>
      </dgm:t>
    </dgm:pt>
    <dgm:pt modelId="{B7A1B0FB-0ED5-456C-B3EB-1FC47B72BE60}" type="pres">
      <dgm:prSet presAssocID="{E554202C-8823-4FF9-9C70-8EFB00E62B8C}" presName="parentText" presStyleLbl="node1" presStyleIdx="0" presStyleCnt="1">
        <dgm:presLayoutVars>
          <dgm:chMax val="0"/>
          <dgm:bulletEnabled val="1"/>
        </dgm:presLayoutVars>
      </dgm:prSet>
      <dgm:spPr/>
      <dgm:t>
        <a:bodyPr/>
        <a:lstStyle/>
        <a:p>
          <a:endParaRPr lang="ru-RU"/>
        </a:p>
      </dgm:t>
    </dgm:pt>
  </dgm:ptLst>
  <dgm:cxnLst>
    <dgm:cxn modelId="{98385110-780F-47BF-BBC2-74889224BA65}" type="presOf" srcId="{E554202C-8823-4FF9-9C70-8EFB00E62B8C}" destId="{B7A1B0FB-0ED5-456C-B3EB-1FC47B72BE60}" srcOrd="0" destOrd="0" presId="urn:microsoft.com/office/officeart/2005/8/layout/vList2"/>
    <dgm:cxn modelId="{5D4E1E3E-C4AA-4DE0-88AD-EB6D516EE12E}" srcId="{F496DC1F-0ABF-417A-AE06-54B53FBD52F1}" destId="{E554202C-8823-4FF9-9C70-8EFB00E62B8C}" srcOrd="0" destOrd="0" parTransId="{E70278F2-6380-4B99-A196-C3FA8C423330}" sibTransId="{F3299032-534A-4582-AA6C-D4FD0BA78276}"/>
    <dgm:cxn modelId="{35C0AE77-EE37-4D11-9171-D47E934DF335}" type="presOf" srcId="{F496DC1F-0ABF-417A-AE06-54B53FBD52F1}" destId="{2C778A83-1CA7-4323-8CAD-79118698CC09}" srcOrd="0" destOrd="0" presId="urn:microsoft.com/office/officeart/2005/8/layout/vList2"/>
    <dgm:cxn modelId="{04899EA8-04C7-47A9-B4CE-F4285EEA3592}" type="presParOf" srcId="{2C778A83-1CA7-4323-8CAD-79118698CC09}" destId="{B7A1B0FB-0ED5-456C-B3EB-1FC47B72BE60}"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96DC1F-0ABF-417A-AE06-54B53FBD52F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7C63D2B0-B4EA-47DA-9D10-0AE749DEE075}">
      <dgm:prSet phldrT="[Текст]"/>
      <dgm:spPr>
        <a:xfrm>
          <a:off x="0" y="62822"/>
          <a:ext cx="8504238" cy="839474"/>
        </a:xfrm>
        <a:prstGeom prst="roundRect">
          <a:avLst/>
        </a:prstGeom>
        <a:solidFill>
          <a:srgbClr val="D16349">
            <a:hueOff val="0"/>
            <a:satOff val="0"/>
            <a:lumOff val="0"/>
            <a:alphaOff val="0"/>
          </a:srgbClr>
        </a:solidFill>
        <a:ln w="11429" cap="flat" cmpd="sng" algn="ctr">
          <a:solidFill>
            <a:sysClr val="window" lastClr="FFFFFF">
              <a:hueOff val="0"/>
              <a:satOff val="0"/>
              <a:lumOff val="0"/>
              <a:alphaOff val="0"/>
            </a:sysClr>
          </a:solidFill>
          <a:prstDash val="sysDash"/>
        </a:ln>
        <a:effectLst/>
      </dgm:spPr>
      <dgm:t>
        <a:bodyPr/>
        <a:lstStyle/>
        <a:p>
          <a:r>
            <a:rPr lang="uk-UA" dirty="0" smtClean="0">
              <a:solidFill>
                <a:sysClr val="window" lastClr="FFFFFF"/>
              </a:solidFill>
              <a:latin typeface="Georgia"/>
              <a:ea typeface="+mn-ea"/>
              <a:cs typeface="+mn-cs"/>
            </a:rPr>
            <a:t>Гендерні стереотипи</a:t>
          </a:r>
          <a:endParaRPr lang="ru-RU" dirty="0">
            <a:solidFill>
              <a:sysClr val="window" lastClr="FFFFFF"/>
            </a:solidFill>
            <a:latin typeface="Georgia"/>
            <a:ea typeface="+mn-ea"/>
            <a:cs typeface="+mn-cs"/>
          </a:endParaRPr>
        </a:p>
      </dgm:t>
    </dgm:pt>
    <dgm:pt modelId="{D77F9D27-F8D4-488A-A97A-C1479998398B}" type="parTrans" cxnId="{7BDEE635-79CE-4F9C-9E87-3CD97CAD07DE}">
      <dgm:prSet/>
      <dgm:spPr/>
      <dgm:t>
        <a:bodyPr/>
        <a:lstStyle/>
        <a:p>
          <a:endParaRPr lang="ru-RU"/>
        </a:p>
      </dgm:t>
    </dgm:pt>
    <dgm:pt modelId="{4872184B-9261-4642-8E4C-5B50BF00E51A}" type="sibTrans" cxnId="{7BDEE635-79CE-4F9C-9E87-3CD97CAD07DE}">
      <dgm:prSet/>
      <dgm:spPr/>
      <dgm:t>
        <a:bodyPr/>
        <a:lstStyle/>
        <a:p>
          <a:endParaRPr lang="ru-RU"/>
        </a:p>
      </dgm:t>
    </dgm:pt>
    <dgm:pt modelId="{8FA766D1-37E6-4B3C-AB4F-E75FF7480877}">
      <dgm:prSet phldrT="[Текст]"/>
      <dgm:spPr>
        <a:xfrm>
          <a:off x="0" y="855112"/>
          <a:ext cx="8504238" cy="1231650"/>
        </a:xfrm>
        <a:prstGeom prst="rect">
          <a:avLst/>
        </a:prstGeom>
        <a:noFill/>
        <a:ln>
          <a:noFill/>
        </a:ln>
        <a:effectLst/>
      </dgm:spPr>
      <dgm:t>
        <a:bodyPr/>
        <a:lstStyle/>
        <a:p>
          <a:r>
            <a:rPr lang="ru-RU" dirty="0" err="1" smtClean="0">
              <a:solidFill>
                <a:sysClr val="windowText" lastClr="000000">
                  <a:hueOff val="0"/>
                  <a:satOff val="0"/>
                  <a:lumOff val="0"/>
                  <a:alphaOff val="0"/>
                </a:sysClr>
              </a:solidFill>
              <a:latin typeface="Georgia"/>
              <a:ea typeface="+mn-ea"/>
              <a:cs typeface="+mn-cs"/>
            </a:rPr>
            <a:t>сформовані</a:t>
          </a:r>
          <a:r>
            <a:rPr lang="ru-RU" dirty="0" smtClean="0">
              <a:solidFill>
                <a:sysClr val="windowText" lastClr="000000">
                  <a:hueOff val="0"/>
                  <a:satOff val="0"/>
                  <a:lumOff val="0"/>
                  <a:alphaOff val="0"/>
                </a:sysClr>
              </a:solidFill>
              <a:latin typeface="Georgia"/>
              <a:ea typeface="+mn-ea"/>
              <a:cs typeface="+mn-cs"/>
            </a:rPr>
            <a:t> культурою </a:t>
          </a:r>
          <a:r>
            <a:rPr lang="ru-RU" dirty="0" err="1" smtClean="0">
              <a:solidFill>
                <a:sysClr val="windowText" lastClr="000000">
                  <a:hueOff val="0"/>
                  <a:satOff val="0"/>
                  <a:lumOff val="0"/>
                  <a:alphaOff val="0"/>
                </a:sysClr>
              </a:solidFill>
              <a:latin typeface="Georgia"/>
              <a:ea typeface="+mn-ea"/>
              <a:cs typeface="+mn-cs"/>
            </a:rPr>
            <a:t>узагальнені</a:t>
          </a:r>
          <a:r>
            <a:rPr lang="ru-RU" dirty="0" smtClean="0">
              <a:solidFill>
                <a:sysClr val="windowText" lastClr="000000">
                  <a:hueOff val="0"/>
                  <a:satOff val="0"/>
                  <a:lumOff val="0"/>
                  <a:alphaOff val="0"/>
                </a:sysClr>
              </a:solidFill>
              <a:latin typeface="Georgia"/>
              <a:ea typeface="+mn-ea"/>
              <a:cs typeface="+mn-cs"/>
            </a:rPr>
            <a:t> </a:t>
          </a:r>
          <a:r>
            <a:rPr lang="ru-RU" dirty="0" err="1" smtClean="0">
              <a:solidFill>
                <a:sysClr val="windowText" lastClr="000000">
                  <a:hueOff val="0"/>
                  <a:satOff val="0"/>
                  <a:lumOff val="0"/>
                  <a:alphaOff val="0"/>
                </a:sysClr>
              </a:solidFill>
              <a:latin typeface="Georgia"/>
              <a:ea typeface="+mn-ea"/>
              <a:cs typeface="+mn-cs"/>
            </a:rPr>
            <a:t>уявлення</a:t>
          </a:r>
          <a:r>
            <a:rPr lang="ru-RU" dirty="0" smtClean="0">
              <a:solidFill>
                <a:sysClr val="windowText" lastClr="000000">
                  <a:hueOff val="0"/>
                  <a:satOff val="0"/>
                  <a:lumOff val="0"/>
                  <a:alphaOff val="0"/>
                </a:sysClr>
              </a:solidFill>
              <a:latin typeface="Georgia"/>
              <a:ea typeface="+mn-ea"/>
              <a:cs typeface="+mn-cs"/>
            </a:rPr>
            <a:t> (</a:t>
          </a:r>
          <a:r>
            <a:rPr lang="ru-RU" dirty="0" err="1" smtClean="0">
              <a:solidFill>
                <a:sysClr val="windowText" lastClr="000000">
                  <a:hueOff val="0"/>
                  <a:satOff val="0"/>
                  <a:lumOff val="0"/>
                  <a:alphaOff val="0"/>
                </a:sysClr>
              </a:solidFill>
              <a:latin typeface="Georgia"/>
              <a:ea typeface="+mn-ea"/>
              <a:cs typeface="+mn-cs"/>
            </a:rPr>
            <a:t>переконання</a:t>
          </a:r>
          <a:r>
            <a:rPr lang="ru-RU" dirty="0" smtClean="0">
              <a:solidFill>
                <a:sysClr val="windowText" lastClr="000000">
                  <a:hueOff val="0"/>
                  <a:satOff val="0"/>
                  <a:lumOff val="0"/>
                  <a:alphaOff val="0"/>
                </a:sysClr>
              </a:solidFill>
              <a:latin typeface="Georgia"/>
              <a:ea typeface="+mn-ea"/>
              <a:cs typeface="+mn-cs"/>
            </a:rPr>
            <a:t>) про те, як </a:t>
          </a:r>
          <a:r>
            <a:rPr lang="ru-RU" dirty="0" err="1" smtClean="0">
              <a:solidFill>
                <a:sysClr val="windowText" lastClr="000000">
                  <a:hueOff val="0"/>
                  <a:satOff val="0"/>
                  <a:lumOff val="0"/>
                  <a:alphaOff val="0"/>
                </a:sysClr>
              </a:solidFill>
              <a:latin typeface="Georgia"/>
              <a:ea typeface="+mn-ea"/>
              <a:cs typeface="+mn-cs"/>
            </a:rPr>
            <a:t>поводяться</a:t>
          </a:r>
          <a:r>
            <a:rPr lang="ru-RU" dirty="0" smtClean="0">
              <a:solidFill>
                <a:sysClr val="windowText" lastClr="000000">
                  <a:hueOff val="0"/>
                  <a:satOff val="0"/>
                  <a:lumOff val="0"/>
                  <a:alphaOff val="0"/>
                </a:sysClr>
              </a:solidFill>
              <a:latin typeface="Georgia"/>
              <a:ea typeface="+mn-ea"/>
              <a:cs typeface="+mn-cs"/>
            </a:rPr>
            <a:t> </a:t>
          </a:r>
          <a:r>
            <a:rPr lang="ru-RU" dirty="0" err="1" smtClean="0">
              <a:solidFill>
                <a:sysClr val="windowText" lastClr="000000">
                  <a:hueOff val="0"/>
                  <a:satOff val="0"/>
                  <a:lumOff val="0"/>
                  <a:alphaOff val="0"/>
                </a:sysClr>
              </a:solidFill>
              <a:latin typeface="Georgia"/>
              <a:ea typeface="+mn-ea"/>
              <a:cs typeface="+mn-cs"/>
            </a:rPr>
            <a:t>чоловіки</a:t>
          </a:r>
          <a:r>
            <a:rPr lang="ru-RU" dirty="0" smtClean="0">
              <a:solidFill>
                <a:sysClr val="windowText" lastClr="000000">
                  <a:hueOff val="0"/>
                  <a:satOff val="0"/>
                  <a:lumOff val="0"/>
                  <a:alphaOff val="0"/>
                </a:sysClr>
              </a:solidFill>
              <a:latin typeface="Georgia"/>
              <a:ea typeface="+mn-ea"/>
              <a:cs typeface="+mn-cs"/>
            </a:rPr>
            <a:t> і </a:t>
          </a:r>
          <a:r>
            <a:rPr lang="ru-RU" dirty="0" err="1" smtClean="0">
              <a:solidFill>
                <a:sysClr val="windowText" lastClr="000000">
                  <a:hueOff val="0"/>
                  <a:satOff val="0"/>
                  <a:lumOff val="0"/>
                  <a:alphaOff val="0"/>
                </a:sysClr>
              </a:solidFill>
              <a:latin typeface="Georgia"/>
              <a:ea typeface="+mn-ea"/>
              <a:cs typeface="+mn-cs"/>
            </a:rPr>
            <a:t>жінки</a:t>
          </a:r>
          <a:r>
            <a:rPr lang="ru-RU" dirty="0" smtClean="0">
              <a:solidFill>
                <a:sysClr val="windowText" lastClr="000000">
                  <a:hueOff val="0"/>
                  <a:satOff val="0"/>
                  <a:lumOff val="0"/>
                  <a:alphaOff val="0"/>
                </a:sysClr>
              </a:solidFill>
              <a:latin typeface="Georgia"/>
              <a:ea typeface="+mn-ea"/>
              <a:cs typeface="+mn-cs"/>
            </a:rPr>
            <a:t>.</a:t>
          </a:r>
          <a:endParaRPr lang="ru-RU" dirty="0">
            <a:solidFill>
              <a:sysClr val="windowText" lastClr="000000">
                <a:hueOff val="0"/>
                <a:satOff val="0"/>
                <a:lumOff val="0"/>
                <a:alphaOff val="0"/>
              </a:sysClr>
            </a:solidFill>
            <a:latin typeface="Georgia"/>
            <a:ea typeface="+mn-ea"/>
            <a:cs typeface="+mn-cs"/>
          </a:endParaRPr>
        </a:p>
      </dgm:t>
    </dgm:pt>
    <dgm:pt modelId="{B3A5CA77-DEDE-4918-9CF0-717A33F32813}" type="parTrans" cxnId="{7E5CFAAE-DCE8-4818-8D25-8A0AAD9F99C8}">
      <dgm:prSet/>
      <dgm:spPr/>
      <dgm:t>
        <a:bodyPr/>
        <a:lstStyle/>
        <a:p>
          <a:endParaRPr lang="ru-RU"/>
        </a:p>
      </dgm:t>
    </dgm:pt>
    <dgm:pt modelId="{D3E2E658-DD47-4C69-BB00-53279B38B078}" type="sibTrans" cxnId="{7E5CFAAE-DCE8-4818-8D25-8A0AAD9F99C8}">
      <dgm:prSet/>
      <dgm:spPr/>
      <dgm:t>
        <a:bodyPr/>
        <a:lstStyle/>
        <a:p>
          <a:endParaRPr lang="ru-RU"/>
        </a:p>
      </dgm:t>
    </dgm:pt>
    <dgm:pt modelId="{F18250A6-2078-4464-86E7-47B9F8497979}">
      <dgm:prSet phldrT="[Текст]"/>
      <dgm:spPr>
        <a:xfrm>
          <a:off x="0" y="2036261"/>
          <a:ext cx="8504238" cy="839474"/>
        </a:xfrm>
        <a:prstGeom prst="roundRect">
          <a:avLst/>
        </a:prstGeom>
        <a:solidFill>
          <a:srgbClr val="D16349">
            <a:hueOff val="0"/>
            <a:satOff val="0"/>
            <a:lumOff val="0"/>
            <a:alphaOff val="0"/>
          </a:srgbClr>
        </a:solidFill>
        <a:ln w="11429" cap="flat" cmpd="sng" algn="ctr">
          <a:solidFill>
            <a:sysClr val="window" lastClr="FFFFFF">
              <a:hueOff val="0"/>
              <a:satOff val="0"/>
              <a:lumOff val="0"/>
              <a:alphaOff val="0"/>
            </a:sysClr>
          </a:solidFill>
          <a:prstDash val="sysDash"/>
        </a:ln>
        <a:effectLst/>
      </dgm:spPr>
      <dgm:t>
        <a:bodyPr/>
        <a:lstStyle/>
        <a:p>
          <a:r>
            <a:rPr lang="uk-UA" dirty="0" smtClean="0">
              <a:solidFill>
                <a:sysClr val="window" lastClr="FFFFFF"/>
              </a:solidFill>
              <a:latin typeface="Georgia"/>
              <a:ea typeface="+mn-ea"/>
              <a:cs typeface="+mn-cs"/>
            </a:rPr>
            <a:t>Гендерна рівність</a:t>
          </a:r>
          <a:endParaRPr lang="ru-RU" dirty="0">
            <a:solidFill>
              <a:sysClr val="window" lastClr="FFFFFF"/>
            </a:solidFill>
            <a:latin typeface="Georgia"/>
            <a:ea typeface="+mn-ea"/>
            <a:cs typeface="+mn-cs"/>
          </a:endParaRPr>
        </a:p>
      </dgm:t>
    </dgm:pt>
    <dgm:pt modelId="{F2C7C9A0-FD99-4392-8608-4EABCC8A9A93}" type="parTrans" cxnId="{484440A3-1FAF-4422-A164-C233B593D546}">
      <dgm:prSet/>
      <dgm:spPr/>
      <dgm:t>
        <a:bodyPr/>
        <a:lstStyle/>
        <a:p>
          <a:endParaRPr lang="ru-RU"/>
        </a:p>
      </dgm:t>
    </dgm:pt>
    <dgm:pt modelId="{C3EA7726-BF60-493E-A764-E05570D5ABC4}" type="sibTrans" cxnId="{484440A3-1FAF-4422-A164-C233B593D546}">
      <dgm:prSet/>
      <dgm:spPr/>
      <dgm:t>
        <a:bodyPr/>
        <a:lstStyle/>
        <a:p>
          <a:endParaRPr lang="ru-RU"/>
        </a:p>
      </dgm:t>
    </dgm:pt>
    <dgm:pt modelId="{E554202C-8823-4FF9-9C70-8EFB00E62B8C}">
      <dgm:prSet phldrT="[Текст]"/>
      <dgm:spPr>
        <a:xfrm>
          <a:off x="0" y="2926237"/>
          <a:ext cx="8504238" cy="1630125"/>
        </a:xfrm>
        <a:prstGeom prst="rect">
          <a:avLst/>
        </a:prstGeom>
        <a:noFill/>
        <a:ln>
          <a:noFill/>
        </a:ln>
        <a:effectLst/>
      </dgm:spPr>
      <dgm:t>
        <a:bodyPr/>
        <a:lstStyle/>
        <a:p>
          <a:r>
            <a:rPr lang="ru-RU" b="0" i="0" dirty="0" smtClean="0">
              <a:solidFill>
                <a:sysClr val="windowText" lastClr="000000">
                  <a:hueOff val="0"/>
                  <a:satOff val="0"/>
                  <a:lumOff val="0"/>
                  <a:alphaOff val="0"/>
                </a:sysClr>
              </a:solidFill>
              <a:latin typeface="Georgia"/>
              <a:ea typeface="+mn-ea"/>
              <a:cs typeface="+mn-cs"/>
            </a:rPr>
            <a:t>це </a:t>
          </a:r>
          <a:r>
            <a:rPr lang="ru-RU" b="0" i="0" dirty="0" err="1" smtClean="0">
              <a:solidFill>
                <a:sysClr val="windowText" lastClr="000000">
                  <a:hueOff val="0"/>
                  <a:satOff val="0"/>
                  <a:lumOff val="0"/>
                  <a:alphaOff val="0"/>
                </a:sysClr>
              </a:solidFill>
              <a:latin typeface="Georgia"/>
              <a:ea typeface="+mn-ea"/>
              <a:cs typeface="+mn-cs"/>
            </a:rPr>
            <a:t>рівні</a:t>
          </a:r>
          <a:r>
            <a:rPr lang="ru-RU" b="0" i="0" dirty="0" smtClean="0">
              <a:solidFill>
                <a:sysClr val="windowText" lastClr="000000">
                  <a:hueOff val="0"/>
                  <a:satOff val="0"/>
                  <a:lumOff val="0"/>
                  <a:alphaOff val="0"/>
                </a:sysClr>
              </a:solidFill>
              <a:latin typeface="Georgia"/>
              <a:ea typeface="+mn-ea"/>
              <a:cs typeface="+mn-cs"/>
            </a:rPr>
            <a:t> права і </a:t>
          </a:r>
          <a:r>
            <a:rPr lang="ru-RU" b="0" i="0" dirty="0" err="1" smtClean="0">
              <a:solidFill>
                <a:sysClr val="windowText" lastClr="000000">
                  <a:hueOff val="0"/>
                  <a:satOff val="0"/>
                  <a:lumOff val="0"/>
                  <a:alphaOff val="0"/>
                </a:sysClr>
              </a:solidFill>
              <a:latin typeface="Georgia"/>
              <a:ea typeface="+mn-ea"/>
              <a:cs typeface="+mn-cs"/>
            </a:rPr>
            <a:t>можливості</a:t>
          </a:r>
          <a:r>
            <a:rPr lang="ru-RU" b="0" i="0" dirty="0" smtClean="0">
              <a:solidFill>
                <a:sysClr val="windowText" lastClr="000000">
                  <a:hueOff val="0"/>
                  <a:satOff val="0"/>
                  <a:lumOff val="0"/>
                  <a:alphaOff val="0"/>
                </a:sysClr>
              </a:solidFill>
              <a:latin typeface="Georgia"/>
              <a:ea typeface="+mn-ea"/>
              <a:cs typeface="+mn-cs"/>
            </a:rPr>
            <a:t> для </a:t>
          </a:r>
          <a:r>
            <a:rPr lang="ru-RU" b="0" i="0" dirty="0" err="1" smtClean="0">
              <a:solidFill>
                <a:sysClr val="windowText" lastClr="000000">
                  <a:hueOff val="0"/>
                  <a:satOff val="0"/>
                  <a:lumOff val="0"/>
                  <a:alphaOff val="0"/>
                </a:sysClr>
              </a:solidFill>
              <a:latin typeface="Georgia"/>
              <a:ea typeface="+mn-ea"/>
              <a:cs typeface="+mn-cs"/>
            </a:rPr>
            <a:t>жінок</a:t>
          </a:r>
          <a:r>
            <a:rPr lang="ru-RU" b="0" i="0" dirty="0" smtClean="0">
              <a:solidFill>
                <a:sysClr val="windowText" lastClr="000000">
                  <a:hueOff val="0"/>
                  <a:satOff val="0"/>
                  <a:lumOff val="0"/>
                  <a:alphaOff val="0"/>
                </a:sysClr>
              </a:solidFill>
              <a:latin typeface="Georgia"/>
              <a:ea typeface="+mn-ea"/>
              <a:cs typeface="+mn-cs"/>
            </a:rPr>
            <a:t> та </a:t>
          </a:r>
          <a:r>
            <a:rPr lang="ru-RU" b="0" i="0" dirty="0" err="1" smtClean="0">
              <a:solidFill>
                <a:sysClr val="windowText" lastClr="000000">
                  <a:hueOff val="0"/>
                  <a:satOff val="0"/>
                  <a:lumOff val="0"/>
                  <a:alphaOff val="0"/>
                </a:sysClr>
              </a:solidFill>
              <a:latin typeface="Georgia"/>
              <a:ea typeface="+mn-ea"/>
              <a:cs typeface="+mn-cs"/>
            </a:rPr>
            <a:t>чоловіків</a:t>
          </a:r>
          <a:r>
            <a:rPr lang="ru-RU" b="0" i="0" dirty="0" smtClean="0">
              <a:solidFill>
                <a:sysClr val="windowText" lastClr="000000">
                  <a:hueOff val="0"/>
                  <a:satOff val="0"/>
                  <a:lumOff val="0"/>
                  <a:alphaOff val="0"/>
                </a:sysClr>
              </a:solidFill>
              <a:latin typeface="Georgia"/>
              <a:ea typeface="+mn-ea"/>
              <a:cs typeface="+mn-cs"/>
            </a:rPr>
            <a:t> у </a:t>
          </a:r>
          <a:r>
            <a:rPr lang="ru-RU" b="0" i="0" dirty="0" err="1" smtClean="0">
              <a:solidFill>
                <a:sysClr val="windowText" lastClr="000000">
                  <a:hueOff val="0"/>
                  <a:satOff val="0"/>
                  <a:lumOff val="0"/>
                  <a:alphaOff val="0"/>
                </a:sysClr>
              </a:solidFill>
              <a:latin typeface="Georgia"/>
              <a:ea typeface="+mn-ea"/>
              <a:cs typeface="+mn-cs"/>
            </a:rPr>
            <a:t>суспільстві</a:t>
          </a:r>
          <a:r>
            <a:rPr lang="ru-RU" b="0" i="0" dirty="0" smtClean="0">
              <a:solidFill>
                <a:sysClr val="windowText" lastClr="000000">
                  <a:hueOff val="0"/>
                  <a:satOff val="0"/>
                  <a:lumOff val="0"/>
                  <a:alphaOff val="0"/>
                </a:sysClr>
              </a:solidFill>
              <a:latin typeface="Georgia"/>
              <a:ea typeface="+mn-ea"/>
              <a:cs typeface="+mn-cs"/>
            </a:rPr>
            <a:t>, </a:t>
          </a:r>
          <a:r>
            <a:rPr lang="ru-RU" b="0" i="0" dirty="0" err="1" smtClean="0">
              <a:solidFill>
                <a:sysClr val="windowText" lastClr="000000">
                  <a:hueOff val="0"/>
                  <a:satOff val="0"/>
                  <a:lumOff val="0"/>
                  <a:alphaOff val="0"/>
                </a:sysClr>
              </a:solidFill>
              <a:latin typeface="Georgia"/>
              <a:ea typeface="+mn-ea"/>
              <a:cs typeface="+mn-cs"/>
            </a:rPr>
            <a:t>рівні</a:t>
          </a:r>
          <a:r>
            <a:rPr lang="ru-RU" b="0" i="0" dirty="0" smtClean="0">
              <a:solidFill>
                <a:sysClr val="windowText" lastClr="000000">
                  <a:hueOff val="0"/>
                  <a:satOff val="0"/>
                  <a:lumOff val="0"/>
                  <a:alphaOff val="0"/>
                </a:sysClr>
              </a:solidFill>
              <a:latin typeface="Georgia"/>
              <a:ea typeface="+mn-ea"/>
              <a:cs typeface="+mn-cs"/>
            </a:rPr>
            <a:t> </a:t>
          </a:r>
          <a:r>
            <a:rPr lang="ru-RU" b="0" i="0" dirty="0" err="1" smtClean="0">
              <a:solidFill>
                <a:sysClr val="windowText" lastClr="000000">
                  <a:hueOff val="0"/>
                  <a:satOff val="0"/>
                  <a:lumOff val="0"/>
                  <a:alphaOff val="0"/>
                </a:sysClr>
              </a:solidFill>
              <a:latin typeface="Georgia"/>
              <a:ea typeface="+mn-ea"/>
              <a:cs typeface="+mn-cs"/>
            </a:rPr>
            <a:t>умови</a:t>
          </a:r>
          <a:r>
            <a:rPr lang="ru-RU" b="0" i="0" dirty="0" smtClean="0">
              <a:solidFill>
                <a:sysClr val="windowText" lastClr="000000">
                  <a:hueOff val="0"/>
                  <a:satOff val="0"/>
                  <a:lumOff val="0"/>
                  <a:alphaOff val="0"/>
                </a:sysClr>
              </a:solidFill>
              <a:latin typeface="Georgia"/>
              <a:ea typeface="+mn-ea"/>
              <a:cs typeface="+mn-cs"/>
            </a:rPr>
            <a:t> для </a:t>
          </a:r>
          <a:r>
            <a:rPr lang="ru-RU" b="0" i="0" dirty="0" err="1" smtClean="0">
              <a:solidFill>
                <a:sysClr val="windowText" lastClr="000000">
                  <a:hueOff val="0"/>
                  <a:satOff val="0"/>
                  <a:lumOff val="0"/>
                  <a:alphaOff val="0"/>
                </a:sysClr>
              </a:solidFill>
              <a:latin typeface="Georgia"/>
              <a:ea typeface="+mn-ea"/>
              <a:cs typeface="+mn-cs"/>
            </a:rPr>
            <a:t>реалізації</a:t>
          </a:r>
          <a:r>
            <a:rPr lang="ru-RU" b="0" i="0" dirty="0" smtClean="0">
              <a:solidFill>
                <a:sysClr val="windowText" lastClr="000000">
                  <a:hueOff val="0"/>
                  <a:satOff val="0"/>
                  <a:lumOff val="0"/>
                  <a:alphaOff val="0"/>
                </a:sysClr>
              </a:solidFill>
              <a:latin typeface="Georgia"/>
              <a:ea typeface="+mn-ea"/>
              <a:cs typeface="+mn-cs"/>
            </a:rPr>
            <a:t> прав </a:t>
          </a:r>
          <a:r>
            <a:rPr lang="ru-RU" b="0" i="0" dirty="0" err="1" smtClean="0">
              <a:solidFill>
                <a:sysClr val="windowText" lastClr="000000">
                  <a:hueOff val="0"/>
                  <a:satOff val="0"/>
                  <a:lumOff val="0"/>
                  <a:alphaOff val="0"/>
                </a:sysClr>
              </a:solidFill>
              <a:latin typeface="Georgia"/>
              <a:ea typeface="+mn-ea"/>
              <a:cs typeface="+mn-cs"/>
            </a:rPr>
            <a:t>людини</a:t>
          </a:r>
          <a:r>
            <a:rPr lang="ru-RU" b="0" i="0" dirty="0" smtClean="0">
              <a:solidFill>
                <a:sysClr val="windowText" lastClr="000000">
                  <a:hueOff val="0"/>
                  <a:satOff val="0"/>
                  <a:lumOff val="0"/>
                  <a:alphaOff val="0"/>
                </a:sysClr>
              </a:solidFill>
              <a:latin typeface="Georgia"/>
              <a:ea typeface="+mn-ea"/>
              <a:cs typeface="+mn-cs"/>
            </a:rPr>
            <a:t>, </a:t>
          </a:r>
          <a:r>
            <a:rPr lang="ru-RU" b="0" i="0" dirty="0" err="1" smtClean="0">
              <a:solidFill>
                <a:sysClr val="windowText" lastClr="000000">
                  <a:hueOff val="0"/>
                  <a:satOff val="0"/>
                  <a:lumOff val="0"/>
                  <a:alphaOff val="0"/>
                </a:sysClr>
              </a:solidFill>
              <a:latin typeface="Georgia"/>
              <a:ea typeface="+mn-ea"/>
              <a:cs typeface="+mn-cs"/>
            </a:rPr>
            <a:t>участі</a:t>
          </a:r>
          <a:r>
            <a:rPr lang="ru-RU" b="0" i="0" dirty="0" smtClean="0">
              <a:solidFill>
                <a:sysClr val="windowText" lastClr="000000">
                  <a:hueOff val="0"/>
                  <a:satOff val="0"/>
                  <a:lumOff val="0"/>
                  <a:alphaOff val="0"/>
                </a:sysClr>
              </a:solidFill>
              <a:latin typeface="Georgia"/>
              <a:ea typeface="+mn-ea"/>
              <a:cs typeface="+mn-cs"/>
            </a:rPr>
            <a:t> в </a:t>
          </a:r>
          <a:r>
            <a:rPr lang="ru-RU" b="0" i="0" dirty="0" err="1" smtClean="0">
              <a:solidFill>
                <a:sysClr val="windowText" lastClr="000000">
                  <a:hueOff val="0"/>
                  <a:satOff val="0"/>
                  <a:lumOff val="0"/>
                  <a:alphaOff val="0"/>
                </a:sysClr>
              </a:solidFill>
              <a:latin typeface="Georgia"/>
              <a:ea typeface="+mn-ea"/>
              <a:cs typeface="+mn-cs"/>
            </a:rPr>
            <a:t>національному</a:t>
          </a:r>
          <a:r>
            <a:rPr lang="ru-RU" b="0" i="0" dirty="0" smtClean="0">
              <a:solidFill>
                <a:sysClr val="windowText" lastClr="000000">
                  <a:hueOff val="0"/>
                  <a:satOff val="0"/>
                  <a:lumOff val="0"/>
                  <a:alphaOff val="0"/>
                </a:sysClr>
              </a:solidFill>
              <a:latin typeface="Georgia"/>
              <a:ea typeface="+mn-ea"/>
              <a:cs typeface="+mn-cs"/>
            </a:rPr>
            <a:t>, </a:t>
          </a:r>
          <a:r>
            <a:rPr lang="ru-RU" b="0" i="0" dirty="0" err="1" smtClean="0">
              <a:solidFill>
                <a:sysClr val="windowText" lastClr="000000">
                  <a:hueOff val="0"/>
                  <a:satOff val="0"/>
                  <a:lumOff val="0"/>
                  <a:alphaOff val="0"/>
                </a:sysClr>
              </a:solidFill>
              <a:latin typeface="Georgia"/>
              <a:ea typeface="+mn-ea"/>
              <a:cs typeface="+mn-cs"/>
            </a:rPr>
            <a:t>політичному</a:t>
          </a:r>
          <a:r>
            <a:rPr lang="ru-RU" b="0" i="0" dirty="0" smtClean="0">
              <a:solidFill>
                <a:sysClr val="windowText" lastClr="000000">
                  <a:hueOff val="0"/>
                  <a:satOff val="0"/>
                  <a:lumOff val="0"/>
                  <a:alphaOff val="0"/>
                </a:sysClr>
              </a:solidFill>
              <a:latin typeface="Georgia"/>
              <a:ea typeface="+mn-ea"/>
              <a:cs typeface="+mn-cs"/>
            </a:rPr>
            <a:t>, </a:t>
          </a:r>
          <a:r>
            <a:rPr lang="ru-RU" b="0" i="0" dirty="0" err="1" smtClean="0">
              <a:solidFill>
                <a:sysClr val="windowText" lastClr="000000">
                  <a:hueOff val="0"/>
                  <a:satOff val="0"/>
                  <a:lumOff val="0"/>
                  <a:alphaOff val="0"/>
                </a:sysClr>
              </a:solidFill>
              <a:latin typeface="Georgia"/>
              <a:ea typeface="+mn-ea"/>
              <a:cs typeface="+mn-cs"/>
            </a:rPr>
            <a:t>економічному</a:t>
          </a:r>
          <a:r>
            <a:rPr lang="ru-RU" b="0" i="0" dirty="0" smtClean="0">
              <a:solidFill>
                <a:sysClr val="windowText" lastClr="000000">
                  <a:hueOff val="0"/>
                  <a:satOff val="0"/>
                  <a:lumOff val="0"/>
                  <a:alphaOff val="0"/>
                </a:sysClr>
              </a:solidFill>
              <a:latin typeface="Georgia"/>
              <a:ea typeface="+mn-ea"/>
              <a:cs typeface="+mn-cs"/>
            </a:rPr>
            <a:t>, </a:t>
          </a:r>
          <a:r>
            <a:rPr lang="ru-RU" b="0" i="0" dirty="0" err="1" smtClean="0">
              <a:solidFill>
                <a:sysClr val="windowText" lastClr="000000">
                  <a:hueOff val="0"/>
                  <a:satOff val="0"/>
                  <a:lumOff val="0"/>
                  <a:alphaOff val="0"/>
                </a:sysClr>
              </a:solidFill>
              <a:latin typeface="Georgia"/>
              <a:ea typeface="+mn-ea"/>
              <a:cs typeface="+mn-cs"/>
            </a:rPr>
            <a:t>соціальному</a:t>
          </a:r>
          <a:r>
            <a:rPr lang="ru-RU" b="0" i="0" dirty="0" smtClean="0">
              <a:solidFill>
                <a:sysClr val="windowText" lastClr="000000">
                  <a:hueOff val="0"/>
                  <a:satOff val="0"/>
                  <a:lumOff val="0"/>
                  <a:alphaOff val="0"/>
                </a:sysClr>
              </a:solidFill>
              <a:latin typeface="Georgia"/>
              <a:ea typeface="+mn-ea"/>
              <a:cs typeface="+mn-cs"/>
            </a:rPr>
            <a:t> та культурному </a:t>
          </a:r>
          <a:r>
            <a:rPr lang="ru-RU" b="0" i="0" dirty="0" err="1" smtClean="0">
              <a:solidFill>
                <a:sysClr val="windowText" lastClr="000000">
                  <a:hueOff val="0"/>
                  <a:satOff val="0"/>
                  <a:lumOff val="0"/>
                  <a:alphaOff val="0"/>
                </a:sysClr>
              </a:solidFill>
              <a:latin typeface="Georgia"/>
              <a:ea typeface="+mn-ea"/>
              <a:cs typeface="+mn-cs"/>
            </a:rPr>
            <a:t>розвитку</a:t>
          </a:r>
          <a:r>
            <a:rPr lang="ru-RU" b="0" i="0" dirty="0" smtClean="0">
              <a:solidFill>
                <a:sysClr val="windowText" lastClr="000000">
                  <a:hueOff val="0"/>
                  <a:satOff val="0"/>
                  <a:lumOff val="0"/>
                  <a:alphaOff val="0"/>
                </a:sysClr>
              </a:solidFill>
              <a:latin typeface="Georgia"/>
              <a:ea typeface="+mn-ea"/>
              <a:cs typeface="+mn-cs"/>
            </a:rPr>
            <a:t>, </a:t>
          </a:r>
          <a:r>
            <a:rPr lang="ru-RU" b="0" i="0" dirty="0" err="1" smtClean="0">
              <a:solidFill>
                <a:sysClr val="windowText" lastClr="000000">
                  <a:hueOff val="0"/>
                  <a:satOff val="0"/>
                  <a:lumOff val="0"/>
                  <a:alphaOff val="0"/>
                </a:sysClr>
              </a:solidFill>
              <a:latin typeface="Georgia"/>
              <a:ea typeface="+mn-ea"/>
              <a:cs typeface="+mn-cs"/>
            </a:rPr>
            <a:t>отриманні</a:t>
          </a:r>
          <a:r>
            <a:rPr lang="ru-RU" b="0" i="0" dirty="0" smtClean="0">
              <a:solidFill>
                <a:sysClr val="windowText" lastClr="000000">
                  <a:hueOff val="0"/>
                  <a:satOff val="0"/>
                  <a:lumOff val="0"/>
                  <a:alphaOff val="0"/>
                </a:sysClr>
              </a:solidFill>
              <a:latin typeface="Georgia"/>
              <a:ea typeface="+mn-ea"/>
              <a:cs typeface="+mn-cs"/>
            </a:rPr>
            <a:t> </a:t>
          </a:r>
          <a:r>
            <a:rPr lang="ru-RU" b="0" i="0" dirty="0" err="1" smtClean="0">
              <a:solidFill>
                <a:sysClr val="windowText" lastClr="000000">
                  <a:hueOff val="0"/>
                  <a:satOff val="0"/>
                  <a:lumOff val="0"/>
                  <a:alphaOff val="0"/>
                </a:sysClr>
              </a:solidFill>
              <a:latin typeface="Georgia"/>
              <a:ea typeface="+mn-ea"/>
              <a:cs typeface="+mn-cs"/>
            </a:rPr>
            <a:t>рівних</a:t>
          </a:r>
          <a:r>
            <a:rPr lang="ru-RU" b="0" i="0" dirty="0" smtClean="0">
              <a:solidFill>
                <a:sysClr val="windowText" lastClr="000000">
                  <a:hueOff val="0"/>
                  <a:satOff val="0"/>
                  <a:lumOff val="0"/>
                  <a:alphaOff val="0"/>
                </a:sysClr>
              </a:solidFill>
              <a:latin typeface="Georgia"/>
              <a:ea typeface="+mn-ea"/>
              <a:cs typeface="+mn-cs"/>
            </a:rPr>
            <a:t> </a:t>
          </a:r>
          <a:r>
            <a:rPr lang="ru-RU" b="0" i="0" dirty="0" err="1" smtClean="0">
              <a:solidFill>
                <a:sysClr val="windowText" lastClr="000000">
                  <a:hueOff val="0"/>
                  <a:satOff val="0"/>
                  <a:lumOff val="0"/>
                  <a:alphaOff val="0"/>
                </a:sysClr>
              </a:solidFill>
              <a:latin typeface="Georgia"/>
              <a:ea typeface="+mn-ea"/>
              <a:cs typeface="+mn-cs"/>
            </a:rPr>
            <a:t>винагород</a:t>
          </a:r>
          <a:r>
            <a:rPr lang="ru-RU" b="0" i="0" dirty="0" smtClean="0">
              <a:solidFill>
                <a:sysClr val="windowText" lastClr="000000">
                  <a:hueOff val="0"/>
                  <a:satOff val="0"/>
                  <a:lumOff val="0"/>
                  <a:alphaOff val="0"/>
                </a:sysClr>
              </a:solidFill>
              <a:latin typeface="Georgia"/>
              <a:ea typeface="+mn-ea"/>
              <a:cs typeface="+mn-cs"/>
            </a:rPr>
            <a:t> за результатами </a:t>
          </a:r>
          <a:r>
            <a:rPr lang="ru-RU" b="0" i="0" dirty="0" err="1" smtClean="0">
              <a:solidFill>
                <a:sysClr val="windowText" lastClr="000000">
                  <a:hueOff val="0"/>
                  <a:satOff val="0"/>
                  <a:lumOff val="0"/>
                  <a:alphaOff val="0"/>
                </a:sysClr>
              </a:solidFill>
              <a:latin typeface="Georgia"/>
              <a:ea typeface="+mn-ea"/>
              <a:cs typeface="+mn-cs"/>
            </a:rPr>
            <a:t>праці</a:t>
          </a:r>
          <a:r>
            <a:rPr lang="ru-RU" b="0" i="0" dirty="0" smtClean="0">
              <a:solidFill>
                <a:sysClr val="windowText" lastClr="000000">
                  <a:hueOff val="0"/>
                  <a:satOff val="0"/>
                  <a:lumOff val="0"/>
                  <a:alphaOff val="0"/>
                </a:sysClr>
              </a:solidFill>
              <a:latin typeface="Georgia"/>
              <a:ea typeface="+mn-ea"/>
              <a:cs typeface="+mn-cs"/>
            </a:rPr>
            <a:t>. </a:t>
          </a:r>
          <a:endParaRPr lang="ru-RU" dirty="0">
            <a:solidFill>
              <a:sysClr val="windowText" lastClr="000000">
                <a:hueOff val="0"/>
                <a:satOff val="0"/>
                <a:lumOff val="0"/>
                <a:alphaOff val="0"/>
              </a:sysClr>
            </a:solidFill>
            <a:latin typeface="Georgia"/>
            <a:ea typeface="+mn-ea"/>
            <a:cs typeface="+mn-cs"/>
          </a:endParaRPr>
        </a:p>
      </dgm:t>
    </dgm:pt>
    <dgm:pt modelId="{E70278F2-6380-4B99-A196-C3FA8C423330}" type="parTrans" cxnId="{5D4E1E3E-C4AA-4DE0-88AD-EB6D516EE12E}">
      <dgm:prSet/>
      <dgm:spPr/>
      <dgm:t>
        <a:bodyPr/>
        <a:lstStyle/>
        <a:p>
          <a:endParaRPr lang="ru-RU"/>
        </a:p>
      </dgm:t>
    </dgm:pt>
    <dgm:pt modelId="{F3299032-534A-4582-AA6C-D4FD0BA78276}" type="sibTrans" cxnId="{5D4E1E3E-C4AA-4DE0-88AD-EB6D516EE12E}">
      <dgm:prSet/>
      <dgm:spPr/>
      <dgm:t>
        <a:bodyPr/>
        <a:lstStyle/>
        <a:p>
          <a:endParaRPr lang="ru-RU"/>
        </a:p>
      </dgm:t>
    </dgm:pt>
    <dgm:pt modelId="{2C778A83-1CA7-4323-8CAD-79118698CC09}" type="pres">
      <dgm:prSet presAssocID="{F496DC1F-0ABF-417A-AE06-54B53FBD52F1}" presName="linear" presStyleCnt="0">
        <dgm:presLayoutVars>
          <dgm:animLvl val="lvl"/>
          <dgm:resizeHandles val="exact"/>
        </dgm:presLayoutVars>
      </dgm:prSet>
      <dgm:spPr/>
      <dgm:t>
        <a:bodyPr/>
        <a:lstStyle/>
        <a:p>
          <a:endParaRPr lang="ru-RU"/>
        </a:p>
      </dgm:t>
    </dgm:pt>
    <dgm:pt modelId="{FF4AB0CB-90E6-4BCB-9FBD-37B6B354F7CC}" type="pres">
      <dgm:prSet presAssocID="{7C63D2B0-B4EA-47DA-9D10-0AE749DEE075}" presName="parentText" presStyleLbl="node1" presStyleIdx="0" presStyleCnt="2" custLinFactNeighborX="160" custLinFactNeighborY="-1738">
        <dgm:presLayoutVars>
          <dgm:chMax val="0"/>
          <dgm:bulletEnabled val="1"/>
        </dgm:presLayoutVars>
      </dgm:prSet>
      <dgm:spPr/>
      <dgm:t>
        <a:bodyPr/>
        <a:lstStyle/>
        <a:p>
          <a:endParaRPr lang="ru-RU"/>
        </a:p>
      </dgm:t>
    </dgm:pt>
    <dgm:pt modelId="{ACEABDE5-66B0-43DF-B4D6-AB3FB9FD3A77}" type="pres">
      <dgm:prSet presAssocID="{7C63D2B0-B4EA-47DA-9D10-0AE749DEE075}" presName="childText" presStyleLbl="revTx" presStyleIdx="0" presStyleCnt="2">
        <dgm:presLayoutVars>
          <dgm:bulletEnabled val="1"/>
        </dgm:presLayoutVars>
      </dgm:prSet>
      <dgm:spPr/>
      <dgm:t>
        <a:bodyPr/>
        <a:lstStyle/>
        <a:p>
          <a:endParaRPr lang="ru-RU"/>
        </a:p>
      </dgm:t>
    </dgm:pt>
    <dgm:pt modelId="{D95BFDEA-9510-4B25-9804-F9499D3E045B}" type="pres">
      <dgm:prSet presAssocID="{F18250A6-2078-4464-86E7-47B9F8497979}" presName="parentText" presStyleLbl="node1" presStyleIdx="1" presStyleCnt="2" custLinFactNeighborX="-187" custLinFactNeighborY="-3098">
        <dgm:presLayoutVars>
          <dgm:chMax val="0"/>
          <dgm:bulletEnabled val="1"/>
        </dgm:presLayoutVars>
      </dgm:prSet>
      <dgm:spPr/>
      <dgm:t>
        <a:bodyPr/>
        <a:lstStyle/>
        <a:p>
          <a:endParaRPr lang="ru-RU"/>
        </a:p>
      </dgm:t>
    </dgm:pt>
    <dgm:pt modelId="{624F7A7D-3DBA-43F7-B5E4-8523864BCD67}" type="pres">
      <dgm:prSet presAssocID="{F18250A6-2078-4464-86E7-47B9F8497979}" presName="childText" presStyleLbl="revTx" presStyleIdx="1" presStyleCnt="2">
        <dgm:presLayoutVars>
          <dgm:bulletEnabled val="1"/>
        </dgm:presLayoutVars>
      </dgm:prSet>
      <dgm:spPr/>
      <dgm:t>
        <a:bodyPr/>
        <a:lstStyle/>
        <a:p>
          <a:endParaRPr lang="ru-RU"/>
        </a:p>
      </dgm:t>
    </dgm:pt>
  </dgm:ptLst>
  <dgm:cxnLst>
    <dgm:cxn modelId="{7E5CFAAE-DCE8-4818-8D25-8A0AAD9F99C8}" srcId="{7C63D2B0-B4EA-47DA-9D10-0AE749DEE075}" destId="{8FA766D1-37E6-4B3C-AB4F-E75FF7480877}" srcOrd="0" destOrd="0" parTransId="{B3A5CA77-DEDE-4918-9CF0-717A33F32813}" sibTransId="{D3E2E658-DD47-4C69-BB00-53279B38B078}"/>
    <dgm:cxn modelId="{8DE72BEC-9241-48DA-AE35-AD14AD5B3431}" type="presOf" srcId="{7C63D2B0-B4EA-47DA-9D10-0AE749DEE075}" destId="{FF4AB0CB-90E6-4BCB-9FBD-37B6B354F7CC}" srcOrd="0" destOrd="0" presId="urn:microsoft.com/office/officeart/2005/8/layout/vList2"/>
    <dgm:cxn modelId="{5D4E1E3E-C4AA-4DE0-88AD-EB6D516EE12E}" srcId="{F18250A6-2078-4464-86E7-47B9F8497979}" destId="{E554202C-8823-4FF9-9C70-8EFB00E62B8C}" srcOrd="0" destOrd="0" parTransId="{E70278F2-6380-4B99-A196-C3FA8C423330}" sibTransId="{F3299032-534A-4582-AA6C-D4FD0BA78276}"/>
    <dgm:cxn modelId="{4219C8A7-0495-4611-8D6B-A876AF6973C2}" type="presOf" srcId="{8FA766D1-37E6-4B3C-AB4F-E75FF7480877}" destId="{ACEABDE5-66B0-43DF-B4D6-AB3FB9FD3A77}" srcOrd="0" destOrd="0" presId="urn:microsoft.com/office/officeart/2005/8/layout/vList2"/>
    <dgm:cxn modelId="{7BDEE635-79CE-4F9C-9E87-3CD97CAD07DE}" srcId="{F496DC1F-0ABF-417A-AE06-54B53FBD52F1}" destId="{7C63D2B0-B4EA-47DA-9D10-0AE749DEE075}" srcOrd="0" destOrd="0" parTransId="{D77F9D27-F8D4-488A-A97A-C1479998398B}" sibTransId="{4872184B-9261-4642-8E4C-5B50BF00E51A}"/>
    <dgm:cxn modelId="{4CEA668F-22D6-4C16-9ADA-686C0D305967}" type="presOf" srcId="{E554202C-8823-4FF9-9C70-8EFB00E62B8C}" destId="{624F7A7D-3DBA-43F7-B5E4-8523864BCD67}" srcOrd="0" destOrd="0" presId="urn:microsoft.com/office/officeart/2005/8/layout/vList2"/>
    <dgm:cxn modelId="{9CEF9175-0EB8-43BA-8F05-9E131518A014}" type="presOf" srcId="{F496DC1F-0ABF-417A-AE06-54B53FBD52F1}" destId="{2C778A83-1CA7-4323-8CAD-79118698CC09}" srcOrd="0" destOrd="0" presId="urn:microsoft.com/office/officeart/2005/8/layout/vList2"/>
    <dgm:cxn modelId="{484440A3-1FAF-4422-A164-C233B593D546}" srcId="{F496DC1F-0ABF-417A-AE06-54B53FBD52F1}" destId="{F18250A6-2078-4464-86E7-47B9F8497979}" srcOrd="1" destOrd="0" parTransId="{F2C7C9A0-FD99-4392-8608-4EABCC8A9A93}" sibTransId="{C3EA7726-BF60-493E-A764-E05570D5ABC4}"/>
    <dgm:cxn modelId="{9CA8D0F2-15F2-478F-A529-266560F15A80}" type="presOf" srcId="{F18250A6-2078-4464-86E7-47B9F8497979}" destId="{D95BFDEA-9510-4B25-9804-F9499D3E045B}" srcOrd="0" destOrd="0" presId="urn:microsoft.com/office/officeart/2005/8/layout/vList2"/>
    <dgm:cxn modelId="{035B8017-8A3E-48BA-8A22-C18A9C869C99}" type="presParOf" srcId="{2C778A83-1CA7-4323-8CAD-79118698CC09}" destId="{FF4AB0CB-90E6-4BCB-9FBD-37B6B354F7CC}" srcOrd="0" destOrd="0" presId="urn:microsoft.com/office/officeart/2005/8/layout/vList2"/>
    <dgm:cxn modelId="{9D783EFE-BE55-4991-B53F-132598998FA0}" type="presParOf" srcId="{2C778A83-1CA7-4323-8CAD-79118698CC09}" destId="{ACEABDE5-66B0-43DF-B4D6-AB3FB9FD3A77}" srcOrd="1" destOrd="0" presId="urn:microsoft.com/office/officeart/2005/8/layout/vList2"/>
    <dgm:cxn modelId="{37FF49A2-2013-476F-8148-57E0BBDEE0B1}" type="presParOf" srcId="{2C778A83-1CA7-4323-8CAD-79118698CC09}" destId="{D95BFDEA-9510-4B25-9804-F9499D3E045B}" srcOrd="2" destOrd="0" presId="urn:microsoft.com/office/officeart/2005/8/layout/vList2"/>
    <dgm:cxn modelId="{4DA4F621-8FCF-4DF4-A068-A2CB749D0D56}" type="presParOf" srcId="{2C778A83-1CA7-4323-8CAD-79118698CC09}" destId="{624F7A7D-3DBA-43F7-B5E4-8523864BCD67}"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31F50F48-7996-40DB-8DF0-BA0A99CCC083}" type="datetimeFigureOut">
              <a:rPr lang="ru-RU" smtClean="0"/>
              <a:t>05.10.2020</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3DF2CC4-C31E-44BC-89A1-51B1D32A8F30}" type="slidenum">
              <a:rPr lang="ru-RU" smtClean="0"/>
              <a:t>‹#›</a:t>
            </a:fld>
            <a:endParaRPr lang="ru-RU"/>
          </a:p>
        </p:txBody>
      </p:sp>
    </p:spTree>
    <p:extLst>
      <p:ext uri="{BB962C8B-B14F-4D97-AF65-F5344CB8AC3E}">
        <p14:creationId xmlns:p14="http://schemas.microsoft.com/office/powerpoint/2010/main" val="549445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1F50F48-7996-40DB-8DF0-BA0A99CCC083}" type="datetimeFigureOut">
              <a:rPr lang="ru-RU" smtClean="0"/>
              <a:t>05.10.2020</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3DF2CC4-C31E-44BC-89A1-51B1D32A8F30}" type="slidenum">
              <a:rPr lang="ru-RU" smtClean="0"/>
              <a:t>‹#›</a:t>
            </a:fld>
            <a:endParaRPr lang="ru-RU"/>
          </a:p>
        </p:txBody>
      </p:sp>
    </p:spTree>
    <p:extLst>
      <p:ext uri="{BB962C8B-B14F-4D97-AF65-F5344CB8AC3E}">
        <p14:creationId xmlns:p14="http://schemas.microsoft.com/office/powerpoint/2010/main" val="1188207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1F50F48-7996-40DB-8DF0-BA0A99CCC083}" type="datetimeFigureOut">
              <a:rPr lang="ru-RU" smtClean="0"/>
              <a:t>05.10.2020</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3DF2CC4-C31E-44BC-89A1-51B1D32A8F30}" type="slidenum">
              <a:rPr lang="ru-RU" smtClean="0"/>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39821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31F50F48-7996-40DB-8DF0-BA0A99CCC083}" type="datetimeFigureOut">
              <a:rPr lang="ru-RU" smtClean="0"/>
              <a:t>05.10.2020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3DF2CC4-C31E-44BC-89A1-51B1D32A8F30}" type="slidenum">
              <a:rPr lang="ru-RU" smtClean="0"/>
              <a:t>‹#›</a:t>
            </a:fld>
            <a:endParaRPr lang="ru-RU"/>
          </a:p>
        </p:txBody>
      </p:sp>
    </p:spTree>
    <p:extLst>
      <p:ext uri="{BB962C8B-B14F-4D97-AF65-F5344CB8AC3E}">
        <p14:creationId xmlns:p14="http://schemas.microsoft.com/office/powerpoint/2010/main" val="2187900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31F50F48-7996-40DB-8DF0-BA0A99CCC083}" type="datetimeFigureOut">
              <a:rPr lang="ru-RU" smtClean="0"/>
              <a:t>05.10.2020</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3DF2CC4-C31E-44BC-89A1-51B1D32A8F30}" type="slidenum">
              <a:rPr lang="ru-RU" smtClean="0"/>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45103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31F50F48-7996-40DB-8DF0-BA0A99CCC083}" type="datetimeFigureOut">
              <a:rPr lang="ru-RU" smtClean="0"/>
              <a:t>05.10.2020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3DF2CC4-C31E-44BC-89A1-51B1D32A8F30}" type="slidenum">
              <a:rPr lang="ru-RU" smtClean="0"/>
              <a:t>‹#›</a:t>
            </a:fld>
            <a:endParaRPr lang="ru-RU"/>
          </a:p>
        </p:txBody>
      </p:sp>
    </p:spTree>
    <p:extLst>
      <p:ext uri="{BB962C8B-B14F-4D97-AF65-F5344CB8AC3E}">
        <p14:creationId xmlns:p14="http://schemas.microsoft.com/office/powerpoint/2010/main" val="580450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1F50F48-7996-40DB-8DF0-BA0A99CCC083}" type="datetimeFigureOut">
              <a:rPr lang="ru-RU" smtClean="0"/>
              <a:t>05.10.2020</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3DF2CC4-C31E-44BC-89A1-51B1D32A8F30}" type="slidenum">
              <a:rPr lang="ru-RU" smtClean="0"/>
              <a:t>‹#›</a:t>
            </a:fld>
            <a:endParaRPr lang="ru-RU"/>
          </a:p>
        </p:txBody>
      </p:sp>
    </p:spTree>
    <p:extLst>
      <p:ext uri="{BB962C8B-B14F-4D97-AF65-F5344CB8AC3E}">
        <p14:creationId xmlns:p14="http://schemas.microsoft.com/office/powerpoint/2010/main" val="10558219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1F50F48-7996-40DB-8DF0-BA0A99CCC083}" type="datetimeFigureOut">
              <a:rPr lang="ru-RU" smtClean="0"/>
              <a:t>05.10.2020</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3DF2CC4-C31E-44BC-89A1-51B1D32A8F30}" type="slidenum">
              <a:rPr lang="ru-RU" smtClean="0"/>
              <a:t>‹#›</a:t>
            </a:fld>
            <a:endParaRPr lang="ru-RU"/>
          </a:p>
        </p:txBody>
      </p:sp>
    </p:spTree>
    <p:extLst>
      <p:ext uri="{BB962C8B-B14F-4D97-AF65-F5344CB8AC3E}">
        <p14:creationId xmlns:p14="http://schemas.microsoft.com/office/powerpoint/2010/main" val="1646820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1F50F48-7996-40DB-8DF0-BA0A99CCC083}" type="datetimeFigureOut">
              <a:rPr lang="ru-RU" smtClean="0"/>
              <a:t>05.10.2020</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3DF2CC4-C31E-44BC-89A1-51B1D32A8F30}" type="slidenum">
              <a:rPr lang="ru-RU" smtClean="0"/>
              <a:t>‹#›</a:t>
            </a:fld>
            <a:endParaRPr lang="ru-RU"/>
          </a:p>
        </p:txBody>
      </p:sp>
    </p:spTree>
    <p:extLst>
      <p:ext uri="{BB962C8B-B14F-4D97-AF65-F5344CB8AC3E}">
        <p14:creationId xmlns:p14="http://schemas.microsoft.com/office/powerpoint/2010/main" val="896802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1F50F48-7996-40DB-8DF0-BA0A99CCC083}" type="datetimeFigureOut">
              <a:rPr lang="ru-RU" smtClean="0"/>
              <a:t>05.10.2020</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3DF2CC4-C31E-44BC-89A1-51B1D32A8F30}" type="slidenum">
              <a:rPr lang="ru-RU" smtClean="0"/>
              <a:t>‹#›</a:t>
            </a:fld>
            <a:endParaRPr lang="ru-RU"/>
          </a:p>
        </p:txBody>
      </p:sp>
    </p:spTree>
    <p:extLst>
      <p:ext uri="{BB962C8B-B14F-4D97-AF65-F5344CB8AC3E}">
        <p14:creationId xmlns:p14="http://schemas.microsoft.com/office/powerpoint/2010/main" val="2335105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31F50F48-7996-40DB-8DF0-BA0A99CCC083}" type="datetimeFigureOut">
              <a:rPr lang="ru-RU" smtClean="0"/>
              <a:t>05.10.2020</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3DF2CC4-C31E-44BC-89A1-51B1D32A8F30}" type="slidenum">
              <a:rPr lang="ru-RU" smtClean="0"/>
              <a:t>‹#›</a:t>
            </a:fld>
            <a:endParaRPr lang="ru-RU"/>
          </a:p>
        </p:txBody>
      </p:sp>
    </p:spTree>
    <p:extLst>
      <p:ext uri="{BB962C8B-B14F-4D97-AF65-F5344CB8AC3E}">
        <p14:creationId xmlns:p14="http://schemas.microsoft.com/office/powerpoint/2010/main" val="2937469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31F50F48-7996-40DB-8DF0-BA0A99CCC083}" type="datetimeFigureOut">
              <a:rPr lang="ru-RU" smtClean="0"/>
              <a:t>05.10.2020</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3DF2CC4-C31E-44BC-89A1-51B1D32A8F30}" type="slidenum">
              <a:rPr lang="ru-RU" smtClean="0"/>
              <a:t>‹#›</a:t>
            </a:fld>
            <a:endParaRPr lang="ru-RU"/>
          </a:p>
        </p:txBody>
      </p:sp>
    </p:spTree>
    <p:extLst>
      <p:ext uri="{BB962C8B-B14F-4D97-AF65-F5344CB8AC3E}">
        <p14:creationId xmlns:p14="http://schemas.microsoft.com/office/powerpoint/2010/main" val="3995903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31F50F48-7996-40DB-8DF0-BA0A99CCC083}" type="datetimeFigureOut">
              <a:rPr lang="ru-RU" smtClean="0"/>
              <a:t>05.10.2020</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3DF2CC4-C31E-44BC-89A1-51B1D32A8F30}" type="slidenum">
              <a:rPr lang="ru-RU" smtClean="0"/>
              <a:t>‹#›</a:t>
            </a:fld>
            <a:endParaRPr lang="ru-RU"/>
          </a:p>
        </p:txBody>
      </p:sp>
    </p:spTree>
    <p:extLst>
      <p:ext uri="{BB962C8B-B14F-4D97-AF65-F5344CB8AC3E}">
        <p14:creationId xmlns:p14="http://schemas.microsoft.com/office/powerpoint/2010/main" val="956878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F50F48-7996-40DB-8DF0-BA0A99CCC083}" type="datetimeFigureOut">
              <a:rPr lang="ru-RU" smtClean="0"/>
              <a:t>05.10.2020</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3DF2CC4-C31E-44BC-89A1-51B1D32A8F30}" type="slidenum">
              <a:rPr lang="ru-RU" smtClean="0"/>
              <a:t>‹#›</a:t>
            </a:fld>
            <a:endParaRPr lang="ru-RU"/>
          </a:p>
        </p:txBody>
      </p:sp>
    </p:spTree>
    <p:extLst>
      <p:ext uri="{BB962C8B-B14F-4D97-AF65-F5344CB8AC3E}">
        <p14:creationId xmlns:p14="http://schemas.microsoft.com/office/powerpoint/2010/main" val="333449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31F50F48-7996-40DB-8DF0-BA0A99CCC083}" type="datetimeFigureOut">
              <a:rPr lang="ru-RU" smtClean="0"/>
              <a:t>05.10.2020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3DF2CC4-C31E-44BC-89A1-51B1D32A8F30}" type="slidenum">
              <a:rPr lang="ru-RU" smtClean="0"/>
              <a:t>‹#›</a:t>
            </a:fld>
            <a:endParaRPr lang="ru-RU"/>
          </a:p>
        </p:txBody>
      </p:sp>
    </p:spTree>
    <p:extLst>
      <p:ext uri="{BB962C8B-B14F-4D97-AF65-F5344CB8AC3E}">
        <p14:creationId xmlns:p14="http://schemas.microsoft.com/office/powerpoint/2010/main" val="1905879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31F50F48-7996-40DB-8DF0-BA0A99CCC083}" type="datetimeFigureOut">
              <a:rPr lang="ru-RU" smtClean="0"/>
              <a:t>05.10.2020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3DF2CC4-C31E-44BC-89A1-51B1D32A8F30}" type="slidenum">
              <a:rPr lang="ru-RU" smtClean="0"/>
              <a:t>‹#›</a:t>
            </a:fld>
            <a:endParaRPr lang="ru-RU"/>
          </a:p>
        </p:txBody>
      </p:sp>
    </p:spTree>
    <p:extLst>
      <p:ext uri="{BB962C8B-B14F-4D97-AF65-F5344CB8AC3E}">
        <p14:creationId xmlns:p14="http://schemas.microsoft.com/office/powerpoint/2010/main" val="56028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31F50F48-7996-40DB-8DF0-BA0A99CCC083}" type="datetimeFigureOut">
              <a:rPr lang="ru-RU" smtClean="0"/>
              <a:t>05.10.2020</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3DF2CC4-C31E-44BC-89A1-51B1D32A8F30}" type="slidenum">
              <a:rPr lang="ru-RU" smtClean="0"/>
              <a:t>‹#›</a:t>
            </a:fld>
            <a:endParaRPr lang="ru-RU"/>
          </a:p>
        </p:txBody>
      </p:sp>
    </p:spTree>
    <p:extLst>
      <p:ext uri="{BB962C8B-B14F-4D97-AF65-F5344CB8AC3E}">
        <p14:creationId xmlns:p14="http://schemas.microsoft.com/office/powerpoint/2010/main" val="1501579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www.imdb.com/title/tt0338139/"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www.imdb.com/title/tt1126590/" TargetMode="Externa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imdb.com/title/tt1054580/"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7200" b="1" dirty="0" smtClean="0">
                <a:solidFill>
                  <a:srgbClr val="7030A0"/>
                </a:solidFill>
                <a:latin typeface="Bookman Old Style" panose="02050604050505020204" pitchFamily="18" charset="0"/>
              </a:rPr>
              <a:t>ГЕНДЕР</a:t>
            </a:r>
            <a:endParaRPr lang="ru-RU" sz="7200" b="1" dirty="0">
              <a:solidFill>
                <a:srgbClr val="7030A0"/>
              </a:solidFill>
              <a:latin typeface="Bookman Old Style" panose="02050604050505020204" pitchFamily="18"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3952" y="2133600"/>
            <a:ext cx="7665921" cy="3778250"/>
          </a:xfrm>
        </p:spPr>
      </p:pic>
    </p:spTree>
    <p:extLst>
      <p:ext uri="{BB962C8B-B14F-4D97-AF65-F5344CB8AC3E}">
        <p14:creationId xmlns:p14="http://schemas.microsoft.com/office/powerpoint/2010/main" val="1535066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2490829" y="558322"/>
            <a:ext cx="2651990" cy="1237595"/>
          </a:xfrm>
          <a:prstGeom prst="rect">
            <a:avLst/>
          </a:prstGeom>
        </p:spPr>
      </p:pic>
      <p:pic>
        <p:nvPicPr>
          <p:cNvPr id="4" name="Рисунок 3"/>
          <p:cNvPicPr>
            <a:picLocks noChangeAspect="1"/>
          </p:cNvPicPr>
          <p:nvPr/>
        </p:nvPicPr>
        <p:blipFill>
          <a:blip r:embed="rId3"/>
          <a:stretch>
            <a:fillRect/>
          </a:stretch>
        </p:blipFill>
        <p:spPr>
          <a:xfrm>
            <a:off x="8272633" y="704638"/>
            <a:ext cx="2170364" cy="1091279"/>
          </a:xfrm>
          <a:prstGeom prst="rect">
            <a:avLst/>
          </a:prstGeom>
        </p:spPr>
      </p:pic>
      <p:pic>
        <p:nvPicPr>
          <p:cNvPr id="5" name="Рисунок 4"/>
          <p:cNvPicPr>
            <a:picLocks noChangeAspect="1"/>
          </p:cNvPicPr>
          <p:nvPr/>
        </p:nvPicPr>
        <p:blipFill>
          <a:blip r:embed="rId4"/>
          <a:stretch>
            <a:fillRect/>
          </a:stretch>
        </p:blipFill>
        <p:spPr>
          <a:xfrm>
            <a:off x="3548577" y="1795917"/>
            <a:ext cx="536494" cy="2164268"/>
          </a:xfrm>
          <a:prstGeom prst="rect">
            <a:avLst/>
          </a:prstGeom>
        </p:spPr>
      </p:pic>
      <p:pic>
        <p:nvPicPr>
          <p:cNvPr id="6" name="Рисунок 5"/>
          <p:cNvPicPr>
            <a:picLocks noChangeAspect="1"/>
          </p:cNvPicPr>
          <p:nvPr/>
        </p:nvPicPr>
        <p:blipFill>
          <a:blip r:embed="rId4"/>
          <a:stretch>
            <a:fillRect/>
          </a:stretch>
        </p:blipFill>
        <p:spPr>
          <a:xfrm>
            <a:off x="9089568" y="1795917"/>
            <a:ext cx="536494" cy="2164268"/>
          </a:xfrm>
          <a:prstGeom prst="rect">
            <a:avLst/>
          </a:prstGeom>
        </p:spPr>
      </p:pic>
      <p:pic>
        <p:nvPicPr>
          <p:cNvPr id="7" name="Рисунок 6"/>
          <p:cNvPicPr>
            <a:picLocks noChangeAspect="1"/>
          </p:cNvPicPr>
          <p:nvPr/>
        </p:nvPicPr>
        <p:blipFill>
          <a:blip r:embed="rId5"/>
          <a:stretch>
            <a:fillRect/>
          </a:stretch>
        </p:blipFill>
        <p:spPr>
          <a:xfrm>
            <a:off x="2637146" y="3960185"/>
            <a:ext cx="2359356" cy="1359526"/>
          </a:xfrm>
          <a:prstGeom prst="rect">
            <a:avLst/>
          </a:prstGeom>
        </p:spPr>
      </p:pic>
      <p:pic>
        <p:nvPicPr>
          <p:cNvPr id="8" name="Рисунок 7"/>
          <p:cNvPicPr>
            <a:picLocks noChangeAspect="1"/>
          </p:cNvPicPr>
          <p:nvPr/>
        </p:nvPicPr>
        <p:blipFill>
          <a:blip r:embed="rId6"/>
          <a:stretch>
            <a:fillRect/>
          </a:stretch>
        </p:blipFill>
        <p:spPr>
          <a:xfrm>
            <a:off x="8147654" y="3960185"/>
            <a:ext cx="2420322" cy="1432684"/>
          </a:xfrm>
          <a:prstGeom prst="rect">
            <a:avLst/>
          </a:prstGeom>
        </p:spPr>
      </p:pic>
      <p:pic>
        <p:nvPicPr>
          <p:cNvPr id="9" name="Рисунок 8"/>
          <p:cNvPicPr>
            <a:picLocks noChangeAspect="1"/>
          </p:cNvPicPr>
          <p:nvPr/>
        </p:nvPicPr>
        <p:blipFill>
          <a:blip r:embed="rId7"/>
          <a:stretch>
            <a:fillRect/>
          </a:stretch>
        </p:blipFill>
        <p:spPr>
          <a:xfrm>
            <a:off x="4819326" y="2167806"/>
            <a:ext cx="3505504" cy="1792379"/>
          </a:xfrm>
          <a:prstGeom prst="rect">
            <a:avLst/>
          </a:prstGeom>
        </p:spPr>
      </p:pic>
      <p:pic>
        <p:nvPicPr>
          <p:cNvPr id="10" name="Рисунок 9"/>
          <p:cNvPicPr>
            <a:picLocks noChangeAspect="1"/>
          </p:cNvPicPr>
          <p:nvPr/>
        </p:nvPicPr>
        <p:blipFill>
          <a:blip r:embed="rId8"/>
          <a:stretch>
            <a:fillRect/>
          </a:stretch>
        </p:blipFill>
        <p:spPr>
          <a:xfrm>
            <a:off x="5200359" y="4332074"/>
            <a:ext cx="2743438" cy="762066"/>
          </a:xfrm>
          <a:prstGeom prst="rect">
            <a:avLst/>
          </a:prstGeom>
        </p:spPr>
      </p:pic>
      <p:pic>
        <p:nvPicPr>
          <p:cNvPr id="11" name="Рисунок 10"/>
          <p:cNvPicPr>
            <a:picLocks noChangeAspect="1"/>
          </p:cNvPicPr>
          <p:nvPr/>
        </p:nvPicPr>
        <p:blipFill>
          <a:blip r:embed="rId9"/>
          <a:stretch>
            <a:fillRect/>
          </a:stretch>
        </p:blipFill>
        <p:spPr>
          <a:xfrm>
            <a:off x="7859782" y="4633852"/>
            <a:ext cx="371888" cy="158510"/>
          </a:xfrm>
          <a:prstGeom prst="rect">
            <a:avLst/>
          </a:prstGeom>
        </p:spPr>
      </p:pic>
      <p:pic>
        <p:nvPicPr>
          <p:cNvPr id="12" name="Рисунок 11"/>
          <p:cNvPicPr>
            <a:picLocks noChangeAspect="1"/>
          </p:cNvPicPr>
          <p:nvPr/>
        </p:nvPicPr>
        <p:blipFill>
          <a:blip r:embed="rId10"/>
          <a:stretch>
            <a:fillRect/>
          </a:stretch>
        </p:blipFill>
        <p:spPr>
          <a:xfrm>
            <a:off x="4923344" y="4633852"/>
            <a:ext cx="438950" cy="158510"/>
          </a:xfrm>
          <a:prstGeom prst="rect">
            <a:avLst/>
          </a:prstGeom>
        </p:spPr>
      </p:pic>
    </p:spTree>
    <p:extLst>
      <p:ext uri="{BB962C8B-B14F-4D97-AF65-F5344CB8AC3E}">
        <p14:creationId xmlns:p14="http://schemas.microsoft.com/office/powerpoint/2010/main" val="1279359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780444" y="184569"/>
            <a:ext cx="4127350" cy="920576"/>
          </a:xfrm>
          <a:prstGeom prst="rect">
            <a:avLst/>
          </a:prstGeom>
        </p:spPr>
      </p:pic>
      <p:graphicFrame>
        <p:nvGraphicFramePr>
          <p:cNvPr id="5" name="Содержимое 5"/>
          <p:cNvGraphicFramePr>
            <a:graphicFrameLocks/>
          </p:cNvGraphicFramePr>
          <p:nvPr>
            <p:extLst>
              <p:ext uri="{D42A27DB-BD31-4B8C-83A1-F6EECF244321}">
                <p14:modId xmlns:p14="http://schemas.microsoft.com/office/powerpoint/2010/main" val="3140728143"/>
              </p:ext>
            </p:extLst>
          </p:nvPr>
        </p:nvGraphicFramePr>
        <p:xfrm>
          <a:off x="902125" y="906523"/>
          <a:ext cx="9661242" cy="4102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Содержимое 5"/>
          <p:cNvGraphicFramePr>
            <a:graphicFrameLocks/>
          </p:cNvGraphicFramePr>
          <p:nvPr>
            <p:extLst>
              <p:ext uri="{D42A27DB-BD31-4B8C-83A1-F6EECF244321}">
                <p14:modId xmlns:p14="http://schemas.microsoft.com/office/powerpoint/2010/main" val="3506774428"/>
              </p:ext>
            </p:extLst>
          </p:nvPr>
        </p:nvGraphicFramePr>
        <p:xfrm>
          <a:off x="888477" y="3998794"/>
          <a:ext cx="9702186" cy="311169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9" name="Группа 8"/>
          <p:cNvGrpSpPr/>
          <p:nvPr/>
        </p:nvGrpSpPr>
        <p:grpSpPr>
          <a:xfrm>
            <a:off x="378274" y="4839975"/>
            <a:ext cx="10216938" cy="2418791"/>
            <a:chOff x="0" y="861306"/>
            <a:chExt cx="10216938" cy="2418791"/>
          </a:xfrm>
        </p:grpSpPr>
        <p:sp>
          <p:nvSpPr>
            <p:cNvPr id="10" name="Прямоугольник 9"/>
            <p:cNvSpPr/>
            <p:nvPr/>
          </p:nvSpPr>
          <p:spPr>
            <a:xfrm>
              <a:off x="0" y="2253377"/>
              <a:ext cx="9661242" cy="1026720"/>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sp>
        <p:sp>
          <p:nvSpPr>
            <p:cNvPr id="11" name="Прямоугольник 10"/>
            <p:cNvSpPr/>
            <p:nvPr/>
          </p:nvSpPr>
          <p:spPr>
            <a:xfrm>
              <a:off x="555696" y="861306"/>
              <a:ext cx="9661242" cy="10267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06744" tIns="39370" rIns="220472" bIns="39370" numCol="1" spcCol="1270" anchor="t" anchorCtr="0">
              <a:noAutofit/>
            </a:bodyPr>
            <a:lstStyle/>
            <a:p>
              <a:pPr marL="228600" lvl="1" indent="-228600" defTabSz="1066800">
                <a:lnSpc>
                  <a:spcPct val="90000"/>
                </a:lnSpc>
                <a:spcBef>
                  <a:spcPct val="0"/>
                </a:spcBef>
                <a:spcAft>
                  <a:spcPct val="20000"/>
                </a:spcAft>
                <a:buChar char="••"/>
              </a:pPr>
              <a:r>
                <a:rPr lang="ru-RU" sz="2400" dirty="0">
                  <a:solidFill>
                    <a:sysClr val="windowText" lastClr="000000">
                      <a:hueOff val="0"/>
                      <a:satOff val="0"/>
                      <a:lumOff val="0"/>
                      <a:alphaOff val="0"/>
                    </a:sysClr>
                  </a:solidFill>
                  <a:latin typeface="Georgia"/>
                </a:rPr>
                <a:t>це характеристики, </a:t>
              </a:r>
              <a:r>
                <a:rPr lang="ru-RU" sz="2400" dirty="0" err="1">
                  <a:solidFill>
                    <a:sysClr val="windowText" lastClr="000000">
                      <a:hueOff val="0"/>
                      <a:satOff val="0"/>
                      <a:lumOff val="0"/>
                      <a:alphaOff val="0"/>
                    </a:sysClr>
                  </a:solidFill>
                  <a:latin typeface="Georgia"/>
                </a:rPr>
                <a:t>пов’язані</a:t>
              </a:r>
              <a:r>
                <a:rPr lang="ru-RU" sz="2400" dirty="0">
                  <a:solidFill>
                    <a:sysClr val="windowText" lastClr="000000">
                      <a:hueOff val="0"/>
                      <a:satOff val="0"/>
                      <a:lumOff val="0"/>
                      <a:alphaOff val="0"/>
                    </a:sysClr>
                  </a:solidFill>
                  <a:latin typeface="Georgia"/>
                </a:rPr>
                <a:t> </a:t>
              </a:r>
              <a:r>
                <a:rPr lang="ru-RU" sz="2400" dirty="0" err="1">
                  <a:solidFill>
                    <a:sysClr val="windowText" lastClr="000000">
                      <a:hueOff val="0"/>
                      <a:satOff val="0"/>
                      <a:lumOff val="0"/>
                      <a:alphaOff val="0"/>
                    </a:sysClr>
                  </a:solidFill>
                  <a:latin typeface="Georgia"/>
                </a:rPr>
                <a:t>із</a:t>
              </a:r>
              <a:r>
                <a:rPr lang="ru-RU" sz="2400" dirty="0">
                  <a:solidFill>
                    <a:sysClr val="windowText" lastClr="000000">
                      <a:hueOff val="0"/>
                      <a:satOff val="0"/>
                      <a:lumOff val="0"/>
                      <a:alphaOff val="0"/>
                    </a:sysClr>
                  </a:solidFill>
                  <a:latin typeface="Georgia"/>
                </a:rPr>
                <a:t> </a:t>
              </a:r>
              <a:r>
                <a:rPr lang="ru-RU" sz="2400" dirty="0" err="1">
                  <a:solidFill>
                    <a:sysClr val="windowText" lastClr="000000">
                      <a:hueOff val="0"/>
                      <a:satOff val="0"/>
                      <a:lumOff val="0"/>
                      <a:alphaOff val="0"/>
                    </a:sysClr>
                  </a:solidFill>
                  <a:latin typeface="Georgia"/>
                </a:rPr>
                <a:t>жіночою</a:t>
              </a:r>
              <a:r>
                <a:rPr lang="ru-RU" sz="2400" dirty="0">
                  <a:solidFill>
                    <a:sysClr val="windowText" lastClr="000000">
                      <a:hueOff val="0"/>
                      <a:satOff val="0"/>
                      <a:lumOff val="0"/>
                      <a:alphaOff val="0"/>
                    </a:sysClr>
                  </a:solidFill>
                  <a:latin typeface="Georgia"/>
                </a:rPr>
                <a:t> </a:t>
              </a:r>
              <a:r>
                <a:rPr lang="ru-RU" sz="2400" dirty="0" err="1">
                  <a:solidFill>
                    <a:sysClr val="windowText" lastClr="000000">
                      <a:hueOff val="0"/>
                      <a:satOff val="0"/>
                      <a:lumOff val="0"/>
                      <a:alphaOff val="0"/>
                    </a:sysClr>
                  </a:solidFill>
                  <a:latin typeface="Georgia"/>
                </a:rPr>
                <a:t>статтю</a:t>
              </a:r>
              <a:r>
                <a:rPr lang="ru-RU" sz="2400" dirty="0">
                  <a:solidFill>
                    <a:sysClr val="windowText" lastClr="000000">
                      <a:hueOff val="0"/>
                      <a:satOff val="0"/>
                      <a:lumOff val="0"/>
                      <a:alphaOff val="0"/>
                    </a:sysClr>
                  </a:solidFill>
                  <a:latin typeface="Georgia"/>
                </a:rPr>
                <a:t>, </a:t>
              </a:r>
              <a:r>
                <a:rPr lang="ru-RU" sz="2400" dirty="0" err="1">
                  <a:solidFill>
                    <a:sysClr val="windowText" lastClr="000000">
                      <a:hueOff val="0"/>
                      <a:satOff val="0"/>
                      <a:lumOff val="0"/>
                      <a:alphaOff val="0"/>
                    </a:sysClr>
                  </a:solidFill>
                  <a:latin typeface="Georgia"/>
                </a:rPr>
                <a:t>або</a:t>
              </a:r>
              <a:r>
                <a:rPr lang="ru-RU" sz="2400" dirty="0">
                  <a:solidFill>
                    <a:sysClr val="windowText" lastClr="000000">
                      <a:hueOff val="0"/>
                      <a:satOff val="0"/>
                      <a:lumOff val="0"/>
                      <a:alphaOff val="0"/>
                    </a:sysClr>
                  </a:solidFill>
                  <a:latin typeface="Georgia"/>
                </a:rPr>
                <a:t> </a:t>
              </a:r>
              <a:r>
                <a:rPr lang="ru-RU" sz="2400" dirty="0" err="1">
                  <a:solidFill>
                    <a:sysClr val="windowText" lastClr="000000">
                      <a:hueOff val="0"/>
                      <a:satOff val="0"/>
                      <a:lumOff val="0"/>
                      <a:alphaOff val="0"/>
                    </a:sysClr>
                  </a:solidFill>
                  <a:latin typeface="Georgia"/>
                </a:rPr>
                <a:t>характерні</a:t>
              </a:r>
              <a:r>
                <a:rPr lang="ru-RU" sz="2400" dirty="0">
                  <a:solidFill>
                    <a:sysClr val="windowText" lastClr="000000">
                      <a:hueOff val="0"/>
                      <a:satOff val="0"/>
                      <a:lumOff val="0"/>
                      <a:alphaOff val="0"/>
                    </a:sysClr>
                  </a:solidFill>
                  <a:latin typeface="Georgia"/>
                </a:rPr>
                <a:t> </a:t>
              </a:r>
              <a:r>
                <a:rPr lang="ru-RU" sz="2400" dirty="0" err="1">
                  <a:solidFill>
                    <a:sysClr val="windowText" lastClr="000000">
                      <a:hueOff val="0"/>
                      <a:satOff val="0"/>
                      <a:lumOff val="0"/>
                      <a:alphaOff val="0"/>
                    </a:sysClr>
                  </a:solidFill>
                  <a:latin typeface="Georgia"/>
                </a:rPr>
                <a:t>форми</a:t>
              </a:r>
              <a:r>
                <a:rPr lang="ru-RU" sz="2400" dirty="0">
                  <a:solidFill>
                    <a:sysClr val="windowText" lastClr="000000">
                      <a:hueOff val="0"/>
                      <a:satOff val="0"/>
                      <a:lumOff val="0"/>
                      <a:alphaOff val="0"/>
                    </a:sysClr>
                  </a:solidFill>
                  <a:latin typeface="Georgia"/>
                </a:rPr>
                <a:t> </a:t>
              </a:r>
              <a:r>
                <a:rPr lang="ru-RU" sz="2400" dirty="0" err="1">
                  <a:solidFill>
                    <a:sysClr val="windowText" lastClr="000000">
                      <a:hueOff val="0"/>
                      <a:satOff val="0"/>
                      <a:lumOff val="0"/>
                      <a:alphaOff val="0"/>
                    </a:sysClr>
                  </a:solidFill>
                  <a:latin typeface="Georgia"/>
                </a:rPr>
                <a:t>поведінки</a:t>
              </a:r>
              <a:r>
                <a:rPr lang="ru-RU" sz="2400" dirty="0">
                  <a:solidFill>
                    <a:sysClr val="windowText" lastClr="000000">
                      <a:hueOff val="0"/>
                      <a:satOff val="0"/>
                      <a:lumOff val="0"/>
                      <a:alphaOff val="0"/>
                    </a:sysClr>
                  </a:solidFill>
                  <a:latin typeface="Georgia"/>
                </a:rPr>
                <a:t>, </a:t>
              </a:r>
              <a:r>
                <a:rPr lang="ru-RU" sz="2400" dirty="0" err="1">
                  <a:solidFill>
                    <a:sysClr val="windowText" lastClr="000000">
                      <a:hueOff val="0"/>
                      <a:satOff val="0"/>
                      <a:lumOff val="0"/>
                      <a:alphaOff val="0"/>
                    </a:sysClr>
                  </a:solidFill>
                  <a:latin typeface="Georgia"/>
                </a:rPr>
                <a:t>яких</a:t>
              </a:r>
              <a:r>
                <a:rPr lang="ru-RU" sz="2400" dirty="0">
                  <a:solidFill>
                    <a:sysClr val="windowText" lastClr="000000">
                      <a:hueOff val="0"/>
                      <a:satOff val="0"/>
                      <a:lumOff val="0"/>
                      <a:alphaOff val="0"/>
                    </a:sysClr>
                  </a:solidFill>
                  <a:latin typeface="Georgia"/>
                </a:rPr>
                <a:t> </a:t>
              </a:r>
              <a:r>
                <a:rPr lang="ru-RU" sz="2400" dirty="0" err="1">
                  <a:solidFill>
                    <a:sysClr val="windowText" lastClr="000000">
                      <a:hueOff val="0"/>
                      <a:satOff val="0"/>
                      <a:lumOff val="0"/>
                      <a:alphaOff val="0"/>
                    </a:sysClr>
                  </a:solidFill>
                  <a:latin typeface="Georgia"/>
                </a:rPr>
                <a:t>очікують</a:t>
              </a:r>
              <a:r>
                <a:rPr lang="ru-RU" sz="2400" dirty="0">
                  <a:solidFill>
                    <a:sysClr val="windowText" lastClr="000000">
                      <a:hueOff val="0"/>
                      <a:satOff val="0"/>
                      <a:lumOff val="0"/>
                      <a:alphaOff val="0"/>
                    </a:sysClr>
                  </a:solidFill>
                  <a:latin typeface="Georgia"/>
                </a:rPr>
                <a:t> від </a:t>
              </a:r>
              <a:r>
                <a:rPr lang="ru-RU" sz="2400" dirty="0" err="1">
                  <a:solidFill>
                    <a:sysClr val="windowText" lastClr="000000">
                      <a:hueOff val="0"/>
                      <a:satOff val="0"/>
                      <a:lumOff val="0"/>
                      <a:alphaOff val="0"/>
                    </a:sysClr>
                  </a:solidFill>
                  <a:latin typeface="Georgia"/>
                </a:rPr>
                <a:t>жінки</a:t>
              </a:r>
              <a:r>
                <a:rPr lang="ru-RU" sz="2400" dirty="0">
                  <a:solidFill>
                    <a:sysClr val="windowText" lastClr="000000">
                      <a:hueOff val="0"/>
                      <a:satOff val="0"/>
                      <a:lumOff val="0"/>
                      <a:alphaOff val="0"/>
                    </a:sysClr>
                  </a:solidFill>
                  <a:latin typeface="Georgia"/>
                </a:rPr>
                <a:t> у </a:t>
              </a:r>
              <a:r>
                <a:rPr lang="ru-RU" sz="2400" dirty="0" err="1">
                  <a:solidFill>
                    <a:sysClr val="windowText" lastClr="000000">
                      <a:hueOff val="0"/>
                      <a:satOff val="0"/>
                      <a:lumOff val="0"/>
                      <a:alphaOff val="0"/>
                    </a:sysClr>
                  </a:solidFill>
                  <a:latin typeface="Georgia"/>
                </a:rPr>
                <a:t>даному</a:t>
              </a:r>
              <a:r>
                <a:rPr lang="ru-RU" sz="2400" dirty="0">
                  <a:solidFill>
                    <a:sysClr val="windowText" lastClr="000000">
                      <a:hueOff val="0"/>
                      <a:satOff val="0"/>
                      <a:lumOff val="0"/>
                      <a:alphaOff val="0"/>
                    </a:sysClr>
                  </a:solidFill>
                  <a:latin typeface="Georgia"/>
                </a:rPr>
                <a:t> </a:t>
              </a:r>
              <a:r>
                <a:rPr lang="ru-RU" sz="2400" dirty="0" err="1">
                  <a:solidFill>
                    <a:sysClr val="windowText" lastClr="000000">
                      <a:hueOff val="0"/>
                      <a:satOff val="0"/>
                      <a:lumOff val="0"/>
                      <a:alphaOff val="0"/>
                    </a:sysClr>
                  </a:solidFill>
                  <a:latin typeface="Georgia"/>
                </a:rPr>
                <a:t>суспільстві</a:t>
              </a:r>
              <a:r>
                <a:rPr lang="ru-RU" sz="2400" dirty="0">
                  <a:solidFill>
                    <a:sysClr val="windowText" lastClr="000000">
                      <a:hueOff val="0"/>
                      <a:satOff val="0"/>
                      <a:lumOff val="0"/>
                      <a:alphaOff val="0"/>
                    </a:sysClr>
                  </a:solidFill>
                  <a:latin typeface="Georgia"/>
                </a:rPr>
                <a:t> (</a:t>
              </a:r>
              <a:r>
                <a:rPr lang="ru-RU" sz="2400" dirty="0" err="1">
                  <a:solidFill>
                    <a:sysClr val="windowText" lastClr="000000">
                      <a:hueOff val="0"/>
                      <a:satOff val="0"/>
                      <a:lumOff val="0"/>
                      <a:alphaOff val="0"/>
                    </a:sysClr>
                  </a:solidFill>
                  <a:latin typeface="Georgia"/>
                </a:rPr>
                <a:t>Ентоні</a:t>
              </a:r>
              <a:r>
                <a:rPr lang="ru-RU" sz="2400" dirty="0">
                  <a:solidFill>
                    <a:sysClr val="windowText" lastClr="000000">
                      <a:hueOff val="0"/>
                      <a:satOff val="0"/>
                      <a:lumOff val="0"/>
                      <a:alphaOff val="0"/>
                    </a:sysClr>
                  </a:solidFill>
                  <a:latin typeface="Georgia"/>
                </a:rPr>
                <a:t> </a:t>
              </a:r>
              <a:r>
                <a:rPr lang="ru-RU" sz="2400" dirty="0" err="1">
                  <a:solidFill>
                    <a:sysClr val="windowText" lastClr="000000">
                      <a:hueOff val="0"/>
                      <a:satOff val="0"/>
                      <a:lumOff val="0"/>
                      <a:alphaOff val="0"/>
                    </a:sysClr>
                  </a:solidFill>
                  <a:latin typeface="Georgia"/>
                </a:rPr>
                <a:t>Гідденс</a:t>
              </a:r>
              <a:r>
                <a:rPr lang="ru-RU" sz="2400" dirty="0">
                  <a:solidFill>
                    <a:sysClr val="windowText" lastClr="000000">
                      <a:hueOff val="0"/>
                      <a:satOff val="0"/>
                      <a:lumOff val="0"/>
                      <a:alphaOff val="0"/>
                    </a:sysClr>
                  </a:solidFill>
                  <a:latin typeface="Georgia"/>
                </a:rPr>
                <a:t>) </a:t>
              </a:r>
              <a:r>
                <a:rPr lang="ru-RU" sz="2400" dirty="0" err="1">
                  <a:solidFill>
                    <a:sysClr val="windowText" lastClr="000000">
                      <a:hueOff val="0"/>
                      <a:satOff val="0"/>
                      <a:lumOff val="0"/>
                      <a:alphaOff val="0"/>
                    </a:sysClr>
                  </a:solidFill>
                  <a:latin typeface="Georgia"/>
                </a:rPr>
                <a:t>або</a:t>
              </a:r>
              <a:r>
                <a:rPr lang="ru-RU" sz="2400" dirty="0">
                  <a:solidFill>
                    <a:sysClr val="windowText" lastClr="000000">
                      <a:hueOff val="0"/>
                      <a:satOff val="0"/>
                      <a:lumOff val="0"/>
                      <a:alphaOff val="0"/>
                    </a:sysClr>
                  </a:solidFill>
                  <a:latin typeface="Georgia"/>
                </a:rPr>
                <a:t> “</a:t>
              </a:r>
              <a:r>
                <a:rPr lang="ru-RU" sz="2400" dirty="0" err="1">
                  <a:solidFill>
                    <a:sysClr val="windowText" lastClr="000000">
                      <a:hueOff val="0"/>
                      <a:satOff val="0"/>
                      <a:lumOff val="0"/>
                      <a:alphaOff val="0"/>
                    </a:sysClr>
                  </a:solidFill>
                  <a:latin typeface="Georgia"/>
                </a:rPr>
                <a:t>соціальний</a:t>
              </a:r>
              <a:r>
                <a:rPr lang="ru-RU" sz="2400" dirty="0">
                  <a:solidFill>
                    <a:sysClr val="windowText" lastClr="000000">
                      <a:hueOff val="0"/>
                      <a:satOff val="0"/>
                      <a:lumOff val="0"/>
                      <a:alphaOff val="0"/>
                    </a:sysClr>
                  </a:solidFill>
                  <a:latin typeface="Georgia"/>
                </a:rPr>
                <a:t> </a:t>
              </a:r>
              <a:r>
                <a:rPr lang="ru-RU" sz="2400" dirty="0" err="1">
                  <a:solidFill>
                    <a:sysClr val="windowText" lastClr="000000">
                      <a:hueOff val="0"/>
                      <a:satOff val="0"/>
                      <a:lumOff val="0"/>
                      <a:alphaOff val="0"/>
                    </a:sysClr>
                  </a:solidFill>
                  <a:latin typeface="Georgia"/>
                </a:rPr>
                <a:t>вираз</a:t>
              </a:r>
              <a:r>
                <a:rPr lang="ru-RU" sz="2400" dirty="0">
                  <a:solidFill>
                    <a:sysClr val="windowText" lastClr="000000">
                      <a:hueOff val="0"/>
                      <a:satOff val="0"/>
                      <a:lumOff val="0"/>
                      <a:alphaOff val="0"/>
                    </a:sysClr>
                  </a:solidFill>
                  <a:latin typeface="Georgia"/>
                </a:rPr>
                <a:t> того, </a:t>
              </a:r>
              <a:r>
                <a:rPr lang="ru-RU" sz="2400" dirty="0" err="1">
                  <a:solidFill>
                    <a:sysClr val="windowText" lastClr="000000">
                      <a:hueOff val="0"/>
                      <a:satOff val="0"/>
                      <a:lumOff val="0"/>
                      <a:alphaOff val="0"/>
                    </a:sysClr>
                  </a:solidFill>
                  <a:latin typeface="Georgia"/>
                </a:rPr>
                <a:t>що</a:t>
              </a:r>
              <a:r>
                <a:rPr lang="ru-RU" sz="2400" dirty="0">
                  <a:solidFill>
                    <a:sysClr val="windowText" lastClr="000000">
                      <a:hueOff val="0"/>
                      <a:satOff val="0"/>
                      <a:lumOff val="0"/>
                      <a:alphaOff val="0"/>
                    </a:sysClr>
                  </a:solidFill>
                  <a:latin typeface="Georgia"/>
                </a:rPr>
                <a:t> </a:t>
              </a:r>
              <a:r>
                <a:rPr lang="ru-RU" sz="2400" dirty="0" err="1">
                  <a:solidFill>
                    <a:sysClr val="windowText" lastClr="000000">
                      <a:hueOff val="0"/>
                      <a:satOff val="0"/>
                      <a:lumOff val="0"/>
                      <a:alphaOff val="0"/>
                    </a:sysClr>
                  </a:solidFill>
                  <a:latin typeface="Georgia"/>
                </a:rPr>
                <a:t>розглядається</a:t>
              </a:r>
              <a:r>
                <a:rPr lang="ru-RU" sz="2400" dirty="0">
                  <a:solidFill>
                    <a:sysClr val="windowText" lastClr="000000">
                      <a:hueOff val="0"/>
                      <a:satOff val="0"/>
                      <a:lumOff val="0"/>
                      <a:alphaOff val="0"/>
                    </a:sysClr>
                  </a:solidFill>
                  <a:latin typeface="Georgia"/>
                </a:rPr>
                <a:t> як </a:t>
              </a:r>
              <a:r>
                <a:rPr lang="ru-RU" sz="2400" dirty="0" err="1">
                  <a:solidFill>
                    <a:sysClr val="windowText" lastClr="000000">
                      <a:hueOff val="0"/>
                      <a:satOff val="0"/>
                      <a:lumOff val="0"/>
                      <a:alphaOff val="0"/>
                    </a:sysClr>
                  </a:solidFill>
                  <a:latin typeface="Georgia"/>
                </a:rPr>
                <a:t>позиції</a:t>
              </a:r>
              <a:r>
                <a:rPr lang="ru-RU" sz="2400" dirty="0">
                  <a:solidFill>
                    <a:sysClr val="windowText" lastClr="000000">
                      <a:hueOff val="0"/>
                      <a:satOff val="0"/>
                      <a:lumOff val="0"/>
                      <a:alphaOff val="0"/>
                    </a:sysClr>
                  </a:solidFill>
                  <a:latin typeface="Georgia"/>
                </a:rPr>
                <a:t>, </a:t>
              </a:r>
              <a:r>
                <a:rPr lang="ru-RU" sz="2400" dirty="0" err="1">
                  <a:solidFill>
                    <a:sysClr val="windowText" lastClr="000000">
                      <a:hueOff val="0"/>
                      <a:satOff val="0"/>
                      <a:lumOff val="0"/>
                      <a:alphaOff val="0"/>
                    </a:sysClr>
                  </a:solidFill>
                  <a:latin typeface="Georgia"/>
                </a:rPr>
                <a:t>внутрішньо</a:t>
              </a:r>
              <a:r>
                <a:rPr lang="ru-RU" sz="2400" dirty="0">
                  <a:solidFill>
                    <a:sysClr val="windowText" lastClr="000000">
                      <a:hueOff val="0"/>
                      <a:satOff val="0"/>
                      <a:lumOff val="0"/>
                      <a:alphaOff val="0"/>
                    </a:sysClr>
                  </a:solidFill>
                  <a:latin typeface="Georgia"/>
                </a:rPr>
                <a:t> </a:t>
              </a:r>
              <a:r>
                <a:rPr lang="ru-RU" sz="2400" dirty="0" err="1">
                  <a:solidFill>
                    <a:sysClr val="windowText" lastClr="000000">
                      <a:hueOff val="0"/>
                      <a:satOff val="0"/>
                      <a:lumOff val="0"/>
                      <a:alphaOff val="0"/>
                    </a:sysClr>
                  </a:solidFill>
                  <a:latin typeface="Georgia"/>
                </a:rPr>
                <a:t>притаманні</a:t>
              </a:r>
              <a:r>
                <a:rPr lang="ru-RU" sz="2400" dirty="0">
                  <a:solidFill>
                    <a:sysClr val="windowText" lastClr="000000">
                      <a:hueOff val="0"/>
                      <a:satOff val="0"/>
                      <a:lumOff val="0"/>
                      <a:alphaOff val="0"/>
                    </a:sysClr>
                  </a:solidFill>
                  <a:latin typeface="Georgia"/>
                </a:rPr>
                <a:t> </a:t>
              </a:r>
              <a:r>
                <a:rPr lang="ru-RU" sz="2400" dirty="0" err="1">
                  <a:solidFill>
                    <a:sysClr val="windowText" lastClr="000000">
                      <a:hueOff val="0"/>
                      <a:satOff val="0"/>
                      <a:lumOff val="0"/>
                      <a:alphaOff val="0"/>
                    </a:sysClr>
                  </a:solidFill>
                  <a:latin typeface="Georgia"/>
                </a:rPr>
                <a:t>жінці</a:t>
              </a:r>
              <a:r>
                <a:rPr lang="ru-RU" sz="2400" dirty="0">
                  <a:solidFill>
                    <a:sysClr val="windowText" lastClr="000000">
                      <a:hueOff val="0"/>
                      <a:satOff val="0"/>
                      <a:lumOff val="0"/>
                      <a:alphaOff val="0"/>
                    </a:sysClr>
                  </a:solidFill>
                  <a:latin typeface="Georgia"/>
                </a:rPr>
                <a:t>” (</a:t>
              </a:r>
              <a:r>
                <a:rPr lang="ru-RU" sz="2400" dirty="0" err="1">
                  <a:solidFill>
                    <a:sysClr val="windowText" lastClr="000000">
                      <a:hueOff val="0"/>
                      <a:satOff val="0"/>
                      <a:lumOff val="0"/>
                      <a:alphaOff val="0"/>
                    </a:sysClr>
                  </a:solidFill>
                  <a:latin typeface="Georgia"/>
                </a:rPr>
                <a:t>Ліза</a:t>
              </a:r>
              <a:r>
                <a:rPr lang="ru-RU" sz="2400" dirty="0">
                  <a:solidFill>
                    <a:sysClr val="windowText" lastClr="000000">
                      <a:hueOff val="0"/>
                      <a:satOff val="0"/>
                      <a:lumOff val="0"/>
                      <a:alphaOff val="0"/>
                    </a:sysClr>
                  </a:solidFill>
                  <a:latin typeface="Georgia"/>
                </a:rPr>
                <a:t> </a:t>
              </a:r>
              <a:r>
                <a:rPr lang="ru-RU" sz="2400" dirty="0" err="1">
                  <a:solidFill>
                    <a:sysClr val="windowText" lastClr="000000">
                      <a:hueOff val="0"/>
                      <a:satOff val="0"/>
                      <a:lumOff val="0"/>
                      <a:alphaOff val="0"/>
                    </a:sysClr>
                  </a:solidFill>
                  <a:latin typeface="Georgia"/>
                </a:rPr>
                <a:t>Таттл</a:t>
              </a:r>
              <a:r>
                <a:rPr lang="ru-RU" sz="2400" dirty="0">
                  <a:solidFill>
                    <a:sysClr val="windowText" lastClr="000000">
                      <a:hueOff val="0"/>
                      <a:satOff val="0"/>
                      <a:lumOff val="0"/>
                      <a:alphaOff val="0"/>
                    </a:sysClr>
                  </a:solidFill>
                  <a:latin typeface="Georgia"/>
                </a:rPr>
                <a:t>).</a:t>
              </a:r>
            </a:p>
            <a:p>
              <a:pPr marL="228600" lvl="1" indent="-228600" algn="l" defTabSz="1066800">
                <a:lnSpc>
                  <a:spcPct val="90000"/>
                </a:lnSpc>
                <a:spcBef>
                  <a:spcPct val="0"/>
                </a:spcBef>
                <a:spcAft>
                  <a:spcPct val="20000"/>
                </a:spcAft>
                <a:buChar char="••"/>
              </a:pPr>
              <a:endParaRPr lang="ru-RU" sz="2400" kern="1200" dirty="0">
                <a:solidFill>
                  <a:sysClr val="windowText" lastClr="000000">
                    <a:hueOff val="0"/>
                    <a:satOff val="0"/>
                    <a:lumOff val="0"/>
                    <a:alphaOff val="0"/>
                  </a:sysClr>
                </a:solidFill>
                <a:latin typeface="Georgia"/>
                <a:ea typeface="+mn-ea"/>
                <a:cs typeface="+mn-cs"/>
              </a:endParaRPr>
            </a:p>
          </p:txBody>
        </p:sp>
      </p:grpSp>
    </p:spTree>
    <p:extLst>
      <p:ext uri="{BB962C8B-B14F-4D97-AF65-F5344CB8AC3E}">
        <p14:creationId xmlns:p14="http://schemas.microsoft.com/office/powerpoint/2010/main" val="3065805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9720" y="0"/>
            <a:ext cx="9144000" cy="6858000"/>
          </a:xfrm>
          <a:prstGeom prst="rect">
            <a:avLst/>
          </a:prstGeom>
        </p:spPr>
      </p:pic>
    </p:spTree>
    <p:extLst>
      <p:ext uri="{BB962C8B-B14F-4D97-AF65-F5344CB8AC3E}">
        <p14:creationId xmlns:p14="http://schemas.microsoft.com/office/powerpoint/2010/main" val="4197557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815132" y="145767"/>
            <a:ext cx="10082067" cy="2420011"/>
          </a:xfrm>
          <a:prstGeom prst="rect">
            <a:avLst/>
          </a:prstGeom>
        </p:spPr>
      </p:pic>
      <p:pic>
        <p:nvPicPr>
          <p:cNvPr id="4" name="Рисунок 3"/>
          <p:cNvPicPr>
            <a:picLocks noChangeAspect="1"/>
          </p:cNvPicPr>
          <p:nvPr/>
        </p:nvPicPr>
        <p:blipFill>
          <a:blip r:embed="rId3"/>
          <a:stretch>
            <a:fillRect/>
          </a:stretch>
        </p:blipFill>
        <p:spPr>
          <a:xfrm>
            <a:off x="2730970" y="2565778"/>
            <a:ext cx="8250390" cy="3575715"/>
          </a:xfrm>
          <a:prstGeom prst="rect">
            <a:avLst/>
          </a:prstGeom>
        </p:spPr>
      </p:pic>
    </p:spTree>
    <p:extLst>
      <p:ext uri="{BB962C8B-B14F-4D97-AF65-F5344CB8AC3E}">
        <p14:creationId xmlns:p14="http://schemas.microsoft.com/office/powerpoint/2010/main" val="3531495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6155" y="0"/>
            <a:ext cx="9175845" cy="6881884"/>
          </a:xfrm>
          <a:prstGeom prst="rect">
            <a:avLst/>
          </a:prstGeom>
        </p:spPr>
      </p:pic>
    </p:spTree>
    <p:extLst>
      <p:ext uri="{BB962C8B-B14F-4D97-AF65-F5344CB8AC3E}">
        <p14:creationId xmlns:p14="http://schemas.microsoft.com/office/powerpoint/2010/main" val="349275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5737" r="5737"/>
          <a:stretch/>
        </p:blipFill>
        <p:spPr>
          <a:xfrm>
            <a:off x="0" y="2744675"/>
            <a:ext cx="5895833" cy="4222507"/>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9922" y="0"/>
            <a:ext cx="6842078" cy="4339295"/>
          </a:xfrm>
          <a:prstGeom prst="rect">
            <a:avLst/>
          </a:prstGeom>
        </p:spPr>
      </p:pic>
    </p:spTree>
    <p:extLst>
      <p:ext uri="{BB962C8B-B14F-4D97-AF65-F5344CB8AC3E}">
        <p14:creationId xmlns:p14="http://schemas.microsoft.com/office/powerpoint/2010/main" val="802252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1626789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1615308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4" y="624109"/>
            <a:ext cx="8911687" cy="2733239"/>
          </a:xfrm>
        </p:spPr>
        <p:txBody>
          <a:bodyPr>
            <a:normAutofit fontScale="90000"/>
          </a:bodyPr>
          <a:lstStyle/>
          <a:p>
            <a:r>
              <a:rPr lang="ru-RU" sz="4400" b="1" dirty="0" smtClean="0">
                <a:ln w="22225">
                  <a:solidFill>
                    <a:schemeClr val="accent2"/>
                  </a:solidFill>
                  <a:prstDash val="solid"/>
                </a:ln>
                <a:solidFill>
                  <a:schemeClr val="accent2">
                    <a:lumMod val="40000"/>
                    <a:lumOff val="60000"/>
                  </a:schemeClr>
                </a:solidFill>
                <a:latin typeface="Bookman Old Style" panose="02050604050505020204" pitchFamily="18" charset="0"/>
              </a:rPr>
              <a:t>МЕТА ГЕНДЕРНОЇ РІВНОСТІ:</a:t>
            </a:r>
            <a:r>
              <a:rPr lang="ru-RU" sz="4400" dirty="0" smtClean="0">
                <a:latin typeface="Bookman Old Style" panose="02050604050505020204" pitchFamily="18" charset="0"/>
              </a:rPr>
              <a:t/>
            </a:r>
            <a:br>
              <a:rPr lang="ru-RU" sz="4400" dirty="0" smtClean="0">
                <a:latin typeface="Bookman Old Style" panose="02050604050505020204" pitchFamily="18" charset="0"/>
              </a:rPr>
            </a:br>
            <a:r>
              <a:rPr lang="ru-RU" dirty="0"/>
              <a:t/>
            </a:r>
            <a:br>
              <a:rPr lang="ru-RU" dirty="0"/>
            </a:br>
            <a:r>
              <a:rPr lang="ru-RU" dirty="0" err="1" smtClean="0"/>
              <a:t>Підтримка</a:t>
            </a:r>
            <a:r>
              <a:rPr lang="ru-RU" dirty="0" smtClean="0"/>
              <a:t> </a:t>
            </a:r>
            <a:r>
              <a:rPr lang="ru-RU" dirty="0" err="1"/>
              <a:t>досягнення</a:t>
            </a:r>
            <a:r>
              <a:rPr lang="ru-RU" dirty="0"/>
              <a:t> </a:t>
            </a:r>
            <a:r>
              <a:rPr lang="ru-RU" dirty="0" err="1"/>
              <a:t>рівності</a:t>
            </a:r>
            <a:r>
              <a:rPr lang="ru-RU" dirty="0"/>
              <a:t> </a:t>
            </a:r>
            <a:r>
              <a:rPr lang="ru-RU" dirty="0" err="1"/>
              <a:t>між</a:t>
            </a:r>
            <a:r>
              <a:rPr lang="ru-RU" dirty="0"/>
              <a:t> </a:t>
            </a:r>
            <a:r>
              <a:rPr lang="ru-RU" dirty="0" err="1"/>
              <a:t>жінками</a:t>
            </a:r>
            <a:r>
              <a:rPr lang="ru-RU" dirty="0"/>
              <a:t> і </a:t>
            </a:r>
            <a:r>
              <a:rPr lang="ru-RU" dirty="0" err="1"/>
              <a:t>чоловіками</a:t>
            </a:r>
            <a:r>
              <a:rPr lang="ru-RU" dirty="0"/>
              <a:t> з метою </a:t>
            </a:r>
            <a:r>
              <a:rPr lang="ru-RU" dirty="0" err="1"/>
              <a:t>забезпечення</a:t>
            </a:r>
            <a:r>
              <a:rPr lang="ru-RU" dirty="0"/>
              <a:t> </a:t>
            </a:r>
            <a:r>
              <a:rPr lang="ru-RU" dirty="0" err="1"/>
              <a:t>стабільного</a:t>
            </a:r>
            <a:r>
              <a:rPr lang="ru-RU" dirty="0"/>
              <a:t> </a:t>
            </a:r>
            <a:r>
              <a:rPr lang="ru-RU" dirty="0" err="1" smtClean="0"/>
              <a:t>розвитку</a:t>
            </a:r>
            <a:r>
              <a:rPr lang="ru-RU" dirty="0" smtClean="0"/>
              <a:t>.</a:t>
            </a:r>
            <a:br>
              <a:rPr lang="ru-RU" dirty="0" smtClean="0"/>
            </a:br>
            <a:r>
              <a:rPr lang="ru-RU" dirty="0"/>
              <a:t/>
            </a:r>
            <a:br>
              <a:rPr lang="ru-RU" dirty="0"/>
            </a:br>
            <a:r>
              <a:rPr lang="ru-RU" i="1" dirty="0"/>
              <a:t>За </a:t>
            </a:r>
            <a:r>
              <a:rPr lang="ru-RU" i="1" dirty="0" err="1"/>
              <a:t>індексом</a:t>
            </a:r>
            <a:r>
              <a:rPr lang="ru-RU" i="1" dirty="0"/>
              <a:t> гендерного </a:t>
            </a:r>
            <a:r>
              <a:rPr lang="ru-RU" i="1" dirty="0" err="1"/>
              <a:t>розвитку</a:t>
            </a:r>
            <a:r>
              <a:rPr lang="ru-RU" i="1" dirty="0"/>
              <a:t> </a:t>
            </a:r>
            <a:r>
              <a:rPr lang="ru-RU" i="1" dirty="0" err="1"/>
              <a:t>Україна</a:t>
            </a:r>
            <a:r>
              <a:rPr lang="ru-RU" i="1" dirty="0"/>
              <a:t> </a:t>
            </a:r>
            <a:r>
              <a:rPr lang="ru-RU" i="1" dirty="0" err="1"/>
              <a:t>посідає</a:t>
            </a:r>
            <a:r>
              <a:rPr lang="ru-RU" i="1" dirty="0"/>
              <a:t> 63 </a:t>
            </a:r>
            <a:r>
              <a:rPr lang="ru-RU" i="1" dirty="0" err="1"/>
              <a:t>місце</a:t>
            </a:r>
            <a:r>
              <a:rPr lang="ru-RU" i="1" dirty="0"/>
              <a:t> з 75 </a:t>
            </a:r>
            <a:r>
              <a:rPr lang="ru-RU" i="1" dirty="0" err="1"/>
              <a:t>країн</a:t>
            </a:r>
            <a:endParaRPr lang="ru-RU" dirty="0"/>
          </a:p>
        </p:txBody>
      </p:sp>
    </p:spTree>
    <p:extLst>
      <p:ext uri="{BB962C8B-B14F-4D97-AF65-F5344CB8AC3E}">
        <p14:creationId xmlns:p14="http://schemas.microsoft.com/office/powerpoint/2010/main" val="4201539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23834" y="191069"/>
            <a:ext cx="10180778" cy="1713931"/>
          </a:xfrm>
        </p:spPr>
        <p:txBody>
          <a:bodyPr>
            <a:noAutofit/>
          </a:bodyPr>
          <a:lstStyle/>
          <a:p>
            <a:pPr algn="ctr"/>
            <a:r>
              <a:rPr lang="ru-RU" sz="2400" dirty="0">
                <a:latin typeface="Bookman Old Style" panose="02050604050505020204" pitchFamily="18" charset="0"/>
              </a:rPr>
              <a:t>У </a:t>
            </a:r>
            <a:r>
              <a:rPr lang="ru-RU" sz="2400" b="1" dirty="0" err="1">
                <a:latin typeface="Bookman Old Style" panose="02050604050505020204" pitchFamily="18" charset="0"/>
              </a:rPr>
              <a:t>Звіті</a:t>
            </a:r>
            <a:r>
              <a:rPr lang="ru-RU" sz="2400" b="1" dirty="0">
                <a:latin typeface="Bookman Old Style" panose="02050604050505020204" pitchFamily="18" charset="0"/>
              </a:rPr>
              <a:t> </a:t>
            </a:r>
            <a:r>
              <a:rPr lang="ru-RU" sz="2400" b="1" dirty="0" err="1">
                <a:latin typeface="Bookman Old Style" panose="02050604050505020204" pitchFamily="18" charset="0"/>
              </a:rPr>
              <a:t>із</a:t>
            </a:r>
            <a:r>
              <a:rPr lang="ru-RU" sz="2400" b="1" dirty="0">
                <a:latin typeface="Bookman Old Style" panose="02050604050505020204" pitchFamily="18" charset="0"/>
              </a:rPr>
              <a:t> глобального гендерного </a:t>
            </a:r>
            <a:r>
              <a:rPr lang="ru-RU" sz="2400" b="1" dirty="0" err="1">
                <a:latin typeface="Bookman Old Style" panose="02050604050505020204" pitchFamily="18" charset="0"/>
              </a:rPr>
              <a:t>розриву</a:t>
            </a:r>
            <a:r>
              <a:rPr lang="ru-RU" sz="2400" b="1" dirty="0">
                <a:latin typeface="Bookman Old Style" panose="02050604050505020204" pitchFamily="18" charset="0"/>
              </a:rPr>
              <a:t> 2014 р. </a:t>
            </a:r>
            <a:r>
              <a:rPr lang="ru-RU" sz="2400" dirty="0">
                <a:latin typeface="Bookman Old Style" panose="02050604050505020204" pitchFamily="18" charset="0"/>
              </a:rPr>
              <a:t>(</a:t>
            </a:r>
            <a:r>
              <a:rPr lang="en-US" sz="2400" dirty="0">
                <a:latin typeface="Bookman Old Style" panose="02050604050505020204" pitchFamily="18" charset="0"/>
              </a:rPr>
              <a:t>Global Gender Gap Report 2014), </a:t>
            </a:r>
            <a:r>
              <a:rPr lang="ru-RU" sz="2400" dirty="0" err="1">
                <a:latin typeface="Bookman Old Style" panose="02050604050505020204" pitchFamily="18" charset="0"/>
              </a:rPr>
              <a:t>що</a:t>
            </a:r>
            <a:r>
              <a:rPr lang="ru-RU" sz="2400" dirty="0">
                <a:latin typeface="Bookman Old Style" panose="02050604050505020204" pitchFamily="18" charset="0"/>
              </a:rPr>
              <a:t> </a:t>
            </a:r>
            <a:r>
              <a:rPr lang="ru-RU" sz="2400" dirty="0" err="1">
                <a:latin typeface="Bookman Old Style" panose="02050604050505020204" pitchFamily="18" charset="0"/>
              </a:rPr>
              <a:t>готується</a:t>
            </a:r>
            <a:r>
              <a:rPr lang="ru-RU" sz="2400" dirty="0">
                <a:latin typeface="Bookman Old Style" panose="02050604050505020204" pitchFamily="18" charset="0"/>
              </a:rPr>
              <a:t> </a:t>
            </a:r>
            <a:r>
              <a:rPr lang="ru-RU" sz="2400" dirty="0" err="1">
                <a:latin typeface="Bookman Old Style" panose="02050604050505020204" pitchFamily="18" charset="0"/>
              </a:rPr>
              <a:t>Світовим</a:t>
            </a:r>
            <a:r>
              <a:rPr lang="ru-RU" sz="2400" dirty="0">
                <a:latin typeface="Bookman Old Style" panose="02050604050505020204" pitchFamily="18" charset="0"/>
              </a:rPr>
              <a:t> </a:t>
            </a:r>
            <a:r>
              <a:rPr lang="ru-RU" sz="2400" dirty="0" err="1">
                <a:latin typeface="Bookman Old Style" panose="02050604050505020204" pitchFamily="18" charset="0"/>
              </a:rPr>
              <a:t>економічним</a:t>
            </a:r>
            <a:r>
              <a:rPr lang="ru-RU" sz="2400" dirty="0">
                <a:latin typeface="Bookman Old Style" panose="02050604050505020204" pitchFamily="18" charset="0"/>
              </a:rPr>
              <a:t> форумом (</a:t>
            </a:r>
            <a:r>
              <a:rPr lang="en-US" sz="2400" dirty="0">
                <a:latin typeface="Bookman Old Style" panose="02050604050505020204" pitchFamily="18" charset="0"/>
              </a:rPr>
              <a:t>World Economic Forum), </a:t>
            </a:r>
            <a:r>
              <a:rPr lang="ru-RU" sz="2400" dirty="0" err="1">
                <a:latin typeface="Bookman Old Style" panose="02050604050505020204" pitchFamily="18" charset="0"/>
              </a:rPr>
              <a:t>вимірюється</a:t>
            </a:r>
            <a:r>
              <a:rPr lang="ru-RU" sz="2400" dirty="0">
                <a:latin typeface="Bookman Old Style" panose="02050604050505020204" pitchFamily="18" charset="0"/>
              </a:rPr>
              <a:t> величина гендерного </a:t>
            </a:r>
            <a:r>
              <a:rPr lang="ru-RU" sz="2400" dirty="0" err="1">
                <a:latin typeface="Bookman Old Style" panose="02050604050505020204" pitchFamily="18" charset="0"/>
              </a:rPr>
              <a:t>розриву</a:t>
            </a:r>
            <a:r>
              <a:rPr lang="ru-RU" sz="2400" dirty="0">
                <a:latin typeface="Bookman Old Style" panose="02050604050505020204" pitchFamily="18" charset="0"/>
              </a:rPr>
              <a:t> (</a:t>
            </a:r>
            <a:r>
              <a:rPr lang="en-US" sz="2400" dirty="0">
                <a:latin typeface="Bookman Old Style" panose="02050604050505020204" pitchFamily="18" charset="0"/>
              </a:rPr>
              <a:t>gender gap) </a:t>
            </a:r>
            <a:r>
              <a:rPr lang="ru-RU" sz="2400" dirty="0">
                <a:latin typeface="Bookman Old Style" panose="02050604050505020204" pitchFamily="18" charset="0"/>
              </a:rPr>
              <a:t>у </a:t>
            </a:r>
            <a:r>
              <a:rPr lang="ru-RU" sz="2400" dirty="0" err="1">
                <a:latin typeface="Bookman Old Style" panose="02050604050505020204" pitchFamily="18" charset="0"/>
              </a:rPr>
              <a:t>чотирьох</a:t>
            </a:r>
            <a:r>
              <a:rPr lang="ru-RU" sz="2400" dirty="0">
                <a:latin typeface="Bookman Old Style" panose="02050604050505020204" pitchFamily="18" charset="0"/>
              </a:rPr>
              <a:t> </a:t>
            </a:r>
            <a:r>
              <a:rPr lang="ru-RU" sz="2400" dirty="0" err="1">
                <a:latin typeface="Bookman Old Style" panose="02050604050505020204" pitchFamily="18" charset="0"/>
              </a:rPr>
              <a:t>важливих</a:t>
            </a:r>
            <a:r>
              <a:rPr lang="ru-RU" sz="2400" dirty="0">
                <a:latin typeface="Bookman Old Style" panose="02050604050505020204" pitchFamily="18" charset="0"/>
              </a:rPr>
              <a:t> сферах </a:t>
            </a:r>
            <a:r>
              <a:rPr lang="ru-RU" sz="2400" dirty="0" err="1">
                <a:latin typeface="Bookman Old Style" panose="02050604050505020204" pitchFamily="18" charset="0"/>
              </a:rPr>
              <a:t>нерівності</a:t>
            </a:r>
            <a:r>
              <a:rPr lang="ru-RU" sz="2400" dirty="0">
                <a:latin typeface="Bookman Old Style" panose="02050604050505020204" pitchFamily="18" charset="0"/>
              </a:rPr>
              <a:t> </a:t>
            </a:r>
            <a:r>
              <a:rPr lang="ru-RU" sz="2400" dirty="0" err="1">
                <a:latin typeface="Bookman Old Style" panose="02050604050505020204" pitchFamily="18" charset="0"/>
              </a:rPr>
              <a:t>між</a:t>
            </a:r>
            <a:r>
              <a:rPr lang="ru-RU" sz="2400" dirty="0">
                <a:latin typeface="Bookman Old Style" panose="02050604050505020204" pitchFamily="18" charset="0"/>
              </a:rPr>
              <a:t> </a:t>
            </a:r>
            <a:r>
              <a:rPr lang="ru-RU" sz="2400" dirty="0" err="1">
                <a:latin typeface="Bookman Old Style" panose="02050604050505020204" pitchFamily="18" charset="0"/>
              </a:rPr>
              <a:t>чоловіками</a:t>
            </a:r>
            <a:r>
              <a:rPr lang="ru-RU" sz="2400" dirty="0">
                <a:latin typeface="Bookman Old Style" panose="02050604050505020204" pitchFamily="18" charset="0"/>
              </a:rPr>
              <a:t> та </a:t>
            </a:r>
            <a:r>
              <a:rPr lang="ru-RU" sz="2400" dirty="0" err="1">
                <a:latin typeface="Bookman Old Style" panose="02050604050505020204" pitchFamily="18" charset="0"/>
              </a:rPr>
              <a:t>жінками</a:t>
            </a:r>
            <a:r>
              <a:rPr lang="ru-RU" sz="2400" dirty="0">
                <a:latin typeface="Bookman Old Style" panose="02050604050505020204" pitchFamily="18" charset="0"/>
              </a:rPr>
              <a:t>: </a:t>
            </a:r>
            <a:r>
              <a:rPr lang="ru-RU" sz="2400" dirty="0" err="1">
                <a:latin typeface="Bookman Old Style" panose="02050604050505020204" pitchFamily="18" charset="0"/>
              </a:rPr>
              <a:t>економічна</a:t>
            </a:r>
            <a:r>
              <a:rPr lang="ru-RU" sz="2400" dirty="0">
                <a:latin typeface="Bookman Old Style" panose="02050604050505020204" pitchFamily="18" charset="0"/>
              </a:rPr>
              <a:t> участь, </a:t>
            </a:r>
            <a:r>
              <a:rPr lang="ru-RU" sz="2400" dirty="0" err="1">
                <a:latin typeface="Bookman Old Style" panose="02050604050505020204" pitchFamily="18" charset="0"/>
              </a:rPr>
              <a:t>рівень</a:t>
            </a:r>
            <a:r>
              <a:rPr lang="ru-RU" sz="2400" dirty="0">
                <a:latin typeface="Bookman Old Style" panose="02050604050505020204" pitchFamily="18" charset="0"/>
              </a:rPr>
              <a:t> </a:t>
            </a:r>
            <a:r>
              <a:rPr lang="ru-RU" sz="2400" dirty="0" err="1">
                <a:latin typeface="Bookman Old Style" panose="02050604050505020204" pitchFamily="18" charset="0"/>
              </a:rPr>
              <a:t>освіти</a:t>
            </a:r>
            <a:r>
              <a:rPr lang="ru-RU" sz="2400" dirty="0">
                <a:latin typeface="Bookman Old Style" panose="02050604050505020204" pitchFamily="18" charset="0"/>
              </a:rPr>
              <a:t>, </a:t>
            </a:r>
            <a:r>
              <a:rPr lang="ru-RU" sz="2400" dirty="0" err="1">
                <a:latin typeface="Bookman Old Style" panose="02050604050505020204" pitchFamily="18" charset="0"/>
              </a:rPr>
              <a:t>політичне</a:t>
            </a:r>
            <a:r>
              <a:rPr lang="ru-RU" sz="2400" dirty="0">
                <a:latin typeface="Bookman Old Style" panose="02050604050505020204" pitchFamily="18" charset="0"/>
              </a:rPr>
              <a:t> </a:t>
            </a:r>
            <a:r>
              <a:rPr lang="ru-RU" sz="2400" dirty="0" err="1">
                <a:latin typeface="Bookman Old Style" panose="02050604050505020204" pitchFamily="18" charset="0"/>
              </a:rPr>
              <a:t>представництво</a:t>
            </a:r>
            <a:r>
              <a:rPr lang="ru-RU" sz="2400" dirty="0">
                <a:latin typeface="Bookman Old Style" panose="02050604050505020204" pitchFamily="18" charset="0"/>
              </a:rPr>
              <a:t> та сфера </a:t>
            </a:r>
            <a:r>
              <a:rPr lang="ru-RU" sz="2400" dirty="0" err="1">
                <a:latin typeface="Bookman Old Style" panose="02050604050505020204" pitchFamily="18" charset="0"/>
              </a:rPr>
              <a:t>здоров’я</a:t>
            </a:r>
            <a:r>
              <a:rPr lang="ru-RU" sz="2400" dirty="0">
                <a:latin typeface="Bookman Old Style" panose="02050604050505020204" pitchFamily="18" charset="0"/>
              </a:rPr>
              <a:t>. </a:t>
            </a:r>
          </a:p>
        </p:txBody>
      </p:sp>
      <p:graphicFrame>
        <p:nvGraphicFramePr>
          <p:cNvPr id="3" name="Таблица 2"/>
          <p:cNvGraphicFramePr>
            <a:graphicFrameLocks noGrp="1"/>
          </p:cNvGraphicFramePr>
          <p:nvPr>
            <p:extLst>
              <p:ext uri="{D42A27DB-BD31-4B8C-83A1-F6EECF244321}">
                <p14:modId xmlns:p14="http://schemas.microsoft.com/office/powerpoint/2010/main" val="1624233743"/>
              </p:ext>
            </p:extLst>
          </p:nvPr>
        </p:nvGraphicFramePr>
        <p:xfrm>
          <a:off x="1323834" y="2811440"/>
          <a:ext cx="10112538" cy="3751712"/>
        </p:xfrm>
        <a:graphic>
          <a:graphicData uri="http://schemas.openxmlformats.org/drawingml/2006/table">
            <a:tbl>
              <a:tblPr firstRow="1" firstCol="1" bandRow="1"/>
              <a:tblGrid>
                <a:gridCol w="6915398"/>
                <a:gridCol w="3197140"/>
              </a:tblGrid>
              <a:tr h="362555">
                <a:tc>
                  <a:txBody>
                    <a:bodyPr/>
                    <a:lstStyle/>
                    <a:p>
                      <a:pPr algn="just">
                        <a:lnSpc>
                          <a:spcPct val="115000"/>
                        </a:lnSpc>
                        <a:spcAft>
                          <a:spcPts val="0"/>
                        </a:spcAft>
                      </a:pPr>
                      <a:r>
                        <a:rPr lang="ru-RU" sz="2000" dirty="0">
                          <a:effectLst/>
                          <a:latin typeface="Bookman Old Style" panose="02050604050505020204" pitchFamily="18" charset="0"/>
                          <a:ea typeface="Calibri" panose="020F0502020204030204" pitchFamily="34" charset="0"/>
                          <a:cs typeface="Times New Roman" panose="02020603050405020304" pitchFamily="18" charset="0"/>
                        </a:rPr>
                        <a:t>Характеристика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2000" dirty="0" err="1">
                          <a:effectLst/>
                          <a:latin typeface="Bookman Old Style" panose="02050604050505020204" pitchFamily="18" charset="0"/>
                          <a:ea typeface="Calibri" panose="020F0502020204030204" pitchFamily="34" charset="0"/>
                          <a:cs typeface="Times New Roman" panose="02020603050405020304" pitchFamily="18" charset="0"/>
                        </a:rPr>
                        <a:t>Україна</a:t>
                      </a:r>
                      <a:endParaRPr lang="ru-RU" sz="20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3546">
                <a:tc>
                  <a:txBody>
                    <a:bodyPr/>
                    <a:lstStyle/>
                    <a:p>
                      <a:pPr algn="just">
                        <a:lnSpc>
                          <a:spcPct val="115000"/>
                        </a:lnSpc>
                        <a:spcAft>
                          <a:spcPts val="0"/>
                        </a:spcAft>
                      </a:pPr>
                      <a:r>
                        <a:rPr lang="ru-RU" sz="2000" dirty="0" err="1">
                          <a:effectLst/>
                          <a:latin typeface="Bookman Old Style" panose="02050604050505020204" pitchFamily="18" charset="0"/>
                          <a:ea typeface="Calibri" panose="020F0502020204030204" pitchFamily="34" charset="0"/>
                          <a:cs typeface="Times New Roman" panose="02020603050405020304" pitchFamily="18" charset="0"/>
                        </a:rPr>
                        <a:t>Місце</a:t>
                      </a:r>
                      <a:r>
                        <a:rPr lang="ru-RU" sz="2000" dirty="0">
                          <a:effectLst/>
                          <a:latin typeface="Bookman Old Style" panose="02050604050505020204" pitchFamily="18" charset="0"/>
                          <a:ea typeface="Calibri" panose="020F0502020204030204" pitchFamily="34" charset="0"/>
                          <a:cs typeface="Times New Roman" panose="02020603050405020304" pitchFamily="18" charset="0"/>
                        </a:rPr>
                        <a:t> (</a:t>
                      </a:r>
                      <a:r>
                        <a:rPr lang="ru-RU" sz="2000" dirty="0" err="1">
                          <a:effectLst/>
                          <a:latin typeface="Bookman Old Style" panose="02050604050505020204" pitchFamily="18" charset="0"/>
                          <a:ea typeface="Calibri" panose="020F0502020204030204" pitchFamily="34" charset="0"/>
                          <a:cs typeface="Times New Roman" panose="02020603050405020304" pitchFamily="18" charset="0"/>
                        </a:rPr>
                        <a:t>серед</a:t>
                      </a:r>
                      <a:r>
                        <a:rPr lang="ru-RU" sz="2000" dirty="0">
                          <a:effectLst/>
                          <a:latin typeface="Bookman Old Style" panose="02050604050505020204" pitchFamily="18" charset="0"/>
                          <a:ea typeface="Calibri" panose="020F0502020204030204" pitchFamily="34" charset="0"/>
                          <a:cs typeface="Times New Roman" panose="02020603050405020304" pitchFamily="18" charset="0"/>
                        </a:rPr>
                        <a:t> 142 </a:t>
                      </a:r>
                      <a:r>
                        <a:rPr lang="ru-RU" sz="2000" dirty="0" err="1">
                          <a:effectLst/>
                          <a:latin typeface="Bookman Old Style" panose="02050604050505020204" pitchFamily="18" charset="0"/>
                          <a:ea typeface="Calibri" panose="020F0502020204030204" pitchFamily="34" charset="0"/>
                          <a:cs typeface="Times New Roman" panose="02020603050405020304" pitchFamily="18" charset="0"/>
                        </a:rPr>
                        <a:t>досліджуваних</a:t>
                      </a:r>
                      <a:r>
                        <a:rPr lang="ru-RU" sz="2000" dirty="0">
                          <a:effectLst/>
                          <a:latin typeface="Bookman Old Style" panose="02050604050505020204" pitchFamily="18" charset="0"/>
                          <a:ea typeface="Calibri" panose="020F0502020204030204" pitchFamily="34" charset="0"/>
                          <a:cs typeface="Times New Roman" panose="02020603050405020304" pitchFamily="18" charset="0"/>
                        </a:rPr>
                        <a:t> </a:t>
                      </a:r>
                      <a:r>
                        <a:rPr lang="ru-RU" sz="2000" dirty="0" err="1">
                          <a:effectLst/>
                          <a:latin typeface="Bookman Old Style" panose="02050604050505020204" pitchFamily="18" charset="0"/>
                          <a:ea typeface="Calibri" panose="020F0502020204030204" pitchFamily="34" charset="0"/>
                          <a:cs typeface="Times New Roman" panose="02020603050405020304" pitchFamily="18" charset="0"/>
                        </a:rPr>
                        <a:t>країн</a:t>
                      </a:r>
                      <a:r>
                        <a:rPr lang="ru-RU" sz="2000" dirty="0">
                          <a:effectLst/>
                          <a:latin typeface="Bookman Old Style" panose="02050604050505020204" pitchFamily="18"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2000">
                          <a:effectLst/>
                          <a:latin typeface="Bookman Old Style" panose="02050604050505020204" pitchFamily="18" charset="0"/>
                          <a:ea typeface="Calibri" panose="020F0502020204030204" pitchFamily="34" charset="0"/>
                          <a:cs typeface="Times New Roman" panose="02020603050405020304" pitchFamily="18" charset="0"/>
                        </a:rPr>
                        <a:t>56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39868">
                <a:tc>
                  <a:txBody>
                    <a:bodyPr/>
                    <a:lstStyle/>
                    <a:p>
                      <a:pPr algn="just">
                        <a:lnSpc>
                          <a:spcPct val="115000"/>
                        </a:lnSpc>
                        <a:spcAft>
                          <a:spcPts val="0"/>
                        </a:spcAft>
                      </a:pPr>
                      <a:r>
                        <a:rPr lang="ru-RU" sz="2000" dirty="0" err="1">
                          <a:effectLst/>
                          <a:latin typeface="Bookman Old Style" panose="02050604050505020204" pitchFamily="18" charset="0"/>
                          <a:ea typeface="Calibri" panose="020F0502020204030204" pitchFamily="34" charset="0"/>
                          <a:cs typeface="Times New Roman" panose="02020603050405020304" pitchFamily="18" charset="0"/>
                        </a:rPr>
                        <a:t>Загальне</a:t>
                      </a:r>
                      <a:r>
                        <a:rPr lang="ru-RU" sz="2000" dirty="0">
                          <a:effectLst/>
                          <a:latin typeface="Bookman Old Style" panose="02050604050505020204" pitchFamily="18" charset="0"/>
                          <a:ea typeface="Calibri" panose="020F0502020204030204" pitchFamily="34" charset="0"/>
                          <a:cs typeface="Times New Roman" panose="02020603050405020304" pitchFamily="18" charset="0"/>
                        </a:rPr>
                        <a:t> </a:t>
                      </a:r>
                      <a:r>
                        <a:rPr lang="ru-RU" sz="2000" dirty="0" err="1">
                          <a:effectLst/>
                          <a:latin typeface="Bookman Old Style" panose="02050604050505020204" pitchFamily="18" charset="0"/>
                          <a:ea typeface="Calibri" panose="020F0502020204030204" pitchFamily="34" charset="0"/>
                          <a:cs typeface="Times New Roman" panose="02020603050405020304" pitchFamily="18" charset="0"/>
                        </a:rPr>
                        <a:t>значення</a:t>
                      </a:r>
                      <a:r>
                        <a:rPr lang="ru-RU" sz="2000" dirty="0">
                          <a:effectLst/>
                          <a:latin typeface="Bookman Old Style" panose="02050604050505020204" pitchFamily="18" charset="0"/>
                          <a:ea typeface="Calibri" panose="020F0502020204030204" pitchFamily="34" charset="0"/>
                          <a:cs typeface="Times New Roman" panose="02020603050405020304" pitchFamily="18" charset="0"/>
                        </a:rPr>
                        <a:t> </a:t>
                      </a:r>
                      <a:r>
                        <a:rPr lang="ru-RU" sz="2000" dirty="0" err="1">
                          <a:effectLst/>
                          <a:latin typeface="Bookman Old Style" panose="02050604050505020204" pitchFamily="18" charset="0"/>
                          <a:ea typeface="Calibri" panose="020F0502020204030204" pitchFamily="34" charset="0"/>
                          <a:cs typeface="Times New Roman" panose="02020603050405020304" pitchFamily="18" charset="0"/>
                        </a:rPr>
                        <a:t>індексу</a:t>
                      </a:r>
                      <a:r>
                        <a:rPr lang="ru-RU" sz="2000" dirty="0">
                          <a:effectLst/>
                          <a:latin typeface="Bookman Old Style" panose="02050604050505020204" pitchFamily="18" charset="0"/>
                          <a:ea typeface="Calibri" panose="020F0502020204030204" pitchFamily="34" charset="0"/>
                          <a:cs typeface="Times New Roman" panose="02020603050405020304" pitchFamily="18" charset="0"/>
                        </a:rPr>
                        <a:t> з глобального гендерного </a:t>
                      </a:r>
                      <a:r>
                        <a:rPr lang="ru-RU" sz="2000" dirty="0" err="1">
                          <a:effectLst/>
                          <a:latin typeface="Bookman Old Style" panose="02050604050505020204" pitchFamily="18" charset="0"/>
                          <a:ea typeface="Calibri" panose="020F0502020204030204" pitchFamily="34" charset="0"/>
                          <a:cs typeface="Times New Roman" panose="02020603050405020304" pitchFamily="18" charset="0"/>
                        </a:rPr>
                        <a:t>розриву</a:t>
                      </a:r>
                      <a:r>
                        <a:rPr lang="ru-RU" sz="2000" dirty="0">
                          <a:effectLst/>
                          <a:latin typeface="Bookman Old Style" panose="02050604050505020204" pitchFamily="18" charset="0"/>
                          <a:ea typeface="Calibri" panose="020F0502020204030204" pitchFamily="34" charset="0"/>
                          <a:cs typeface="Times New Roman" panose="02020603050405020304" pitchFamily="18" charset="0"/>
                        </a:rPr>
                        <a:t> (0,00 – </a:t>
                      </a:r>
                      <a:r>
                        <a:rPr lang="ru-RU" sz="2000" dirty="0" err="1">
                          <a:effectLst/>
                          <a:latin typeface="Bookman Old Style" panose="02050604050505020204" pitchFamily="18" charset="0"/>
                          <a:ea typeface="Calibri" panose="020F0502020204030204" pitchFamily="34" charset="0"/>
                          <a:cs typeface="Times New Roman" panose="02020603050405020304" pitchFamily="18" charset="0"/>
                        </a:rPr>
                        <a:t>нерівність</a:t>
                      </a:r>
                      <a:r>
                        <a:rPr lang="ru-RU" sz="2000" dirty="0">
                          <a:effectLst/>
                          <a:latin typeface="Bookman Old Style" panose="02050604050505020204" pitchFamily="18" charset="0"/>
                          <a:ea typeface="Calibri" panose="020F0502020204030204" pitchFamily="34" charset="0"/>
                          <a:cs typeface="Times New Roman" panose="02020603050405020304" pitchFamily="18" charset="0"/>
                        </a:rPr>
                        <a:t>, 1,00 – </a:t>
                      </a:r>
                      <a:r>
                        <a:rPr lang="ru-RU" sz="2000" dirty="0" err="1">
                          <a:effectLst/>
                          <a:latin typeface="Bookman Old Style" panose="02050604050505020204" pitchFamily="18" charset="0"/>
                          <a:ea typeface="Calibri" panose="020F0502020204030204" pitchFamily="34" charset="0"/>
                          <a:cs typeface="Times New Roman" panose="02020603050405020304" pitchFamily="18" charset="0"/>
                        </a:rPr>
                        <a:t>рівність</a:t>
                      </a:r>
                      <a:r>
                        <a:rPr lang="ru-RU" sz="2000" dirty="0">
                          <a:effectLst/>
                          <a:latin typeface="Bookman Old Style" panose="02050604050505020204" pitchFamily="18"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2000" dirty="0">
                          <a:effectLst/>
                          <a:latin typeface="Bookman Old Style" panose="02050604050505020204" pitchFamily="18" charset="0"/>
                          <a:ea typeface="Calibri" panose="020F0502020204030204" pitchFamily="34" charset="0"/>
                          <a:cs typeface="Times New Roman" panose="02020603050405020304" pitchFamily="18" charset="0"/>
                        </a:rPr>
                        <a:t>0,706</a:t>
                      </a:r>
                    </a:p>
                    <a:p>
                      <a:pPr algn="just">
                        <a:lnSpc>
                          <a:spcPct val="115000"/>
                        </a:lnSpc>
                        <a:spcAft>
                          <a:spcPts val="0"/>
                        </a:spcAft>
                      </a:pPr>
                      <a:r>
                        <a:rPr lang="ru-RU" sz="2000" dirty="0">
                          <a:effectLst/>
                          <a:latin typeface="Bookman Old Style" panose="020506040505050202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3546">
                <a:tc>
                  <a:txBody>
                    <a:bodyPr/>
                    <a:lstStyle/>
                    <a:p>
                      <a:pPr algn="just">
                        <a:lnSpc>
                          <a:spcPct val="115000"/>
                        </a:lnSpc>
                        <a:spcAft>
                          <a:spcPts val="0"/>
                        </a:spcAft>
                      </a:pPr>
                      <a:r>
                        <a:rPr lang="ru-RU" sz="2000" dirty="0" err="1">
                          <a:effectLst/>
                          <a:latin typeface="Bookman Old Style" panose="02050604050505020204" pitchFamily="18" charset="0"/>
                          <a:ea typeface="Calibri" panose="020F0502020204030204" pitchFamily="34" charset="0"/>
                          <a:cs typeface="Times New Roman" panose="02020603050405020304" pitchFamily="18" charset="0"/>
                        </a:rPr>
                        <a:t>Економічна</a:t>
                      </a:r>
                      <a:r>
                        <a:rPr lang="ru-RU" sz="2000" dirty="0">
                          <a:effectLst/>
                          <a:latin typeface="Bookman Old Style" panose="02050604050505020204" pitchFamily="18" charset="0"/>
                          <a:ea typeface="Calibri" panose="020F0502020204030204" pitchFamily="34" charset="0"/>
                          <a:cs typeface="Times New Roman" panose="02020603050405020304" pitchFamily="18" charset="0"/>
                        </a:rPr>
                        <a:t> участь (</a:t>
                      </a:r>
                      <a:r>
                        <a:rPr lang="ru-RU" sz="2000" dirty="0" err="1">
                          <a:effectLst/>
                          <a:latin typeface="Bookman Old Style" panose="02050604050505020204" pitchFamily="18" charset="0"/>
                          <a:ea typeface="Calibri" panose="020F0502020204030204" pitchFamily="34" charset="0"/>
                          <a:cs typeface="Times New Roman" panose="02020603050405020304" pitchFamily="18" charset="0"/>
                        </a:rPr>
                        <a:t>місце</a:t>
                      </a:r>
                      <a:r>
                        <a:rPr lang="ru-RU" sz="2000" dirty="0">
                          <a:effectLst/>
                          <a:latin typeface="Bookman Old Style" panose="02050604050505020204" pitchFamily="18" charset="0"/>
                          <a:ea typeface="Calibri" panose="020F0502020204030204" pitchFamily="34" charset="0"/>
                          <a:cs typeface="Times New Roman" panose="02020603050405020304" pitchFamily="18" charset="0"/>
                        </a:rPr>
                        <a:t> /</a:t>
                      </a:r>
                      <a:r>
                        <a:rPr lang="ru-RU" sz="2000" dirty="0" err="1">
                          <a:effectLst/>
                          <a:latin typeface="Bookman Old Style" panose="02050604050505020204" pitchFamily="18" charset="0"/>
                          <a:ea typeface="Calibri" panose="020F0502020204030204" pitchFamily="34" charset="0"/>
                          <a:cs typeface="Times New Roman" panose="02020603050405020304" pitchFamily="18" charset="0"/>
                        </a:rPr>
                        <a:t>значення</a:t>
                      </a:r>
                      <a:r>
                        <a:rPr lang="ru-RU" sz="2000" dirty="0">
                          <a:effectLst/>
                          <a:latin typeface="Bookman Old Style" panose="02050604050505020204" pitchFamily="18"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2000">
                          <a:effectLst/>
                          <a:latin typeface="Bookman Old Style" panose="02050604050505020204" pitchFamily="18" charset="0"/>
                          <a:ea typeface="Calibri" panose="020F0502020204030204" pitchFamily="34" charset="0"/>
                          <a:cs typeface="Times New Roman" panose="02020603050405020304" pitchFamily="18" charset="0"/>
                        </a:rPr>
                        <a:t>31 / 0,748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3546">
                <a:tc>
                  <a:txBody>
                    <a:bodyPr/>
                    <a:lstStyle/>
                    <a:p>
                      <a:pPr algn="just">
                        <a:lnSpc>
                          <a:spcPct val="115000"/>
                        </a:lnSpc>
                        <a:spcAft>
                          <a:spcPts val="0"/>
                        </a:spcAft>
                      </a:pPr>
                      <a:r>
                        <a:rPr lang="ru-RU" sz="2000" dirty="0" err="1">
                          <a:effectLst/>
                          <a:latin typeface="Bookman Old Style" panose="02050604050505020204" pitchFamily="18" charset="0"/>
                          <a:ea typeface="Calibri" panose="020F0502020204030204" pitchFamily="34" charset="0"/>
                          <a:cs typeface="Times New Roman" panose="02020603050405020304" pitchFamily="18" charset="0"/>
                        </a:rPr>
                        <a:t>Рівень</a:t>
                      </a:r>
                      <a:r>
                        <a:rPr lang="ru-RU" sz="2000" dirty="0">
                          <a:effectLst/>
                          <a:latin typeface="Bookman Old Style" panose="02050604050505020204" pitchFamily="18" charset="0"/>
                          <a:ea typeface="Calibri" panose="020F0502020204030204" pitchFamily="34" charset="0"/>
                          <a:cs typeface="Times New Roman" panose="02020603050405020304" pitchFamily="18" charset="0"/>
                        </a:rPr>
                        <a:t> </a:t>
                      </a:r>
                      <a:r>
                        <a:rPr lang="ru-RU" sz="2000" dirty="0" err="1">
                          <a:effectLst/>
                          <a:latin typeface="Bookman Old Style" panose="02050604050505020204" pitchFamily="18" charset="0"/>
                          <a:ea typeface="Calibri" panose="020F0502020204030204" pitchFamily="34" charset="0"/>
                          <a:cs typeface="Times New Roman" panose="02020603050405020304" pitchFamily="18" charset="0"/>
                        </a:rPr>
                        <a:t>освіти</a:t>
                      </a:r>
                      <a:r>
                        <a:rPr lang="ru-RU" sz="2000" dirty="0">
                          <a:effectLst/>
                          <a:latin typeface="Bookman Old Style" panose="02050604050505020204" pitchFamily="18" charset="0"/>
                          <a:ea typeface="Calibri" panose="020F0502020204030204" pitchFamily="34" charset="0"/>
                          <a:cs typeface="Times New Roman" panose="02020603050405020304" pitchFamily="18" charset="0"/>
                        </a:rPr>
                        <a:t> (</a:t>
                      </a:r>
                      <a:r>
                        <a:rPr lang="ru-RU" sz="2000" dirty="0" err="1">
                          <a:effectLst/>
                          <a:latin typeface="Bookman Old Style" panose="02050604050505020204" pitchFamily="18" charset="0"/>
                          <a:ea typeface="Calibri" panose="020F0502020204030204" pitchFamily="34" charset="0"/>
                          <a:cs typeface="Times New Roman" panose="02020603050405020304" pitchFamily="18" charset="0"/>
                        </a:rPr>
                        <a:t>місце</a:t>
                      </a:r>
                      <a:r>
                        <a:rPr lang="ru-RU" sz="2000" dirty="0">
                          <a:effectLst/>
                          <a:latin typeface="Bookman Old Style" panose="02050604050505020204" pitchFamily="18" charset="0"/>
                          <a:ea typeface="Calibri" panose="020F0502020204030204" pitchFamily="34" charset="0"/>
                          <a:cs typeface="Times New Roman" panose="02020603050405020304" pitchFamily="18" charset="0"/>
                        </a:rPr>
                        <a:t> /</a:t>
                      </a:r>
                      <a:r>
                        <a:rPr lang="ru-RU" sz="2000" dirty="0" err="1">
                          <a:effectLst/>
                          <a:latin typeface="Bookman Old Style" panose="02050604050505020204" pitchFamily="18" charset="0"/>
                          <a:ea typeface="Calibri" panose="020F0502020204030204" pitchFamily="34" charset="0"/>
                          <a:cs typeface="Times New Roman" panose="02020603050405020304" pitchFamily="18" charset="0"/>
                        </a:rPr>
                        <a:t>значення</a:t>
                      </a:r>
                      <a:r>
                        <a:rPr lang="ru-RU" sz="2000" dirty="0">
                          <a:effectLst/>
                          <a:latin typeface="Bookman Old Style" panose="02050604050505020204" pitchFamily="18"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2000">
                          <a:effectLst/>
                          <a:latin typeface="Bookman Old Style" panose="02050604050505020204" pitchFamily="18" charset="0"/>
                          <a:ea typeface="Calibri" panose="020F0502020204030204" pitchFamily="34" charset="0"/>
                          <a:cs typeface="Times New Roman" panose="02020603050405020304" pitchFamily="18" charset="0"/>
                        </a:rPr>
                        <a:t>29 / 1,000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5105">
                <a:tc>
                  <a:txBody>
                    <a:bodyPr/>
                    <a:lstStyle/>
                    <a:p>
                      <a:pPr algn="just">
                        <a:lnSpc>
                          <a:spcPct val="115000"/>
                        </a:lnSpc>
                        <a:spcAft>
                          <a:spcPts val="0"/>
                        </a:spcAft>
                      </a:pPr>
                      <a:r>
                        <a:rPr lang="ru-RU" sz="2000" dirty="0" err="1">
                          <a:effectLst/>
                          <a:latin typeface="Bookman Old Style" panose="02050604050505020204" pitchFamily="18" charset="0"/>
                          <a:ea typeface="Calibri" panose="020F0502020204030204" pitchFamily="34" charset="0"/>
                          <a:cs typeface="Times New Roman" panose="02020603050405020304" pitchFamily="18" charset="0"/>
                        </a:rPr>
                        <a:t>Політичне</a:t>
                      </a:r>
                      <a:r>
                        <a:rPr lang="ru-RU" sz="2000" dirty="0">
                          <a:effectLst/>
                          <a:latin typeface="Bookman Old Style" panose="02050604050505020204" pitchFamily="18" charset="0"/>
                          <a:ea typeface="Calibri" panose="020F0502020204030204" pitchFamily="34" charset="0"/>
                          <a:cs typeface="Times New Roman" panose="02020603050405020304" pitchFamily="18" charset="0"/>
                        </a:rPr>
                        <a:t> </a:t>
                      </a:r>
                      <a:r>
                        <a:rPr lang="ru-RU" sz="2000" dirty="0" err="1">
                          <a:effectLst/>
                          <a:latin typeface="Bookman Old Style" panose="02050604050505020204" pitchFamily="18" charset="0"/>
                          <a:ea typeface="Calibri" panose="020F0502020204030204" pitchFamily="34" charset="0"/>
                          <a:cs typeface="Times New Roman" panose="02020603050405020304" pitchFamily="18" charset="0"/>
                        </a:rPr>
                        <a:t>представництво</a:t>
                      </a:r>
                      <a:r>
                        <a:rPr lang="ru-RU" sz="2000" dirty="0">
                          <a:effectLst/>
                          <a:latin typeface="Bookman Old Style" panose="02050604050505020204" pitchFamily="18" charset="0"/>
                          <a:ea typeface="Calibri" panose="020F0502020204030204" pitchFamily="34" charset="0"/>
                          <a:cs typeface="Times New Roman" panose="02020603050405020304" pitchFamily="18" charset="0"/>
                        </a:rPr>
                        <a:t> (</a:t>
                      </a:r>
                      <a:r>
                        <a:rPr lang="ru-RU" sz="2000" dirty="0" err="1">
                          <a:effectLst/>
                          <a:latin typeface="Bookman Old Style" panose="02050604050505020204" pitchFamily="18" charset="0"/>
                          <a:ea typeface="Calibri" panose="020F0502020204030204" pitchFamily="34" charset="0"/>
                          <a:cs typeface="Times New Roman" panose="02020603050405020304" pitchFamily="18" charset="0"/>
                        </a:rPr>
                        <a:t>місце</a:t>
                      </a:r>
                      <a:r>
                        <a:rPr lang="ru-RU" sz="2000" dirty="0">
                          <a:effectLst/>
                          <a:latin typeface="Bookman Old Style" panose="02050604050505020204" pitchFamily="18" charset="0"/>
                          <a:ea typeface="Calibri" panose="020F0502020204030204" pitchFamily="34" charset="0"/>
                          <a:cs typeface="Times New Roman" panose="02020603050405020304" pitchFamily="18" charset="0"/>
                        </a:rPr>
                        <a:t> /</a:t>
                      </a:r>
                      <a:r>
                        <a:rPr lang="ru-RU" sz="2000" dirty="0" err="1">
                          <a:effectLst/>
                          <a:latin typeface="Bookman Old Style" panose="02050604050505020204" pitchFamily="18" charset="0"/>
                          <a:ea typeface="Calibri" panose="020F0502020204030204" pitchFamily="34" charset="0"/>
                          <a:cs typeface="Times New Roman" panose="02020603050405020304" pitchFamily="18" charset="0"/>
                        </a:rPr>
                        <a:t>значення</a:t>
                      </a:r>
                      <a:r>
                        <a:rPr lang="ru-RU" sz="2000" dirty="0">
                          <a:effectLst/>
                          <a:latin typeface="Bookman Old Style" panose="02050604050505020204" pitchFamily="18"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2000" dirty="0">
                          <a:effectLst/>
                          <a:latin typeface="Bookman Old Style" panose="02050604050505020204" pitchFamily="18" charset="0"/>
                          <a:ea typeface="Calibri" panose="020F0502020204030204" pitchFamily="34" charset="0"/>
                          <a:cs typeface="Times New Roman" panose="02020603050405020304" pitchFamily="18" charset="0"/>
                        </a:rPr>
                        <a:t>105 / 0,101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3546">
                <a:tc>
                  <a:txBody>
                    <a:bodyPr/>
                    <a:lstStyle/>
                    <a:p>
                      <a:pPr algn="just">
                        <a:lnSpc>
                          <a:spcPct val="115000"/>
                        </a:lnSpc>
                        <a:spcAft>
                          <a:spcPts val="0"/>
                        </a:spcAft>
                      </a:pPr>
                      <a:r>
                        <a:rPr lang="ru-RU" sz="2000">
                          <a:effectLst/>
                          <a:latin typeface="Bookman Old Style" panose="02050604050505020204" pitchFamily="18" charset="0"/>
                          <a:ea typeface="Calibri" panose="020F0502020204030204" pitchFamily="34" charset="0"/>
                          <a:cs typeface="Times New Roman" panose="02020603050405020304" pitchFamily="18" charset="0"/>
                        </a:rPr>
                        <a:t>Сфера здоров’я (місце /значення)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a:effectLst/>
                          <a:latin typeface="Bookman Old Style" panose="02050604050505020204" pitchFamily="18" charset="0"/>
                          <a:ea typeface="Calibri" panose="020F0502020204030204" pitchFamily="34" charset="0"/>
                          <a:cs typeface="Times New Roman" panose="02020603050405020304" pitchFamily="18" charset="0"/>
                        </a:rPr>
                        <a:t>74 / 0,973</a:t>
                      </a:r>
                      <a:endParaRPr lang="ru-RU" sz="20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796954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5871902"/>
          </a:xfrm>
        </p:spPr>
        <p:txBody>
          <a:bodyPr>
            <a:normAutofit/>
          </a:bodyPr>
          <a:lstStyle/>
          <a:p>
            <a:pPr algn="ctr"/>
            <a:r>
              <a:rPr lang="uk-UA" dirty="0" smtClean="0"/>
              <a:t>ПЛАН:</a:t>
            </a:r>
            <a:br>
              <a:rPr lang="uk-UA" dirty="0" smtClean="0"/>
            </a:br>
            <a:r>
              <a:rPr lang="uk-UA" dirty="0" smtClean="0"/>
              <a:t/>
            </a:r>
            <a:br>
              <a:rPr lang="uk-UA" dirty="0" smtClean="0"/>
            </a:br>
            <a:r>
              <a:rPr lang="uk-UA" dirty="0" smtClean="0"/>
              <a:t>1. Гендерна соціологія</a:t>
            </a:r>
            <a:br>
              <a:rPr lang="uk-UA" dirty="0" smtClean="0"/>
            </a:br>
            <a:r>
              <a:rPr lang="uk-UA" dirty="0" smtClean="0"/>
              <a:t>2. Гендерні стереотипи</a:t>
            </a:r>
            <a:br>
              <a:rPr lang="uk-UA" dirty="0" smtClean="0"/>
            </a:br>
            <a:r>
              <a:rPr lang="uk-UA" dirty="0" smtClean="0"/>
              <a:t>3. Гендерна рівність</a:t>
            </a:r>
            <a:br>
              <a:rPr lang="uk-UA" dirty="0" smtClean="0"/>
            </a:br>
            <a:r>
              <a:rPr lang="uk-UA" dirty="0" smtClean="0"/>
              <a:t>4.</a:t>
            </a:r>
            <a:r>
              <a:rPr lang="uk-UA" dirty="0"/>
              <a:t> Гендерна </a:t>
            </a:r>
            <a:r>
              <a:rPr lang="uk-UA" dirty="0" smtClean="0"/>
              <a:t>соціалізація</a:t>
            </a:r>
            <a:br>
              <a:rPr lang="uk-UA" dirty="0" smtClean="0"/>
            </a:br>
            <a:r>
              <a:rPr lang="uk-UA" dirty="0" smtClean="0"/>
              <a:t>5. Гендерна дискримінація</a:t>
            </a:r>
            <a:br>
              <a:rPr lang="uk-UA" dirty="0" smtClean="0"/>
            </a:br>
            <a:endParaRPr lang="ru-RU" dirty="0"/>
          </a:p>
        </p:txBody>
      </p:sp>
    </p:spTree>
    <p:extLst>
      <p:ext uri="{BB962C8B-B14F-4D97-AF65-F5344CB8AC3E}">
        <p14:creationId xmlns:p14="http://schemas.microsoft.com/office/powerpoint/2010/main" val="23362180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60310" y="624110"/>
            <a:ext cx="10044301" cy="5913168"/>
          </a:xfrm>
        </p:spPr>
        <p:txBody>
          <a:bodyPr>
            <a:noAutofit/>
          </a:bodyPr>
          <a:lstStyle/>
          <a:p>
            <a:r>
              <a:rPr lang="ru-RU" sz="2800" dirty="0">
                <a:latin typeface="Bookman Old Style" panose="02050604050505020204" pitchFamily="18" charset="0"/>
              </a:rPr>
              <a:t>У </a:t>
            </a:r>
            <a:r>
              <a:rPr lang="ru-RU" sz="2800" dirty="0" smtClean="0">
                <a:latin typeface="Bookman Old Style" panose="02050604050505020204" pitchFamily="18" charset="0"/>
              </a:rPr>
              <a:t>2015 р. топ-10 </a:t>
            </a:r>
            <a:r>
              <a:rPr lang="ru-RU" sz="2800" dirty="0" err="1">
                <a:latin typeface="Bookman Old Style" panose="02050604050505020204" pitchFamily="18" charset="0"/>
              </a:rPr>
              <a:t>країн</a:t>
            </a:r>
            <a:r>
              <a:rPr lang="ru-RU" sz="2800" dirty="0">
                <a:latin typeface="Bookman Old Style" panose="02050604050505020204" pitchFamily="18" charset="0"/>
              </a:rPr>
              <a:t> за </a:t>
            </a:r>
            <a:r>
              <a:rPr lang="ru-RU" sz="2800" dirty="0" err="1">
                <a:latin typeface="Bookman Old Style" panose="02050604050505020204" pitchFamily="18" charset="0"/>
              </a:rPr>
              <a:t>індексом</a:t>
            </a:r>
            <a:r>
              <a:rPr lang="ru-RU" sz="2800" dirty="0">
                <a:latin typeface="Bookman Old Style" panose="02050604050505020204" pitchFamily="18" charset="0"/>
              </a:rPr>
              <a:t> </a:t>
            </a:r>
            <a:r>
              <a:rPr lang="ru-RU" sz="2800" dirty="0" err="1">
                <a:latin typeface="Bookman Old Style" panose="02050604050505020204" pitchFamily="18" charset="0"/>
              </a:rPr>
              <a:t>ґендерної</a:t>
            </a:r>
            <a:r>
              <a:rPr lang="ru-RU" sz="2800" dirty="0">
                <a:latin typeface="Bookman Old Style" panose="02050604050505020204" pitchFamily="18" charset="0"/>
              </a:rPr>
              <a:t> </a:t>
            </a:r>
            <a:r>
              <a:rPr lang="ru-RU" sz="2800" dirty="0" err="1" smtClean="0">
                <a:latin typeface="Bookman Old Style" panose="02050604050505020204" pitchFamily="18" charset="0"/>
              </a:rPr>
              <a:t>рівності</a:t>
            </a:r>
            <a:r>
              <a:rPr lang="ru-RU" sz="2800" dirty="0" smtClean="0">
                <a:latin typeface="Bookman Old Style" panose="02050604050505020204" pitchFamily="18" charset="0"/>
              </a:rPr>
              <a:t> ( </a:t>
            </a:r>
            <a:r>
              <a:rPr lang="ru-RU" sz="2800" dirty="0" err="1">
                <a:latin typeface="Bookman Old Style" panose="02050604050505020204" pitchFamily="18" charset="0"/>
              </a:rPr>
              <a:t>увійшли</a:t>
            </a:r>
            <a:r>
              <a:rPr lang="ru-RU" sz="2800" dirty="0">
                <a:latin typeface="Bookman Old Style" panose="02050604050505020204" pitchFamily="18" charset="0"/>
              </a:rPr>
              <a:t> </a:t>
            </a:r>
            <a:r>
              <a:rPr lang="ru-RU" sz="2800" dirty="0" err="1">
                <a:latin typeface="Bookman Old Style" panose="02050604050505020204" pitchFamily="18" charset="0"/>
              </a:rPr>
              <a:t>Ісландія</a:t>
            </a:r>
            <a:r>
              <a:rPr lang="ru-RU" sz="2800" dirty="0">
                <a:latin typeface="Bookman Old Style" panose="02050604050505020204" pitchFamily="18" charset="0"/>
              </a:rPr>
              <a:t>, </a:t>
            </a:r>
            <a:r>
              <a:rPr lang="ru-RU" sz="2800" dirty="0" err="1">
                <a:latin typeface="Bookman Old Style" panose="02050604050505020204" pitchFamily="18" charset="0"/>
              </a:rPr>
              <a:t>Норвегія</a:t>
            </a:r>
            <a:r>
              <a:rPr lang="ru-RU" sz="2800" dirty="0">
                <a:latin typeface="Bookman Old Style" panose="02050604050505020204" pitchFamily="18" charset="0"/>
              </a:rPr>
              <a:t>, </a:t>
            </a:r>
            <a:r>
              <a:rPr lang="ru-RU" sz="2800" dirty="0" err="1">
                <a:latin typeface="Bookman Old Style" panose="02050604050505020204" pitchFamily="18" charset="0"/>
              </a:rPr>
              <a:t>Фінляндія</a:t>
            </a:r>
            <a:r>
              <a:rPr lang="ru-RU" sz="2800" dirty="0">
                <a:latin typeface="Bookman Old Style" panose="02050604050505020204" pitchFamily="18" charset="0"/>
              </a:rPr>
              <a:t>, </a:t>
            </a:r>
            <a:r>
              <a:rPr lang="ru-RU" sz="2800" dirty="0" err="1">
                <a:latin typeface="Bookman Old Style" panose="02050604050505020204" pitchFamily="18" charset="0"/>
              </a:rPr>
              <a:t>Швеція</a:t>
            </a:r>
            <a:r>
              <a:rPr lang="ru-RU" sz="2800" dirty="0">
                <a:latin typeface="Bookman Old Style" panose="02050604050505020204" pitchFamily="18" charset="0"/>
              </a:rPr>
              <a:t>, </a:t>
            </a:r>
            <a:r>
              <a:rPr lang="ru-RU" sz="2800" dirty="0" err="1">
                <a:latin typeface="Bookman Old Style" panose="02050604050505020204" pitchFamily="18" charset="0"/>
              </a:rPr>
              <a:t>Ірландія</a:t>
            </a:r>
            <a:r>
              <a:rPr lang="ru-RU" sz="2800" dirty="0">
                <a:latin typeface="Bookman Old Style" panose="02050604050505020204" pitchFamily="18" charset="0"/>
              </a:rPr>
              <a:t>, Руанда, </a:t>
            </a:r>
            <a:r>
              <a:rPr lang="ru-RU" sz="2800" dirty="0" err="1">
                <a:latin typeface="Bookman Old Style" panose="02050604050505020204" pitchFamily="18" charset="0"/>
              </a:rPr>
              <a:t>Філіппіни</a:t>
            </a:r>
            <a:r>
              <a:rPr lang="ru-RU" sz="2800" dirty="0">
                <a:latin typeface="Bookman Old Style" panose="02050604050505020204" pitchFamily="18" charset="0"/>
              </a:rPr>
              <a:t>, </a:t>
            </a:r>
            <a:r>
              <a:rPr lang="ru-RU" sz="2800" dirty="0" err="1">
                <a:latin typeface="Bookman Old Style" panose="02050604050505020204" pitchFamily="18" charset="0"/>
              </a:rPr>
              <a:t>Швейцарія</a:t>
            </a:r>
            <a:r>
              <a:rPr lang="ru-RU" sz="2800" dirty="0">
                <a:latin typeface="Bookman Old Style" panose="02050604050505020204" pitchFamily="18" charset="0"/>
              </a:rPr>
              <a:t>, </a:t>
            </a:r>
            <a:r>
              <a:rPr lang="ru-RU" sz="2800" dirty="0" err="1">
                <a:latin typeface="Bookman Old Style" panose="02050604050505020204" pitchFamily="18" charset="0"/>
              </a:rPr>
              <a:t>Словенія</a:t>
            </a:r>
            <a:r>
              <a:rPr lang="ru-RU" sz="2800" dirty="0">
                <a:latin typeface="Bookman Old Style" panose="02050604050505020204" pitchFamily="18" charset="0"/>
              </a:rPr>
              <a:t> та Нова </a:t>
            </a:r>
            <a:r>
              <a:rPr lang="ru-RU" sz="2800" dirty="0" err="1">
                <a:latin typeface="Bookman Old Style" panose="02050604050505020204" pitchFamily="18" charset="0"/>
              </a:rPr>
              <a:t>Зеландія</a:t>
            </a:r>
            <a:r>
              <a:rPr lang="ru-RU" sz="2800" dirty="0">
                <a:latin typeface="Bookman Old Style" panose="02050604050505020204" pitchFamily="18" charset="0"/>
              </a:rPr>
              <a:t>. </a:t>
            </a:r>
            <a:r>
              <a:rPr lang="ru-RU" sz="2800" dirty="0" err="1">
                <a:latin typeface="Bookman Old Style" panose="02050604050505020204" pitchFamily="18" charset="0"/>
              </a:rPr>
              <a:t>Україна</a:t>
            </a:r>
            <a:r>
              <a:rPr lang="ru-RU" sz="2800" dirty="0">
                <a:latin typeface="Bookman Old Style" panose="02050604050505020204" pitchFamily="18" charset="0"/>
              </a:rPr>
              <a:t> </a:t>
            </a:r>
            <a:r>
              <a:rPr lang="ru-RU" sz="2800" dirty="0" err="1">
                <a:latin typeface="Bookman Old Style" panose="02050604050505020204" pitchFamily="18" charset="0"/>
              </a:rPr>
              <a:t>зайняла</a:t>
            </a:r>
            <a:r>
              <a:rPr lang="ru-RU" sz="2800" dirty="0">
                <a:latin typeface="Bookman Old Style" panose="02050604050505020204" pitchFamily="18" charset="0"/>
              </a:rPr>
              <a:t> 67 </a:t>
            </a:r>
            <a:r>
              <a:rPr lang="ru-RU" sz="2800" dirty="0" err="1">
                <a:latin typeface="Bookman Old Style" panose="02050604050505020204" pitchFamily="18" charset="0"/>
              </a:rPr>
              <a:t>місце</a:t>
            </a:r>
            <a:r>
              <a:rPr lang="ru-RU" sz="2800" dirty="0">
                <a:latin typeface="Bookman Old Style" panose="02050604050505020204" pitchFamily="18" charset="0"/>
              </a:rPr>
              <a:t> </a:t>
            </a:r>
            <a:r>
              <a:rPr lang="ru-RU" sz="2800" dirty="0" err="1">
                <a:latin typeface="Bookman Old Style" panose="02050604050505020204" pitchFamily="18" charset="0"/>
              </a:rPr>
              <a:t>серед</a:t>
            </a:r>
            <a:r>
              <a:rPr lang="ru-RU" sz="2800" dirty="0">
                <a:latin typeface="Bookman Old Style" panose="02050604050505020204" pitchFamily="18" charset="0"/>
              </a:rPr>
              <a:t> 142 </a:t>
            </a:r>
            <a:r>
              <a:rPr lang="ru-RU" sz="2800" dirty="0" err="1">
                <a:latin typeface="Bookman Old Style" panose="02050604050505020204" pitchFamily="18" charset="0"/>
              </a:rPr>
              <a:t>країн</a:t>
            </a:r>
            <a:r>
              <a:rPr lang="ru-RU" sz="2800" dirty="0">
                <a:latin typeface="Bookman Old Style" panose="02050604050505020204" pitchFamily="18" charset="0"/>
              </a:rPr>
              <a:t>, </a:t>
            </a:r>
            <a:r>
              <a:rPr lang="ru-RU" sz="2800" dirty="0" err="1">
                <a:latin typeface="Bookman Old Style" panose="02050604050505020204" pitchFamily="18" charset="0"/>
              </a:rPr>
              <a:t>погіршивши</a:t>
            </a:r>
            <a:r>
              <a:rPr lang="ru-RU" sz="2800" dirty="0">
                <a:latin typeface="Bookman Old Style" panose="02050604050505020204" pitchFamily="18" charset="0"/>
              </a:rPr>
              <a:t> </a:t>
            </a:r>
            <a:r>
              <a:rPr lang="ru-RU" sz="2800" dirty="0" err="1">
                <a:latin typeface="Bookman Old Style" panose="02050604050505020204" pitchFamily="18" charset="0"/>
              </a:rPr>
              <a:t>власний</a:t>
            </a:r>
            <a:r>
              <a:rPr lang="ru-RU" sz="2800" dirty="0">
                <a:latin typeface="Bookman Old Style" panose="02050604050505020204" pitchFamily="18" charset="0"/>
              </a:rPr>
              <a:t> рейтинг 2014 року на 11 </a:t>
            </a:r>
            <a:r>
              <a:rPr lang="ru-RU" sz="2800" dirty="0" err="1">
                <a:latin typeface="Bookman Old Style" panose="02050604050505020204" pitchFamily="18" charset="0"/>
              </a:rPr>
              <a:t>пунктів</a:t>
            </a:r>
            <a:r>
              <a:rPr lang="ru-RU" sz="2800" dirty="0">
                <a:latin typeface="Bookman Old Style" panose="02050604050505020204" pitchFamily="18" charset="0"/>
              </a:rPr>
              <a:t>, коли вона </a:t>
            </a:r>
            <a:r>
              <a:rPr lang="ru-RU" sz="2800" dirty="0" err="1">
                <a:latin typeface="Bookman Old Style" panose="02050604050505020204" pitchFamily="18" charset="0"/>
              </a:rPr>
              <a:t>посідала</a:t>
            </a:r>
            <a:r>
              <a:rPr lang="ru-RU" sz="2800" dirty="0">
                <a:latin typeface="Bookman Old Style" panose="02050604050505020204" pitchFamily="18" charset="0"/>
              </a:rPr>
              <a:t>  56 </a:t>
            </a:r>
            <a:r>
              <a:rPr lang="ru-RU" sz="2800" dirty="0" err="1">
                <a:latin typeface="Bookman Old Style" panose="02050604050505020204" pitchFamily="18" charset="0"/>
              </a:rPr>
              <a:t>місце</a:t>
            </a:r>
            <a:r>
              <a:rPr lang="ru-RU" sz="2800" dirty="0">
                <a:latin typeface="Bookman Old Style" panose="02050604050505020204" pitchFamily="18" charset="0"/>
              </a:rPr>
              <a:t>.</a:t>
            </a:r>
            <a:br>
              <a:rPr lang="ru-RU" sz="2800" dirty="0">
                <a:latin typeface="Bookman Old Style" panose="02050604050505020204" pitchFamily="18" charset="0"/>
              </a:rPr>
            </a:br>
            <a:r>
              <a:rPr lang="ru-RU" sz="2800" dirty="0">
                <a:latin typeface="Bookman Old Style" panose="02050604050505020204" pitchFamily="18" charset="0"/>
              </a:rPr>
              <a:t/>
            </a:r>
            <a:br>
              <a:rPr lang="ru-RU" sz="2800" dirty="0">
                <a:latin typeface="Bookman Old Style" panose="02050604050505020204" pitchFamily="18" charset="0"/>
              </a:rPr>
            </a:br>
            <a:r>
              <a:rPr lang="ru-RU" sz="2800" dirty="0">
                <a:latin typeface="Bookman Old Style" panose="02050604050505020204" pitchFamily="18" charset="0"/>
              </a:rPr>
              <a:t>За </a:t>
            </a:r>
            <a:r>
              <a:rPr lang="ru-RU" sz="2800" dirty="0" err="1">
                <a:latin typeface="Bookman Old Style" panose="02050604050505020204" pitchFamily="18" charset="0"/>
              </a:rPr>
              <a:t>ще</a:t>
            </a:r>
            <a:r>
              <a:rPr lang="ru-RU" sz="2800" dirty="0">
                <a:latin typeface="Bookman Old Style" panose="02050604050505020204" pitchFamily="18" charset="0"/>
              </a:rPr>
              <a:t> одним рейтингом – </a:t>
            </a:r>
            <a:r>
              <a:rPr lang="ru-RU" sz="2800" dirty="0" err="1">
                <a:latin typeface="Bookman Old Style" panose="02050604050505020204" pitchFamily="18" charset="0"/>
              </a:rPr>
              <a:t>Індексом</a:t>
            </a:r>
            <a:r>
              <a:rPr lang="ru-RU" sz="2800" dirty="0">
                <a:latin typeface="Bookman Old Style" panose="02050604050505020204" pitchFamily="18" charset="0"/>
              </a:rPr>
              <a:t> </a:t>
            </a:r>
            <a:r>
              <a:rPr lang="ru-RU" sz="2800" dirty="0" err="1">
                <a:latin typeface="Bookman Old Style" panose="02050604050505020204" pitchFamily="18" charset="0"/>
              </a:rPr>
              <a:t>гендерної</a:t>
            </a:r>
            <a:r>
              <a:rPr lang="ru-RU" sz="2800" dirty="0">
                <a:latin typeface="Bookman Old Style" panose="02050604050505020204" pitchFamily="18" charset="0"/>
              </a:rPr>
              <a:t> </a:t>
            </a:r>
            <a:r>
              <a:rPr lang="ru-RU" sz="2800" dirty="0" err="1">
                <a:latin typeface="Bookman Old Style" panose="02050604050505020204" pitchFamily="18" charset="0"/>
              </a:rPr>
              <a:t>нерівності</a:t>
            </a:r>
            <a:r>
              <a:rPr lang="ru-RU" sz="2800" dirty="0">
                <a:latin typeface="Bookman Old Style" panose="02050604050505020204" pitchFamily="18" charset="0"/>
              </a:rPr>
              <a:t> 2015 </a:t>
            </a:r>
            <a:r>
              <a:rPr lang="ru-RU" sz="2800" dirty="0" smtClean="0">
                <a:latin typeface="Bookman Old Style" panose="02050604050505020204" pitchFamily="18" charset="0"/>
              </a:rPr>
              <a:t>року, </a:t>
            </a:r>
            <a:r>
              <a:rPr lang="ru-RU" sz="2800" dirty="0" err="1">
                <a:latin typeface="Bookman Old Style" panose="02050604050505020204" pitchFamily="18" charset="0"/>
              </a:rPr>
              <a:t>що</a:t>
            </a:r>
            <a:r>
              <a:rPr lang="ru-RU" sz="2800" dirty="0">
                <a:latin typeface="Bookman Old Style" panose="02050604050505020204" pitchFamily="18" charset="0"/>
              </a:rPr>
              <a:t> </a:t>
            </a:r>
            <a:r>
              <a:rPr lang="ru-RU" sz="2800" dirty="0" err="1">
                <a:latin typeface="Bookman Old Style" panose="02050604050505020204" pitchFamily="18" charset="0"/>
              </a:rPr>
              <a:t>відображає</a:t>
            </a:r>
            <a:r>
              <a:rPr lang="ru-RU" sz="2800" dirty="0">
                <a:latin typeface="Bookman Old Style" panose="02050604050505020204" pitchFamily="18" charset="0"/>
              </a:rPr>
              <a:t> </a:t>
            </a:r>
            <a:r>
              <a:rPr lang="ru-RU" sz="2800" dirty="0" err="1">
                <a:latin typeface="Bookman Old Style" panose="02050604050505020204" pitchFamily="18" charset="0"/>
              </a:rPr>
              <a:t>такі</a:t>
            </a:r>
            <a:r>
              <a:rPr lang="ru-RU" sz="2800" dirty="0">
                <a:latin typeface="Bookman Old Style" panose="02050604050505020204" pitchFamily="18" charset="0"/>
              </a:rPr>
              <a:t> </a:t>
            </a:r>
            <a:r>
              <a:rPr lang="ru-RU" sz="2800" dirty="0" err="1">
                <a:latin typeface="Bookman Old Style" panose="02050604050505020204" pitchFamily="18" charset="0"/>
              </a:rPr>
              <a:t>аспекти</a:t>
            </a:r>
            <a:r>
              <a:rPr lang="ru-RU" sz="2800" dirty="0">
                <a:latin typeface="Bookman Old Style" panose="02050604050505020204" pitchFamily="18" charset="0"/>
              </a:rPr>
              <a:t> </a:t>
            </a:r>
            <a:r>
              <a:rPr lang="ru-RU" sz="2800" dirty="0" err="1">
                <a:latin typeface="Bookman Old Style" panose="02050604050505020204" pitchFamily="18" charset="0"/>
              </a:rPr>
              <a:t>людського</a:t>
            </a:r>
            <a:r>
              <a:rPr lang="ru-RU" sz="2800" dirty="0">
                <a:latin typeface="Bookman Old Style" panose="02050604050505020204" pitchFamily="18" charset="0"/>
              </a:rPr>
              <a:t> </a:t>
            </a:r>
            <a:r>
              <a:rPr lang="ru-RU" sz="2800" dirty="0" err="1">
                <a:latin typeface="Bookman Old Style" panose="02050604050505020204" pitchFamily="18" charset="0"/>
              </a:rPr>
              <a:t>розвитку</a:t>
            </a:r>
            <a:r>
              <a:rPr lang="ru-RU" sz="2800" dirty="0">
                <a:latin typeface="Bookman Old Style" panose="02050604050505020204" pitchFamily="18" charset="0"/>
              </a:rPr>
              <a:t>, як </a:t>
            </a:r>
            <a:r>
              <a:rPr lang="ru-RU" sz="2800" dirty="0" err="1">
                <a:latin typeface="Bookman Old Style" panose="02050604050505020204" pitchFamily="18" charset="0"/>
              </a:rPr>
              <a:t>репродуктивне</a:t>
            </a:r>
            <a:r>
              <a:rPr lang="ru-RU" sz="2800" dirty="0">
                <a:latin typeface="Bookman Old Style" panose="02050604050505020204" pitchFamily="18" charset="0"/>
              </a:rPr>
              <a:t> </a:t>
            </a:r>
            <a:r>
              <a:rPr lang="ru-RU" sz="2800" dirty="0" err="1">
                <a:latin typeface="Bookman Old Style" panose="02050604050505020204" pitchFamily="18" charset="0"/>
              </a:rPr>
              <a:t>здоров’я</a:t>
            </a:r>
            <a:r>
              <a:rPr lang="ru-RU" sz="2800" dirty="0">
                <a:latin typeface="Bookman Old Style" panose="02050604050505020204" pitchFamily="18" charset="0"/>
              </a:rPr>
              <a:t>, </a:t>
            </a:r>
            <a:r>
              <a:rPr lang="ru-RU" sz="2800" dirty="0" err="1">
                <a:latin typeface="Bookman Old Style" panose="02050604050505020204" pitchFamily="18" charset="0"/>
              </a:rPr>
              <a:t>економічний</a:t>
            </a:r>
            <a:r>
              <a:rPr lang="ru-RU" sz="2800" dirty="0">
                <a:latin typeface="Bookman Old Style" panose="02050604050505020204" pitchFamily="18" charset="0"/>
              </a:rPr>
              <a:t> статус та </a:t>
            </a:r>
            <a:r>
              <a:rPr lang="ru-RU" sz="2800" dirty="0" err="1">
                <a:latin typeface="Bookman Old Style" panose="02050604050505020204" pitchFamily="18" charset="0"/>
              </a:rPr>
              <a:t>розширення</a:t>
            </a:r>
            <a:r>
              <a:rPr lang="ru-RU" sz="2800" dirty="0">
                <a:latin typeface="Bookman Old Style" panose="02050604050505020204" pitchFamily="18" charset="0"/>
              </a:rPr>
              <a:t> прав і </a:t>
            </a:r>
            <a:r>
              <a:rPr lang="ru-RU" sz="2800" dirty="0" err="1">
                <a:latin typeface="Bookman Old Style" panose="02050604050505020204" pitchFamily="18" charset="0"/>
              </a:rPr>
              <a:t>можливостей</a:t>
            </a:r>
            <a:r>
              <a:rPr lang="ru-RU" sz="2800" dirty="0">
                <a:latin typeface="Bookman Old Style" panose="02050604050505020204" pitchFamily="18" charset="0"/>
              </a:rPr>
              <a:t> </a:t>
            </a:r>
            <a:r>
              <a:rPr lang="ru-RU" sz="2800" dirty="0" err="1">
                <a:latin typeface="Bookman Old Style" panose="02050604050505020204" pitchFamily="18" charset="0"/>
              </a:rPr>
              <a:t>жінок</a:t>
            </a:r>
            <a:r>
              <a:rPr lang="ru-RU" sz="2800" dirty="0">
                <a:latin typeface="Bookman Old Style" panose="02050604050505020204" pitchFamily="18" charset="0"/>
              </a:rPr>
              <a:t> у </a:t>
            </a:r>
            <a:r>
              <a:rPr lang="ru-RU" sz="2800" dirty="0" err="1">
                <a:latin typeface="Bookman Old Style" panose="02050604050505020204" pitchFamily="18" charset="0"/>
              </a:rPr>
              <a:t>порівнянні</a:t>
            </a:r>
            <a:r>
              <a:rPr lang="ru-RU" sz="2800" dirty="0">
                <a:latin typeface="Bookman Old Style" panose="02050604050505020204" pitchFamily="18" charset="0"/>
              </a:rPr>
              <a:t> з </a:t>
            </a:r>
            <a:r>
              <a:rPr lang="ru-RU" sz="2800" dirty="0" err="1">
                <a:latin typeface="Bookman Old Style" panose="02050604050505020204" pitchFamily="18" charset="0"/>
              </a:rPr>
              <a:t>чоловіками</a:t>
            </a:r>
            <a:r>
              <a:rPr lang="ru-RU" sz="2800" dirty="0">
                <a:latin typeface="Bookman Old Style" panose="02050604050505020204" pitchFamily="18" charset="0"/>
              </a:rPr>
              <a:t>, – </a:t>
            </a:r>
            <a:r>
              <a:rPr lang="ru-RU" sz="2800" dirty="0" err="1">
                <a:latin typeface="Bookman Old Style" panose="02050604050505020204" pitchFamily="18" charset="0"/>
              </a:rPr>
              <a:t>Україна</a:t>
            </a:r>
            <a:r>
              <a:rPr lang="ru-RU" sz="2800" dirty="0">
                <a:latin typeface="Bookman Old Style" panose="02050604050505020204" pitchFamily="18" charset="0"/>
              </a:rPr>
              <a:t> </a:t>
            </a:r>
            <a:r>
              <a:rPr lang="ru-RU" sz="2800" dirty="0" err="1">
                <a:latin typeface="Bookman Old Style" panose="02050604050505020204" pitchFamily="18" charset="0"/>
              </a:rPr>
              <a:t>посідає</a:t>
            </a:r>
            <a:r>
              <a:rPr lang="ru-RU" sz="2800" dirty="0">
                <a:latin typeface="Bookman Old Style" panose="02050604050505020204" pitchFamily="18" charset="0"/>
              </a:rPr>
              <a:t> 83 </a:t>
            </a:r>
            <a:r>
              <a:rPr lang="ru-RU" sz="2800" dirty="0" err="1">
                <a:latin typeface="Bookman Old Style" panose="02050604050505020204" pitchFamily="18" charset="0"/>
              </a:rPr>
              <a:t>місце</a:t>
            </a:r>
            <a:r>
              <a:rPr lang="ru-RU" sz="2800" dirty="0">
                <a:latin typeface="Bookman Old Style" panose="02050604050505020204" pitchFamily="18" charset="0"/>
              </a:rPr>
              <a:t> </a:t>
            </a:r>
            <a:r>
              <a:rPr lang="ru-RU" sz="2800" dirty="0" err="1">
                <a:latin typeface="Bookman Old Style" panose="02050604050505020204" pitchFamily="18" charset="0"/>
              </a:rPr>
              <a:t>серед</a:t>
            </a:r>
            <a:r>
              <a:rPr lang="ru-RU" sz="2800" dirty="0">
                <a:latin typeface="Bookman Old Style" panose="02050604050505020204" pitchFamily="18" charset="0"/>
              </a:rPr>
              <a:t> 150 </a:t>
            </a:r>
            <a:r>
              <a:rPr lang="ru-RU" sz="2800" dirty="0" err="1">
                <a:latin typeface="Bookman Old Style" panose="02050604050505020204" pitchFamily="18" charset="0"/>
              </a:rPr>
              <a:t>країн</a:t>
            </a:r>
            <a:r>
              <a:rPr lang="ru-RU" sz="2800" dirty="0">
                <a:latin typeface="Bookman Old Style" panose="02050604050505020204" pitchFamily="18" charset="0"/>
              </a:rPr>
              <a:t>.</a:t>
            </a:r>
          </a:p>
        </p:txBody>
      </p:sp>
    </p:spTree>
    <p:extLst>
      <p:ext uri="{BB962C8B-B14F-4D97-AF65-F5344CB8AC3E}">
        <p14:creationId xmlns:p14="http://schemas.microsoft.com/office/powerpoint/2010/main" val="1737172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8550" y="191069"/>
            <a:ext cx="9976062" cy="6005015"/>
          </a:xfrm>
        </p:spPr>
        <p:txBody>
          <a:bodyPr>
            <a:normAutofit/>
          </a:bodyPr>
          <a:lstStyle/>
          <a:p>
            <a:r>
              <a:rPr lang="ru-RU" dirty="0" smtClean="0"/>
              <a:t>Гендерна </a:t>
            </a:r>
            <a:r>
              <a:rPr lang="ru-RU" dirty="0" err="1" smtClean="0"/>
              <a:t>рівність</a:t>
            </a:r>
            <a:r>
              <a:rPr lang="ru-RU" dirty="0" smtClean="0"/>
              <a:t> в </a:t>
            </a:r>
            <a:r>
              <a:rPr lang="ru-RU" dirty="0" err="1" smtClean="0"/>
              <a:t>Україні</a:t>
            </a:r>
            <a:r>
              <a:rPr lang="ru-RU" dirty="0"/>
              <a:t/>
            </a:r>
            <a:br>
              <a:rPr lang="ru-RU" dirty="0"/>
            </a:br>
            <a:r>
              <a:rPr lang="ru-RU" sz="2200" dirty="0" smtClean="0">
                <a:solidFill>
                  <a:schemeClr val="tx1"/>
                </a:solidFill>
              </a:rPr>
              <a:t>- </a:t>
            </a:r>
            <a:r>
              <a:rPr lang="ru-RU" sz="2200" dirty="0">
                <a:solidFill>
                  <a:schemeClr val="tx1"/>
                </a:solidFill>
              </a:rPr>
              <a:t> </a:t>
            </a:r>
            <a:r>
              <a:rPr lang="ru-RU" sz="2200" dirty="0" err="1">
                <a:solidFill>
                  <a:schemeClr val="tx1"/>
                </a:solidFill>
                <a:latin typeface="Bookman Old Style" panose="02050604050505020204" pitchFamily="18" charset="0"/>
              </a:rPr>
              <a:t>Конституція</a:t>
            </a:r>
            <a:r>
              <a:rPr lang="ru-RU" sz="2200" dirty="0">
                <a:solidFill>
                  <a:schemeClr val="tx1"/>
                </a:solidFill>
                <a:latin typeface="Bookman Old Style" panose="02050604050505020204" pitchFamily="18" charset="0"/>
              </a:rPr>
              <a:t> </a:t>
            </a:r>
            <a:r>
              <a:rPr lang="ru-RU" sz="2200" dirty="0" err="1">
                <a:solidFill>
                  <a:schemeClr val="tx1"/>
                </a:solidFill>
                <a:latin typeface="Bookman Old Style" panose="02050604050505020204" pitchFamily="18" charset="0"/>
              </a:rPr>
              <a:t>України</a:t>
            </a:r>
            <a:r>
              <a:rPr lang="ru-RU" sz="2200" dirty="0" smtClean="0">
                <a:solidFill>
                  <a:schemeClr val="tx1"/>
                </a:solidFill>
              </a:rPr>
              <a:t/>
            </a:r>
            <a:br>
              <a:rPr lang="ru-RU" sz="2200" dirty="0" smtClean="0">
                <a:solidFill>
                  <a:schemeClr val="tx1"/>
                </a:solidFill>
              </a:rPr>
            </a:br>
            <a:r>
              <a:rPr lang="ru-RU" sz="2200" dirty="0">
                <a:solidFill>
                  <a:schemeClr val="tx1"/>
                </a:solidFill>
              </a:rPr>
              <a:t>-</a:t>
            </a:r>
            <a:r>
              <a:rPr lang="ru-RU" sz="2200" dirty="0" smtClean="0">
                <a:solidFill>
                  <a:schemeClr val="tx1"/>
                </a:solidFill>
                <a:latin typeface="Bookman Old Style" panose="02050604050505020204" pitchFamily="18" charset="0"/>
              </a:rPr>
              <a:t>ЗАКОН УКРАЇНИ «Про </a:t>
            </a:r>
            <a:r>
              <a:rPr lang="ru-RU" sz="2200" dirty="0" err="1">
                <a:solidFill>
                  <a:schemeClr val="tx1"/>
                </a:solidFill>
                <a:latin typeface="Bookman Old Style" panose="02050604050505020204" pitchFamily="18" charset="0"/>
              </a:rPr>
              <a:t>забезпечення</a:t>
            </a:r>
            <a:r>
              <a:rPr lang="ru-RU" sz="2200" dirty="0">
                <a:solidFill>
                  <a:schemeClr val="tx1"/>
                </a:solidFill>
                <a:latin typeface="Bookman Old Style" panose="02050604050505020204" pitchFamily="18" charset="0"/>
              </a:rPr>
              <a:t> </a:t>
            </a:r>
            <a:r>
              <a:rPr lang="ru-RU" sz="2200" dirty="0" err="1">
                <a:solidFill>
                  <a:schemeClr val="tx1"/>
                </a:solidFill>
                <a:latin typeface="Bookman Old Style" panose="02050604050505020204" pitchFamily="18" charset="0"/>
              </a:rPr>
              <a:t>рівних</a:t>
            </a:r>
            <a:r>
              <a:rPr lang="ru-RU" sz="2200" dirty="0">
                <a:solidFill>
                  <a:schemeClr val="tx1"/>
                </a:solidFill>
                <a:latin typeface="Bookman Old Style" panose="02050604050505020204" pitchFamily="18" charset="0"/>
              </a:rPr>
              <a:t> прав та </a:t>
            </a:r>
            <a:r>
              <a:rPr lang="ru-RU" sz="2200" dirty="0" err="1">
                <a:solidFill>
                  <a:schemeClr val="tx1"/>
                </a:solidFill>
                <a:latin typeface="Bookman Old Style" panose="02050604050505020204" pitchFamily="18" charset="0"/>
              </a:rPr>
              <a:t>можливостей</a:t>
            </a:r>
            <a:r>
              <a:rPr lang="ru-RU" sz="2200" dirty="0">
                <a:solidFill>
                  <a:schemeClr val="tx1"/>
                </a:solidFill>
                <a:latin typeface="Bookman Old Style" panose="02050604050505020204" pitchFamily="18" charset="0"/>
              </a:rPr>
              <a:t> </a:t>
            </a:r>
            <a:r>
              <a:rPr lang="ru-RU" sz="2200" dirty="0" err="1">
                <a:solidFill>
                  <a:schemeClr val="tx1"/>
                </a:solidFill>
                <a:latin typeface="Bookman Old Style" panose="02050604050505020204" pitchFamily="18" charset="0"/>
              </a:rPr>
              <a:t>жінок</a:t>
            </a:r>
            <a:r>
              <a:rPr lang="ru-RU" sz="2200" dirty="0">
                <a:solidFill>
                  <a:schemeClr val="tx1"/>
                </a:solidFill>
                <a:latin typeface="Bookman Old Style" panose="02050604050505020204" pitchFamily="18" charset="0"/>
              </a:rPr>
              <a:t> і </a:t>
            </a:r>
            <a:r>
              <a:rPr lang="ru-RU" sz="2200" dirty="0" err="1" smtClean="0">
                <a:solidFill>
                  <a:schemeClr val="tx1"/>
                </a:solidFill>
                <a:latin typeface="Bookman Old Style" panose="02050604050505020204" pitchFamily="18" charset="0"/>
              </a:rPr>
              <a:t>чоловіків</a:t>
            </a:r>
            <a:r>
              <a:rPr lang="ru-RU" sz="2200" dirty="0" smtClean="0">
                <a:solidFill>
                  <a:schemeClr val="tx1"/>
                </a:solidFill>
                <a:latin typeface="Bookman Old Style" panose="02050604050505020204" pitchFamily="18" charset="0"/>
              </a:rPr>
              <a:t>» (2005р.) </a:t>
            </a:r>
            <a:r>
              <a:rPr lang="ru-RU" sz="1400" dirty="0" smtClean="0">
                <a:latin typeface="Bookman Old Style" panose="02050604050505020204" pitchFamily="18" charset="0"/>
              </a:rPr>
              <a:t>(</a:t>
            </a:r>
            <a:r>
              <a:rPr lang="ru-RU" sz="1400" dirty="0" err="1" smtClean="0">
                <a:latin typeface="Bookman Old Style" panose="02050604050505020204" pitchFamily="18" charset="0"/>
              </a:rPr>
              <a:t>із</a:t>
            </a:r>
            <a:r>
              <a:rPr lang="ru-RU" sz="1400" dirty="0" smtClean="0">
                <a:latin typeface="Bookman Old Style" panose="02050604050505020204" pitchFamily="18" charset="0"/>
              </a:rPr>
              <a:t> </a:t>
            </a:r>
            <a:r>
              <a:rPr lang="ru-RU" sz="1400" dirty="0" err="1">
                <a:latin typeface="Bookman Old Style" panose="02050604050505020204" pitchFamily="18" charset="0"/>
              </a:rPr>
              <a:t>змінами</a:t>
            </a:r>
            <a:r>
              <a:rPr lang="ru-RU" sz="1400" dirty="0">
                <a:latin typeface="Bookman Old Style" panose="02050604050505020204" pitchFamily="18" charset="0"/>
              </a:rPr>
              <a:t> і </a:t>
            </a:r>
            <a:r>
              <a:rPr lang="ru-RU" sz="1400" dirty="0" err="1">
                <a:latin typeface="Bookman Old Style" panose="02050604050505020204" pitchFamily="18" charset="0"/>
              </a:rPr>
              <a:t>доповненнями</a:t>
            </a:r>
            <a:r>
              <a:rPr lang="ru-RU" sz="1400" dirty="0">
                <a:latin typeface="Bookman Old Style" panose="02050604050505020204" pitchFamily="18" charset="0"/>
              </a:rPr>
              <a:t>, </a:t>
            </a:r>
            <a:r>
              <a:rPr lang="ru-RU" sz="1400" dirty="0" err="1" smtClean="0">
                <a:latin typeface="Bookman Old Style" panose="02050604050505020204" pitchFamily="18" charset="0"/>
              </a:rPr>
              <a:t>внесеними</a:t>
            </a:r>
            <a:r>
              <a:rPr lang="ru-RU" sz="1400" dirty="0" smtClean="0">
                <a:latin typeface="Bookman Old Style" panose="02050604050505020204" pitchFamily="18" charset="0"/>
              </a:rPr>
              <a:t> Законами </a:t>
            </a:r>
            <a:r>
              <a:rPr lang="ru-RU" sz="1400" dirty="0" err="1" smtClean="0">
                <a:latin typeface="Bookman Old Style" panose="02050604050505020204" pitchFamily="18" charset="0"/>
              </a:rPr>
              <a:t>України</a:t>
            </a:r>
            <a:r>
              <a:rPr lang="ru-RU" sz="1400" dirty="0" smtClean="0">
                <a:latin typeface="Bookman Old Style" panose="02050604050505020204" pitchFamily="18" charset="0"/>
              </a:rPr>
              <a:t> </a:t>
            </a:r>
            <a:r>
              <a:rPr lang="ru-RU" sz="1400" dirty="0" err="1" smtClean="0">
                <a:latin typeface="Bookman Old Style" panose="02050604050505020204" pitchFamily="18" charset="0"/>
              </a:rPr>
              <a:t>від</a:t>
            </a:r>
            <a:r>
              <a:rPr lang="ru-RU" sz="1400" dirty="0" smtClean="0">
                <a:latin typeface="Bookman Old Style" panose="02050604050505020204" pitchFamily="18" charset="0"/>
              </a:rPr>
              <a:t> </a:t>
            </a:r>
            <a:r>
              <a:rPr lang="ru-RU" sz="1400" dirty="0">
                <a:latin typeface="Bookman Old Style" panose="02050604050505020204" pitchFamily="18" charset="0"/>
              </a:rPr>
              <a:t>17 </a:t>
            </a:r>
            <a:r>
              <a:rPr lang="ru-RU" sz="1400" dirty="0" err="1">
                <a:latin typeface="Bookman Old Style" panose="02050604050505020204" pitchFamily="18" charset="0"/>
              </a:rPr>
              <a:t>травня</a:t>
            </a:r>
            <a:r>
              <a:rPr lang="ru-RU" sz="1400" dirty="0">
                <a:latin typeface="Bookman Old Style" panose="02050604050505020204" pitchFamily="18" charset="0"/>
              </a:rPr>
              <a:t> 2012 року </a:t>
            </a:r>
            <a:r>
              <a:rPr lang="en-US" sz="1400" dirty="0">
                <a:latin typeface="Bookman Old Style" panose="02050604050505020204" pitchFamily="18" charset="0"/>
              </a:rPr>
              <a:t>N </a:t>
            </a:r>
            <a:r>
              <a:rPr lang="en-US" sz="1400" dirty="0" smtClean="0">
                <a:latin typeface="Bookman Old Style" panose="02050604050505020204" pitchFamily="18" charset="0"/>
              </a:rPr>
              <a:t>4719-VI,</a:t>
            </a:r>
            <a:r>
              <a:rPr lang="uk-UA" sz="1400" dirty="0" smtClean="0">
                <a:latin typeface="Bookman Old Style" panose="02050604050505020204" pitchFamily="18" charset="0"/>
              </a:rPr>
              <a:t> </a:t>
            </a:r>
            <a:r>
              <a:rPr lang="ru-RU" sz="1400" dirty="0" err="1" smtClean="0">
                <a:latin typeface="Bookman Old Style" panose="02050604050505020204" pitchFamily="18" charset="0"/>
              </a:rPr>
              <a:t>від</a:t>
            </a:r>
            <a:r>
              <a:rPr lang="ru-RU" sz="1400" dirty="0" smtClean="0">
                <a:latin typeface="Bookman Old Style" panose="02050604050505020204" pitchFamily="18" charset="0"/>
              </a:rPr>
              <a:t> </a:t>
            </a:r>
            <a:r>
              <a:rPr lang="ru-RU" sz="1400" dirty="0">
                <a:latin typeface="Bookman Old Style" panose="02050604050505020204" pitchFamily="18" charset="0"/>
              </a:rPr>
              <a:t>13 </a:t>
            </a:r>
            <a:r>
              <a:rPr lang="ru-RU" sz="1400" dirty="0" err="1">
                <a:latin typeface="Bookman Old Style" panose="02050604050505020204" pitchFamily="18" charset="0"/>
              </a:rPr>
              <a:t>травня</a:t>
            </a:r>
            <a:r>
              <a:rPr lang="ru-RU" sz="1400" dirty="0">
                <a:latin typeface="Bookman Old Style" panose="02050604050505020204" pitchFamily="18" charset="0"/>
              </a:rPr>
              <a:t> 2014 року </a:t>
            </a:r>
            <a:r>
              <a:rPr lang="en-US" sz="1400" dirty="0">
                <a:latin typeface="Bookman Old Style" panose="02050604050505020204" pitchFamily="18" charset="0"/>
              </a:rPr>
              <a:t>N </a:t>
            </a:r>
            <a:r>
              <a:rPr lang="en-US" sz="1400" dirty="0" smtClean="0">
                <a:latin typeface="Bookman Old Style" panose="02050604050505020204" pitchFamily="18" charset="0"/>
              </a:rPr>
              <a:t>1263-VII,</a:t>
            </a:r>
            <a:r>
              <a:rPr lang="uk-UA" sz="1400" dirty="0" smtClean="0">
                <a:latin typeface="Bookman Old Style" panose="02050604050505020204" pitchFamily="18" charset="0"/>
              </a:rPr>
              <a:t> </a:t>
            </a:r>
            <a:r>
              <a:rPr lang="ru-RU" sz="1400" dirty="0" err="1" smtClean="0">
                <a:latin typeface="Bookman Old Style" panose="02050604050505020204" pitchFamily="18" charset="0"/>
              </a:rPr>
              <a:t>від</a:t>
            </a:r>
            <a:r>
              <a:rPr lang="ru-RU" sz="1400" dirty="0" smtClean="0">
                <a:latin typeface="Bookman Old Style" panose="02050604050505020204" pitchFamily="18" charset="0"/>
              </a:rPr>
              <a:t> </a:t>
            </a:r>
            <a:r>
              <a:rPr lang="ru-RU" sz="1400" dirty="0">
                <a:latin typeface="Bookman Old Style" panose="02050604050505020204" pitchFamily="18" charset="0"/>
              </a:rPr>
              <a:t>7 </a:t>
            </a:r>
            <a:r>
              <a:rPr lang="ru-RU" sz="1400" dirty="0" err="1">
                <a:latin typeface="Bookman Old Style" panose="02050604050505020204" pitchFamily="18" charset="0"/>
              </a:rPr>
              <a:t>грудня</a:t>
            </a:r>
            <a:r>
              <a:rPr lang="ru-RU" sz="1400" dirty="0">
                <a:latin typeface="Bookman Old Style" panose="02050604050505020204" pitchFamily="18" charset="0"/>
              </a:rPr>
              <a:t> 2017 року </a:t>
            </a:r>
            <a:r>
              <a:rPr lang="en-US" sz="1400" dirty="0">
                <a:latin typeface="Bookman Old Style" panose="02050604050505020204" pitchFamily="18" charset="0"/>
              </a:rPr>
              <a:t>N </a:t>
            </a:r>
            <a:r>
              <a:rPr lang="en-US" sz="1400" dirty="0" smtClean="0">
                <a:latin typeface="Bookman Old Style" panose="02050604050505020204" pitchFamily="18" charset="0"/>
              </a:rPr>
              <a:t>2229-VIII</a:t>
            </a:r>
            <a:r>
              <a:rPr lang="uk-UA" sz="1400" dirty="0" smtClean="0">
                <a:latin typeface="Bookman Old Style" panose="02050604050505020204" pitchFamily="18" charset="0"/>
              </a:rPr>
              <a:t>).</a:t>
            </a:r>
            <a:br>
              <a:rPr lang="uk-UA" sz="1400" dirty="0" smtClean="0">
                <a:latin typeface="Bookman Old Style" panose="02050604050505020204" pitchFamily="18" charset="0"/>
              </a:rPr>
            </a:br>
            <a:r>
              <a:rPr lang="uk-UA" sz="2000" dirty="0" smtClean="0">
                <a:latin typeface="Bookman Old Style" panose="02050604050505020204" pitchFamily="18" charset="0"/>
              </a:rPr>
              <a:t>- </a:t>
            </a:r>
            <a:r>
              <a:rPr lang="ru-RU" sz="2000" dirty="0" err="1" smtClean="0">
                <a:latin typeface="Bookman Old Style" panose="02050604050505020204" pitchFamily="18" charset="0"/>
              </a:rPr>
              <a:t>Чинні</a:t>
            </a:r>
            <a:r>
              <a:rPr lang="ru-RU" sz="2000" dirty="0" smtClean="0">
                <a:latin typeface="Bookman Old Style" panose="02050604050505020204" pitchFamily="18" charset="0"/>
              </a:rPr>
              <a:t> </a:t>
            </a:r>
            <a:r>
              <a:rPr lang="ru-RU" sz="2000" dirty="0" err="1">
                <a:latin typeface="Bookman Old Style" panose="02050604050505020204" pitchFamily="18" charset="0"/>
              </a:rPr>
              <a:t>міжнародно-правові</a:t>
            </a:r>
            <a:r>
              <a:rPr lang="ru-RU" sz="2000" dirty="0">
                <a:latin typeface="Bookman Old Style" panose="02050604050505020204" pitchFamily="18" charset="0"/>
              </a:rPr>
              <a:t> </a:t>
            </a:r>
            <a:r>
              <a:rPr lang="ru-RU" sz="2000" dirty="0" err="1">
                <a:latin typeface="Bookman Old Style" panose="02050604050505020204" pitchFamily="18" charset="0"/>
              </a:rPr>
              <a:t>атки</a:t>
            </a:r>
            <a:r>
              <a:rPr lang="ru-RU" sz="2000" dirty="0">
                <a:latin typeface="Bookman Old Style" panose="02050604050505020204" pitchFamily="18" charset="0"/>
              </a:rPr>
              <a:t>, </a:t>
            </a:r>
            <a:r>
              <a:rPr lang="ru-RU" sz="2000" dirty="0" err="1">
                <a:latin typeface="Bookman Old Style" panose="02050604050505020204" pitchFamily="18" charset="0"/>
              </a:rPr>
              <a:t>ратифіковані</a:t>
            </a:r>
            <a:r>
              <a:rPr lang="ru-RU" sz="2000" dirty="0">
                <a:latin typeface="Bookman Old Style" panose="02050604050505020204" pitchFamily="18" charset="0"/>
              </a:rPr>
              <a:t> у </a:t>
            </a:r>
            <a:r>
              <a:rPr lang="ru-RU" sz="2000" dirty="0" err="1">
                <a:latin typeface="Bookman Old Style" panose="02050604050505020204" pitchFamily="18" charset="0"/>
              </a:rPr>
              <a:t>встановленому</a:t>
            </a:r>
            <a:r>
              <a:rPr lang="ru-RU" sz="2000" dirty="0">
                <a:latin typeface="Bookman Old Style" panose="02050604050505020204" pitchFamily="18" charset="0"/>
              </a:rPr>
              <a:t> законом порядку. </a:t>
            </a:r>
            <a:r>
              <a:rPr lang="ru-RU" sz="1400" dirty="0">
                <a:latin typeface="Bookman Old Style" panose="02050604050505020204" pitchFamily="18" charset="0"/>
              </a:rPr>
              <a:t>До </a:t>
            </a:r>
            <a:r>
              <a:rPr lang="ru-RU" sz="1400" dirty="0" err="1">
                <a:latin typeface="Bookman Old Style" panose="02050604050505020204" pitchFamily="18" charset="0"/>
              </a:rPr>
              <a:t>найважливіших</a:t>
            </a:r>
            <a:r>
              <a:rPr lang="ru-RU" sz="1400" dirty="0">
                <a:latin typeface="Bookman Old Style" panose="02050604050505020204" pitchFamily="18" charset="0"/>
              </a:rPr>
              <a:t> </a:t>
            </a:r>
            <a:r>
              <a:rPr lang="ru-RU" sz="1400" dirty="0" err="1">
                <a:latin typeface="Bookman Old Style" panose="02050604050505020204" pitchFamily="18" charset="0"/>
              </a:rPr>
              <a:t>міжнародних</a:t>
            </a:r>
            <a:r>
              <a:rPr lang="ru-RU" sz="1400" dirty="0">
                <a:latin typeface="Bookman Old Style" panose="02050604050505020204" pitchFamily="18" charset="0"/>
              </a:rPr>
              <a:t> </a:t>
            </a:r>
            <a:r>
              <a:rPr lang="ru-RU" sz="1400" dirty="0" err="1">
                <a:latin typeface="Bookman Old Style" panose="02050604050505020204" pitchFamily="18" charset="0"/>
              </a:rPr>
              <a:t>актів</a:t>
            </a:r>
            <a:r>
              <a:rPr lang="ru-RU" sz="1400" dirty="0">
                <a:latin typeface="Bookman Old Style" panose="02050604050505020204" pitchFamily="18" charset="0"/>
              </a:rPr>
              <a:t> в </a:t>
            </a:r>
            <a:r>
              <a:rPr lang="ru-RU" sz="1400" dirty="0" err="1">
                <a:latin typeface="Bookman Old Style" panose="02050604050505020204" pitchFamily="18" charset="0"/>
              </a:rPr>
              <a:t>сфері</a:t>
            </a:r>
            <a:r>
              <a:rPr lang="ru-RU" sz="1400" dirty="0">
                <a:latin typeface="Bookman Old Style" panose="02050604050505020204" pitchFamily="18" charset="0"/>
              </a:rPr>
              <a:t> </a:t>
            </a:r>
            <a:r>
              <a:rPr lang="ru-RU" sz="1400" dirty="0" err="1">
                <a:latin typeface="Bookman Old Style" panose="02050604050505020204" pitchFamily="18" charset="0"/>
              </a:rPr>
              <a:t>гендерних</a:t>
            </a:r>
            <a:r>
              <a:rPr lang="ru-RU" sz="1400" dirty="0">
                <a:latin typeface="Bookman Old Style" panose="02050604050505020204" pitchFamily="18" charset="0"/>
              </a:rPr>
              <a:t> </a:t>
            </a:r>
            <a:r>
              <a:rPr lang="ru-RU" sz="1400" dirty="0" err="1">
                <a:latin typeface="Bookman Old Style" panose="02050604050505020204" pitchFamily="18" charset="0"/>
              </a:rPr>
              <a:t>відносин</a:t>
            </a:r>
            <a:r>
              <a:rPr lang="ru-RU" sz="1400" dirty="0">
                <a:latin typeface="Bookman Old Style" panose="02050604050505020204" pitchFamily="18" charset="0"/>
              </a:rPr>
              <a:t>, </a:t>
            </a:r>
            <a:r>
              <a:rPr lang="ru-RU" sz="1400" dirty="0" err="1">
                <a:latin typeface="Bookman Old Style" panose="02050604050505020204" pitchFamily="18" charset="0"/>
              </a:rPr>
              <a:t>підписаних</a:t>
            </a:r>
            <a:r>
              <a:rPr lang="ru-RU" sz="1400" dirty="0">
                <a:latin typeface="Bookman Old Style" panose="02050604050505020204" pitchFamily="18" charset="0"/>
              </a:rPr>
              <a:t> та </a:t>
            </a:r>
            <a:r>
              <a:rPr lang="ru-RU" sz="1400" dirty="0" err="1">
                <a:latin typeface="Bookman Old Style" panose="02050604050505020204" pitchFamily="18" charset="0"/>
              </a:rPr>
              <a:t>ратифікованих</a:t>
            </a:r>
            <a:r>
              <a:rPr lang="ru-RU" sz="1400" dirty="0">
                <a:latin typeface="Bookman Old Style" panose="02050604050505020204" pitchFamily="18" charset="0"/>
              </a:rPr>
              <a:t> </a:t>
            </a:r>
            <a:r>
              <a:rPr lang="ru-RU" sz="1400" dirty="0" err="1">
                <a:latin typeface="Bookman Old Style" panose="02050604050505020204" pitchFamily="18" charset="0"/>
              </a:rPr>
              <a:t>Україною</a:t>
            </a:r>
            <a:r>
              <a:rPr lang="ru-RU" sz="1400" dirty="0">
                <a:latin typeface="Bookman Old Style" panose="02050604050505020204" pitchFamily="18" charset="0"/>
              </a:rPr>
              <a:t>, </a:t>
            </a:r>
            <a:r>
              <a:rPr lang="ru-RU" sz="1400" dirty="0" err="1">
                <a:latin typeface="Bookman Old Style" panose="02050604050505020204" pitchFamily="18" charset="0"/>
              </a:rPr>
              <a:t>можна</a:t>
            </a:r>
            <a:r>
              <a:rPr lang="ru-RU" sz="1400" dirty="0">
                <a:latin typeface="Bookman Old Style" panose="02050604050505020204" pitchFamily="18" charset="0"/>
              </a:rPr>
              <a:t> </a:t>
            </a:r>
            <a:r>
              <a:rPr lang="ru-RU" sz="1400" dirty="0" err="1">
                <a:latin typeface="Bookman Old Style" panose="02050604050505020204" pitchFamily="18" charset="0"/>
              </a:rPr>
              <a:t>віднести</a:t>
            </a:r>
            <a:r>
              <a:rPr lang="ru-RU" sz="1400" dirty="0">
                <a:latin typeface="Bookman Old Style" panose="02050604050505020204" pitchFamily="18" charset="0"/>
              </a:rPr>
              <a:t> </a:t>
            </a:r>
            <a:r>
              <a:rPr lang="ru-RU" sz="1400" dirty="0" err="1">
                <a:latin typeface="Bookman Old Style" panose="02050604050505020204" pitchFamily="18" charset="0"/>
              </a:rPr>
              <a:t>Загальну</a:t>
            </a:r>
            <a:r>
              <a:rPr lang="ru-RU" sz="1400" dirty="0">
                <a:latin typeface="Bookman Old Style" panose="02050604050505020204" pitchFamily="18" charset="0"/>
              </a:rPr>
              <a:t> </a:t>
            </a:r>
            <a:r>
              <a:rPr lang="ru-RU" sz="1400" dirty="0" err="1">
                <a:latin typeface="Bookman Old Style" panose="02050604050505020204" pitchFamily="18" charset="0"/>
              </a:rPr>
              <a:t>декларація</a:t>
            </a:r>
            <a:r>
              <a:rPr lang="ru-RU" sz="1400" dirty="0">
                <a:latin typeface="Bookman Old Style" panose="02050604050505020204" pitchFamily="18" charset="0"/>
              </a:rPr>
              <a:t> прав </a:t>
            </a:r>
            <a:r>
              <a:rPr lang="ru-RU" sz="1400" dirty="0" err="1">
                <a:latin typeface="Bookman Old Style" panose="02050604050505020204" pitchFamily="18" charset="0"/>
              </a:rPr>
              <a:t>людини</a:t>
            </a:r>
            <a:r>
              <a:rPr lang="ru-RU" sz="1400" dirty="0">
                <a:latin typeface="Bookman Old Style" panose="02050604050505020204" pitchFamily="18" charset="0"/>
              </a:rPr>
              <a:t> 1948 р., </a:t>
            </a:r>
            <a:r>
              <a:rPr lang="ru-RU" sz="1400" dirty="0" err="1">
                <a:latin typeface="Bookman Old Style" panose="02050604050505020204" pitchFamily="18" charset="0"/>
              </a:rPr>
              <a:t>Міжнародний</a:t>
            </a:r>
            <a:r>
              <a:rPr lang="ru-RU" sz="1400" dirty="0">
                <a:latin typeface="Bookman Old Style" panose="02050604050505020204" pitchFamily="18" charset="0"/>
              </a:rPr>
              <a:t> пакт про </a:t>
            </a:r>
            <a:r>
              <a:rPr lang="ru-RU" sz="1400" dirty="0" err="1">
                <a:latin typeface="Bookman Old Style" panose="02050604050505020204" pitchFamily="18" charset="0"/>
              </a:rPr>
              <a:t>громадянські</a:t>
            </a:r>
            <a:r>
              <a:rPr lang="ru-RU" sz="1400" dirty="0">
                <a:latin typeface="Bookman Old Style" panose="02050604050505020204" pitchFamily="18" charset="0"/>
              </a:rPr>
              <a:t> та </a:t>
            </a:r>
            <a:r>
              <a:rPr lang="ru-RU" sz="1400" dirty="0" err="1">
                <a:latin typeface="Bookman Old Style" panose="02050604050505020204" pitchFamily="18" charset="0"/>
              </a:rPr>
              <a:t>політичні</a:t>
            </a:r>
            <a:r>
              <a:rPr lang="ru-RU" sz="1400" dirty="0">
                <a:latin typeface="Bookman Old Style" panose="02050604050505020204" pitchFamily="18" charset="0"/>
              </a:rPr>
              <a:t> права 1966 р., </a:t>
            </a:r>
            <a:r>
              <a:rPr lang="ru-RU" sz="1400" dirty="0" err="1">
                <a:latin typeface="Bookman Old Style" panose="02050604050505020204" pitchFamily="18" charset="0"/>
              </a:rPr>
              <a:t>Міжнародний</a:t>
            </a:r>
            <a:r>
              <a:rPr lang="ru-RU" sz="1400" dirty="0">
                <a:latin typeface="Bookman Old Style" panose="02050604050505020204" pitchFamily="18" charset="0"/>
              </a:rPr>
              <a:t> пакт про </a:t>
            </a:r>
            <a:r>
              <a:rPr lang="ru-RU" sz="1400" dirty="0" err="1">
                <a:latin typeface="Bookman Old Style" panose="02050604050505020204" pitchFamily="18" charset="0"/>
              </a:rPr>
              <a:t>економічні</a:t>
            </a:r>
            <a:r>
              <a:rPr lang="ru-RU" sz="1400" dirty="0">
                <a:latin typeface="Bookman Old Style" panose="02050604050505020204" pitchFamily="18" charset="0"/>
              </a:rPr>
              <a:t>, </a:t>
            </a:r>
            <a:r>
              <a:rPr lang="ru-RU" sz="1400" dirty="0" err="1">
                <a:latin typeface="Bookman Old Style" panose="02050604050505020204" pitchFamily="18" charset="0"/>
              </a:rPr>
              <a:t>соціальні</a:t>
            </a:r>
            <a:r>
              <a:rPr lang="ru-RU" sz="1400" dirty="0">
                <a:latin typeface="Bookman Old Style" panose="02050604050505020204" pitchFamily="18" charset="0"/>
              </a:rPr>
              <a:t> та </a:t>
            </a:r>
            <a:r>
              <a:rPr lang="ru-RU" sz="1400" dirty="0" err="1">
                <a:latin typeface="Bookman Old Style" panose="02050604050505020204" pitchFamily="18" charset="0"/>
              </a:rPr>
              <a:t>культурні</a:t>
            </a:r>
            <a:r>
              <a:rPr lang="ru-RU" sz="1400" dirty="0">
                <a:latin typeface="Bookman Old Style" panose="02050604050505020204" pitchFamily="18" charset="0"/>
              </a:rPr>
              <a:t> права 1966 р., </a:t>
            </a:r>
            <a:r>
              <a:rPr lang="ru-RU" sz="1400" dirty="0" err="1">
                <a:latin typeface="Bookman Old Style" panose="02050604050505020204" pitchFamily="18" charset="0"/>
              </a:rPr>
              <a:t>Конвенцію</a:t>
            </a:r>
            <a:r>
              <a:rPr lang="ru-RU" sz="1400" dirty="0">
                <a:latin typeface="Bookman Old Style" panose="02050604050505020204" pitchFamily="18" charset="0"/>
              </a:rPr>
              <a:t> ООН «Про </a:t>
            </a:r>
            <a:r>
              <a:rPr lang="ru-RU" sz="1400" dirty="0" err="1">
                <a:latin typeface="Bookman Old Style" panose="02050604050505020204" pitchFamily="18" charset="0"/>
              </a:rPr>
              <a:t>ліквідацію</a:t>
            </a:r>
            <a:r>
              <a:rPr lang="ru-RU" sz="1400" dirty="0">
                <a:latin typeface="Bookman Old Style" panose="02050604050505020204" pitchFamily="18" charset="0"/>
              </a:rPr>
              <a:t> </a:t>
            </a:r>
            <a:r>
              <a:rPr lang="ru-RU" sz="1400" dirty="0" err="1">
                <a:latin typeface="Bookman Old Style" panose="02050604050505020204" pitchFamily="18" charset="0"/>
              </a:rPr>
              <a:t>всіх</a:t>
            </a:r>
            <a:r>
              <a:rPr lang="ru-RU" sz="1400" dirty="0">
                <a:latin typeface="Bookman Old Style" panose="02050604050505020204" pitchFamily="18" charset="0"/>
              </a:rPr>
              <a:t> форм </a:t>
            </a:r>
            <a:r>
              <a:rPr lang="ru-RU" sz="1400" dirty="0" err="1">
                <a:latin typeface="Bookman Old Style" panose="02050604050505020204" pitchFamily="18" charset="0"/>
              </a:rPr>
              <a:t>дискримінації</a:t>
            </a:r>
            <a:r>
              <a:rPr lang="ru-RU" sz="1400" dirty="0">
                <a:latin typeface="Bookman Old Style" panose="02050604050505020204" pitchFamily="18" charset="0"/>
              </a:rPr>
              <a:t> </a:t>
            </a:r>
            <a:r>
              <a:rPr lang="ru-RU" sz="1400" dirty="0" err="1">
                <a:latin typeface="Bookman Old Style" panose="02050604050505020204" pitchFamily="18" charset="0"/>
              </a:rPr>
              <a:t>щодо</a:t>
            </a:r>
            <a:r>
              <a:rPr lang="ru-RU" sz="1400" dirty="0">
                <a:latin typeface="Bookman Old Style" panose="02050604050505020204" pitchFamily="18" charset="0"/>
              </a:rPr>
              <a:t> </a:t>
            </a:r>
            <a:r>
              <a:rPr lang="ru-RU" sz="1400" dirty="0" err="1">
                <a:latin typeface="Bookman Old Style" panose="02050604050505020204" pitchFamily="18" charset="0"/>
              </a:rPr>
              <a:t>жінок</a:t>
            </a:r>
            <a:r>
              <a:rPr lang="ru-RU" sz="1400" dirty="0">
                <a:latin typeface="Bookman Old Style" panose="02050604050505020204" pitchFamily="18" charset="0"/>
              </a:rPr>
              <a:t>» 1979 р. та </a:t>
            </a:r>
            <a:r>
              <a:rPr lang="ru-RU" sz="1400" dirty="0" err="1">
                <a:latin typeface="Bookman Old Style" panose="02050604050505020204" pitchFamily="18" charset="0"/>
              </a:rPr>
              <a:t>Факультативний</a:t>
            </a:r>
            <a:r>
              <a:rPr lang="ru-RU" sz="1400" dirty="0">
                <a:latin typeface="Bookman Old Style" panose="02050604050505020204" pitchFamily="18" charset="0"/>
              </a:rPr>
              <a:t> протокол до ней 1999 р., </a:t>
            </a:r>
            <a:r>
              <a:rPr lang="ru-RU" sz="1400" dirty="0" err="1">
                <a:latin typeface="Bookman Old Style" panose="02050604050505020204" pitchFamily="18" charset="0"/>
              </a:rPr>
              <a:t>Пекінську</a:t>
            </a:r>
            <a:r>
              <a:rPr lang="ru-RU" sz="1400" dirty="0">
                <a:latin typeface="Bookman Old Style" panose="02050604050505020204" pitchFamily="18" charset="0"/>
              </a:rPr>
              <a:t> </a:t>
            </a:r>
            <a:r>
              <a:rPr lang="ru-RU" sz="1400" dirty="0" err="1">
                <a:latin typeface="Bookman Old Style" panose="02050604050505020204" pitchFamily="18" charset="0"/>
              </a:rPr>
              <a:t>декларацію</a:t>
            </a:r>
            <a:r>
              <a:rPr lang="ru-RU" sz="1400" dirty="0">
                <a:latin typeface="Bookman Old Style" panose="02050604050505020204" pitchFamily="18" charset="0"/>
              </a:rPr>
              <a:t> та </a:t>
            </a:r>
            <a:r>
              <a:rPr lang="ru-RU" sz="1400" dirty="0" err="1">
                <a:latin typeface="Bookman Old Style" panose="02050604050505020204" pitchFamily="18" charset="0"/>
              </a:rPr>
              <a:t>Пекінську</a:t>
            </a:r>
            <a:r>
              <a:rPr lang="ru-RU" sz="1400" dirty="0">
                <a:latin typeface="Bookman Old Style" panose="02050604050505020204" pitchFamily="18" charset="0"/>
              </a:rPr>
              <a:t> платформу </a:t>
            </a:r>
            <a:r>
              <a:rPr lang="ru-RU" sz="1400" dirty="0" err="1">
                <a:latin typeface="Bookman Old Style" panose="02050604050505020204" pitchFamily="18" charset="0"/>
              </a:rPr>
              <a:t>дій</a:t>
            </a:r>
            <a:r>
              <a:rPr lang="ru-RU" sz="1400" dirty="0">
                <a:latin typeface="Bookman Old Style" panose="02050604050505020204" pitchFamily="18" charset="0"/>
              </a:rPr>
              <a:t> ООН 1995 р., </a:t>
            </a:r>
            <a:r>
              <a:rPr lang="ru-RU" sz="1400" dirty="0" err="1">
                <a:latin typeface="Bookman Old Style" panose="02050604050505020204" pitchFamily="18" charset="0"/>
              </a:rPr>
              <a:t>Декларацію</a:t>
            </a:r>
            <a:r>
              <a:rPr lang="ru-RU" sz="1400" dirty="0">
                <a:latin typeface="Bookman Old Style" panose="02050604050505020204" pitchFamily="18" charset="0"/>
              </a:rPr>
              <a:t> </a:t>
            </a:r>
            <a:r>
              <a:rPr lang="ru-RU" sz="1400" dirty="0" err="1">
                <a:latin typeface="Bookman Old Style" panose="02050604050505020204" pitchFamily="18" charset="0"/>
              </a:rPr>
              <a:t>тисячоліття</a:t>
            </a:r>
            <a:r>
              <a:rPr lang="ru-RU" sz="1400" dirty="0">
                <a:latin typeface="Bookman Old Style" panose="02050604050505020204" pitchFamily="18" charset="0"/>
              </a:rPr>
              <a:t> ООН 2000 р.</a:t>
            </a:r>
            <a:r>
              <a:rPr lang="uk-UA" sz="1400" dirty="0" smtClean="0">
                <a:latin typeface="Bookman Old Style" panose="02050604050505020204" pitchFamily="18" charset="0"/>
              </a:rPr>
              <a:t/>
            </a:r>
            <a:br>
              <a:rPr lang="uk-UA" sz="1400" dirty="0" smtClean="0">
                <a:latin typeface="Bookman Old Style" panose="02050604050505020204" pitchFamily="18" charset="0"/>
              </a:rPr>
            </a:br>
            <a:r>
              <a:rPr lang="uk-UA" sz="2000" dirty="0" smtClean="0">
                <a:latin typeface="Bookman Old Style" panose="02050604050505020204" pitchFamily="18" charset="0"/>
              </a:rPr>
              <a:t>- </a:t>
            </a:r>
            <a:r>
              <a:rPr lang="ru-RU" sz="2000" dirty="0" err="1">
                <a:latin typeface="Bookman Old Style" panose="02050604050505020204" pitchFamily="18" charset="0"/>
              </a:rPr>
              <a:t>Укази</a:t>
            </a:r>
            <a:r>
              <a:rPr lang="ru-RU" sz="2000" dirty="0">
                <a:latin typeface="Bookman Old Style" panose="02050604050505020204" pitchFamily="18" charset="0"/>
              </a:rPr>
              <a:t> Президента </a:t>
            </a:r>
            <a:r>
              <a:rPr lang="ru-RU" sz="2000" dirty="0" err="1">
                <a:latin typeface="Bookman Old Style" panose="02050604050505020204" pitchFamily="18" charset="0"/>
              </a:rPr>
              <a:t>України</a:t>
            </a:r>
            <a:r>
              <a:rPr lang="ru-RU" sz="2000" dirty="0">
                <a:latin typeface="Bookman Old Style" panose="02050604050505020204" pitchFamily="18" charset="0"/>
              </a:rPr>
              <a:t> </a:t>
            </a:r>
            <a:r>
              <a:rPr lang="ru-RU" sz="1400" dirty="0">
                <a:latin typeface="Bookman Old Style" panose="02050604050505020204" pitchFamily="18" charset="0"/>
              </a:rPr>
              <a:t>«Про </a:t>
            </a:r>
            <a:r>
              <a:rPr lang="ru-RU" sz="1400" dirty="0" err="1">
                <a:latin typeface="Bookman Old Style" panose="02050604050505020204" pitchFamily="18" charset="0"/>
              </a:rPr>
              <a:t>підвищення</a:t>
            </a:r>
            <a:r>
              <a:rPr lang="ru-RU" sz="1400" dirty="0">
                <a:latin typeface="Bookman Old Style" panose="02050604050505020204" pitchFamily="18" charset="0"/>
              </a:rPr>
              <a:t> </a:t>
            </a:r>
            <a:r>
              <a:rPr lang="ru-RU" sz="1400" dirty="0" err="1">
                <a:latin typeface="Bookman Old Style" panose="02050604050505020204" pitchFamily="18" charset="0"/>
              </a:rPr>
              <a:t>соціального</a:t>
            </a:r>
            <a:r>
              <a:rPr lang="ru-RU" sz="1400" dirty="0">
                <a:latin typeface="Bookman Old Style" panose="02050604050505020204" pitchFamily="18" charset="0"/>
              </a:rPr>
              <a:t> статусу </a:t>
            </a:r>
            <a:r>
              <a:rPr lang="ru-RU" sz="1400" dirty="0" err="1">
                <a:latin typeface="Bookman Old Style" panose="02050604050505020204" pitchFamily="18" charset="0"/>
              </a:rPr>
              <a:t>жінок</a:t>
            </a:r>
            <a:r>
              <a:rPr lang="ru-RU" sz="1400" dirty="0">
                <a:latin typeface="Bookman Old Style" panose="02050604050505020204" pitchFamily="18" charset="0"/>
              </a:rPr>
              <a:t> в </a:t>
            </a:r>
            <a:r>
              <a:rPr lang="ru-RU" sz="1400" dirty="0" err="1">
                <a:latin typeface="Bookman Old Style" panose="02050604050505020204" pitchFamily="18" charset="0"/>
              </a:rPr>
              <a:t>Україні</a:t>
            </a:r>
            <a:r>
              <a:rPr lang="ru-RU" sz="1400" dirty="0">
                <a:latin typeface="Bookman Old Style" panose="02050604050505020204" pitchFamily="18" charset="0"/>
              </a:rPr>
              <a:t>» </a:t>
            </a:r>
            <a:r>
              <a:rPr lang="ru-RU" sz="1400" dirty="0" err="1">
                <a:latin typeface="Bookman Old Style" panose="02050604050505020204" pitchFamily="18" charset="0"/>
              </a:rPr>
              <a:t>від</a:t>
            </a:r>
            <a:r>
              <a:rPr lang="ru-RU" sz="1400" dirty="0">
                <a:latin typeface="Bookman Old Style" panose="02050604050505020204" pitchFamily="18" charset="0"/>
              </a:rPr>
              <a:t> 25.04.2001, «Про </a:t>
            </a:r>
            <a:r>
              <a:rPr lang="ru-RU" sz="1400" dirty="0" err="1">
                <a:latin typeface="Bookman Old Style" panose="02050604050505020204" pitchFamily="18" charset="0"/>
              </a:rPr>
              <a:t>вдосконалення</a:t>
            </a:r>
            <a:r>
              <a:rPr lang="ru-RU" sz="1400" dirty="0">
                <a:latin typeface="Bookman Old Style" panose="02050604050505020204" pitchFamily="18" charset="0"/>
              </a:rPr>
              <a:t> </a:t>
            </a:r>
            <a:r>
              <a:rPr lang="ru-RU" sz="1400" dirty="0" err="1">
                <a:latin typeface="Bookman Old Style" panose="02050604050505020204" pitchFamily="18" charset="0"/>
              </a:rPr>
              <a:t>роботи</a:t>
            </a:r>
            <a:r>
              <a:rPr lang="ru-RU" sz="1400" dirty="0">
                <a:latin typeface="Bookman Old Style" panose="02050604050505020204" pitchFamily="18" charset="0"/>
              </a:rPr>
              <a:t> </a:t>
            </a:r>
            <a:r>
              <a:rPr lang="ru-RU" sz="1400" dirty="0" err="1">
                <a:latin typeface="Bookman Old Style" panose="02050604050505020204" pitchFamily="18" charset="0"/>
              </a:rPr>
              <a:t>центральних</a:t>
            </a:r>
            <a:r>
              <a:rPr lang="ru-RU" sz="1400" dirty="0">
                <a:latin typeface="Bookman Old Style" panose="02050604050505020204" pitchFamily="18" charset="0"/>
              </a:rPr>
              <a:t> і </a:t>
            </a:r>
            <a:r>
              <a:rPr lang="ru-RU" sz="1400" dirty="0" err="1">
                <a:latin typeface="Bookman Old Style" panose="02050604050505020204" pitchFamily="18" charset="0"/>
              </a:rPr>
              <a:t>місцевих</a:t>
            </a:r>
            <a:r>
              <a:rPr lang="ru-RU" sz="1400" dirty="0">
                <a:latin typeface="Bookman Old Style" panose="02050604050505020204" pitchFamily="18" charset="0"/>
              </a:rPr>
              <a:t> </a:t>
            </a:r>
            <a:r>
              <a:rPr lang="ru-RU" sz="1400" dirty="0" err="1">
                <a:latin typeface="Bookman Old Style" panose="02050604050505020204" pitchFamily="18" charset="0"/>
              </a:rPr>
              <a:t>органів</a:t>
            </a:r>
            <a:r>
              <a:rPr lang="ru-RU" sz="1400" dirty="0">
                <a:latin typeface="Bookman Old Style" panose="02050604050505020204" pitchFamily="18" charset="0"/>
              </a:rPr>
              <a:t> </a:t>
            </a:r>
            <a:r>
              <a:rPr lang="ru-RU" sz="1400" dirty="0" err="1">
                <a:latin typeface="Bookman Old Style" panose="02050604050505020204" pitchFamily="18" charset="0"/>
              </a:rPr>
              <a:t>виконавчої</a:t>
            </a:r>
            <a:r>
              <a:rPr lang="ru-RU" sz="1400" dirty="0">
                <a:latin typeface="Bookman Old Style" panose="02050604050505020204" pitchFamily="18" charset="0"/>
              </a:rPr>
              <a:t> </a:t>
            </a:r>
            <a:r>
              <a:rPr lang="ru-RU" sz="1400" dirty="0" err="1">
                <a:latin typeface="Bookman Old Style" panose="02050604050505020204" pitchFamily="18" charset="0"/>
              </a:rPr>
              <a:t>влади</a:t>
            </a:r>
            <a:r>
              <a:rPr lang="ru-RU" sz="1400" dirty="0">
                <a:latin typeface="Bookman Old Style" panose="02050604050505020204" pitchFamily="18" charset="0"/>
              </a:rPr>
              <a:t> </a:t>
            </a:r>
            <a:r>
              <a:rPr lang="ru-RU" sz="1400" dirty="0" err="1">
                <a:latin typeface="Bookman Old Style" panose="02050604050505020204" pitchFamily="18" charset="0"/>
              </a:rPr>
              <a:t>щодо</a:t>
            </a:r>
            <a:r>
              <a:rPr lang="ru-RU" sz="1400" dirty="0">
                <a:latin typeface="Bookman Old Style" panose="02050604050505020204" pitchFamily="18" charset="0"/>
              </a:rPr>
              <a:t> </a:t>
            </a:r>
            <a:r>
              <a:rPr lang="ru-RU" sz="1400" dirty="0" err="1">
                <a:latin typeface="Bookman Old Style" panose="02050604050505020204" pitchFamily="18" charset="0"/>
              </a:rPr>
              <a:t>забезпечення</a:t>
            </a:r>
            <a:r>
              <a:rPr lang="ru-RU" sz="1400" dirty="0">
                <a:latin typeface="Bookman Old Style" panose="02050604050505020204" pitchFamily="18" charset="0"/>
              </a:rPr>
              <a:t> </a:t>
            </a:r>
            <a:r>
              <a:rPr lang="ru-RU" sz="1400" dirty="0" err="1">
                <a:latin typeface="Bookman Old Style" panose="02050604050505020204" pitchFamily="18" charset="0"/>
              </a:rPr>
              <a:t>рівних</a:t>
            </a:r>
            <a:r>
              <a:rPr lang="ru-RU" sz="1400" dirty="0">
                <a:latin typeface="Bookman Old Style" panose="02050604050505020204" pitchFamily="18" charset="0"/>
              </a:rPr>
              <a:t> прав та </a:t>
            </a:r>
            <a:r>
              <a:rPr lang="ru-RU" sz="1400" dirty="0" err="1">
                <a:latin typeface="Bookman Old Style" panose="02050604050505020204" pitchFamily="18" charset="0"/>
              </a:rPr>
              <a:t>можливостей</a:t>
            </a:r>
            <a:r>
              <a:rPr lang="ru-RU" sz="1400" dirty="0">
                <a:latin typeface="Bookman Old Style" panose="02050604050505020204" pitchFamily="18" charset="0"/>
              </a:rPr>
              <a:t> </a:t>
            </a:r>
            <a:r>
              <a:rPr lang="ru-RU" sz="1400" dirty="0" err="1">
                <a:latin typeface="Bookman Old Style" panose="02050604050505020204" pitchFamily="18" charset="0"/>
              </a:rPr>
              <a:t>жінок</a:t>
            </a:r>
            <a:r>
              <a:rPr lang="ru-RU" sz="1400" dirty="0">
                <a:latin typeface="Bookman Old Style" panose="02050604050505020204" pitchFamily="18" charset="0"/>
              </a:rPr>
              <a:t> і </a:t>
            </a:r>
            <a:r>
              <a:rPr lang="ru-RU" sz="1400" dirty="0" err="1">
                <a:latin typeface="Bookman Old Style" panose="02050604050505020204" pitchFamily="18" charset="0"/>
              </a:rPr>
              <a:t>чоловіків</a:t>
            </a:r>
            <a:r>
              <a:rPr lang="ru-RU" sz="1400" dirty="0">
                <a:latin typeface="Bookman Old Style" panose="02050604050505020204" pitchFamily="18" charset="0"/>
              </a:rPr>
              <a:t>» </a:t>
            </a:r>
            <a:r>
              <a:rPr lang="ru-RU" sz="1400" dirty="0" err="1">
                <a:latin typeface="Bookman Old Style" panose="02050604050505020204" pitchFamily="18" charset="0"/>
              </a:rPr>
              <a:t>від</a:t>
            </a:r>
            <a:r>
              <a:rPr lang="ru-RU" sz="1400" dirty="0">
                <a:latin typeface="Bookman Old Style" panose="02050604050505020204" pitchFamily="18" charset="0"/>
              </a:rPr>
              <a:t> 26.07.2005</a:t>
            </a:r>
            <a:r>
              <a:rPr lang="ru-RU" sz="1400" dirty="0" smtClean="0">
                <a:latin typeface="Bookman Old Style" panose="02050604050505020204" pitchFamily="18" charset="0"/>
              </a:rPr>
              <a:t>.</a:t>
            </a:r>
            <a:br>
              <a:rPr lang="ru-RU" sz="1400" dirty="0" smtClean="0">
                <a:latin typeface="Bookman Old Style" panose="02050604050505020204" pitchFamily="18" charset="0"/>
              </a:rPr>
            </a:br>
            <a:r>
              <a:rPr lang="ru-RU" sz="1400" dirty="0" smtClean="0">
                <a:latin typeface="Bookman Old Style" panose="02050604050505020204" pitchFamily="18" charset="0"/>
              </a:rPr>
              <a:t>- </a:t>
            </a:r>
            <a:r>
              <a:rPr lang="ru-RU" sz="2000" dirty="0">
                <a:solidFill>
                  <a:schemeClr val="tx1"/>
                </a:solidFill>
                <a:latin typeface="Bookman Old Style" panose="02050604050505020204" pitchFamily="18" charset="0"/>
              </a:rPr>
              <a:t>Постанови </a:t>
            </a:r>
            <a:r>
              <a:rPr lang="ru-RU" sz="2000" dirty="0" err="1">
                <a:solidFill>
                  <a:schemeClr val="tx1"/>
                </a:solidFill>
                <a:latin typeface="Bookman Old Style" panose="02050604050505020204" pitchFamily="18" charset="0"/>
              </a:rPr>
              <a:t>Кабінету</a:t>
            </a:r>
            <a:r>
              <a:rPr lang="ru-RU" sz="2000" dirty="0">
                <a:solidFill>
                  <a:schemeClr val="tx1"/>
                </a:solidFill>
                <a:latin typeface="Bookman Old Style" panose="02050604050505020204" pitchFamily="18" charset="0"/>
              </a:rPr>
              <a:t> </a:t>
            </a:r>
            <a:r>
              <a:rPr lang="ru-RU" sz="2000" dirty="0" err="1">
                <a:solidFill>
                  <a:schemeClr val="tx1"/>
                </a:solidFill>
                <a:latin typeface="Bookman Old Style" panose="02050604050505020204" pitchFamily="18" charset="0"/>
              </a:rPr>
              <a:t>Міністрів</a:t>
            </a:r>
            <a:r>
              <a:rPr lang="ru-RU" sz="2000" dirty="0">
                <a:solidFill>
                  <a:schemeClr val="tx1"/>
                </a:solidFill>
                <a:latin typeface="Bookman Old Style" panose="02050604050505020204" pitchFamily="18" charset="0"/>
              </a:rPr>
              <a:t> </a:t>
            </a:r>
            <a:r>
              <a:rPr lang="ru-RU" sz="2000" dirty="0" err="1">
                <a:solidFill>
                  <a:schemeClr val="tx1"/>
                </a:solidFill>
                <a:latin typeface="Bookman Old Style" panose="02050604050505020204" pitchFamily="18" charset="0"/>
              </a:rPr>
              <a:t>України</a:t>
            </a:r>
            <a:r>
              <a:rPr lang="ru-RU" sz="2000" dirty="0">
                <a:solidFill>
                  <a:schemeClr val="tx1"/>
                </a:solidFill>
                <a:latin typeface="Bookman Old Style" panose="02050604050505020204" pitchFamily="18" charset="0"/>
              </a:rPr>
              <a:t> «Про </a:t>
            </a:r>
            <a:r>
              <a:rPr lang="ru-RU" sz="2000" dirty="0" err="1">
                <a:solidFill>
                  <a:schemeClr val="tx1"/>
                </a:solidFill>
                <a:latin typeface="Bookman Old Style" panose="02050604050505020204" pitchFamily="18" charset="0"/>
              </a:rPr>
              <a:t>затвердження</a:t>
            </a:r>
            <a:r>
              <a:rPr lang="ru-RU" sz="2000" dirty="0">
                <a:solidFill>
                  <a:schemeClr val="tx1"/>
                </a:solidFill>
                <a:latin typeface="Bookman Old Style" panose="02050604050505020204" pitchFamily="18" charset="0"/>
              </a:rPr>
              <a:t> </a:t>
            </a:r>
            <a:r>
              <a:rPr lang="ru-RU" sz="2000" dirty="0" err="1">
                <a:solidFill>
                  <a:schemeClr val="tx1"/>
                </a:solidFill>
                <a:latin typeface="Bookman Old Style" panose="02050604050505020204" pitchFamily="18" charset="0"/>
              </a:rPr>
              <a:t>Державної</a:t>
            </a:r>
            <a:r>
              <a:rPr lang="ru-RU" sz="2000" dirty="0">
                <a:solidFill>
                  <a:schemeClr val="tx1"/>
                </a:solidFill>
                <a:latin typeface="Bookman Old Style" panose="02050604050505020204" pitchFamily="18" charset="0"/>
              </a:rPr>
              <a:t> </a:t>
            </a:r>
            <a:r>
              <a:rPr lang="ru-RU" sz="2000" dirty="0" err="1">
                <a:solidFill>
                  <a:schemeClr val="tx1"/>
                </a:solidFill>
                <a:latin typeface="Bookman Old Style" panose="02050604050505020204" pitchFamily="18" charset="0"/>
              </a:rPr>
              <a:t>програми</a:t>
            </a:r>
            <a:r>
              <a:rPr lang="ru-RU" sz="2000" dirty="0">
                <a:solidFill>
                  <a:schemeClr val="tx1"/>
                </a:solidFill>
                <a:latin typeface="Bookman Old Style" panose="02050604050505020204" pitchFamily="18" charset="0"/>
              </a:rPr>
              <a:t> з </a:t>
            </a:r>
            <a:r>
              <a:rPr lang="ru-RU" sz="2000" dirty="0" err="1">
                <a:solidFill>
                  <a:schemeClr val="tx1"/>
                </a:solidFill>
                <a:latin typeface="Bookman Old Style" panose="02050604050505020204" pitchFamily="18" charset="0"/>
              </a:rPr>
              <a:t>утвердження</a:t>
            </a:r>
            <a:r>
              <a:rPr lang="ru-RU" sz="2000" dirty="0">
                <a:solidFill>
                  <a:schemeClr val="tx1"/>
                </a:solidFill>
                <a:latin typeface="Bookman Old Style" panose="02050604050505020204" pitchFamily="18" charset="0"/>
              </a:rPr>
              <a:t> </a:t>
            </a:r>
            <a:r>
              <a:rPr lang="ru-RU" sz="2000" dirty="0" err="1">
                <a:solidFill>
                  <a:schemeClr val="tx1"/>
                </a:solidFill>
                <a:latin typeface="Bookman Old Style" panose="02050604050505020204" pitchFamily="18" charset="0"/>
              </a:rPr>
              <a:t>ґендерної</a:t>
            </a:r>
            <a:r>
              <a:rPr lang="ru-RU" sz="2000" dirty="0">
                <a:solidFill>
                  <a:schemeClr val="tx1"/>
                </a:solidFill>
                <a:latin typeface="Bookman Old Style" panose="02050604050505020204" pitchFamily="18" charset="0"/>
              </a:rPr>
              <a:t> </a:t>
            </a:r>
            <a:r>
              <a:rPr lang="ru-RU" sz="2000" dirty="0" err="1">
                <a:solidFill>
                  <a:schemeClr val="tx1"/>
                </a:solidFill>
                <a:latin typeface="Bookman Old Style" panose="02050604050505020204" pitchFamily="18" charset="0"/>
              </a:rPr>
              <a:t>рівності</a:t>
            </a:r>
            <a:r>
              <a:rPr lang="ru-RU" sz="2000" dirty="0">
                <a:solidFill>
                  <a:schemeClr val="tx1"/>
                </a:solidFill>
                <a:latin typeface="Bookman Old Style" panose="02050604050505020204" pitchFamily="18" charset="0"/>
              </a:rPr>
              <a:t> в </a:t>
            </a:r>
            <a:r>
              <a:rPr lang="ru-RU" sz="2000" dirty="0" err="1">
                <a:solidFill>
                  <a:schemeClr val="tx1"/>
                </a:solidFill>
                <a:latin typeface="Bookman Old Style" panose="02050604050505020204" pitchFamily="18" charset="0"/>
              </a:rPr>
              <a:t>українському</a:t>
            </a:r>
            <a:r>
              <a:rPr lang="ru-RU" sz="2000" dirty="0">
                <a:solidFill>
                  <a:schemeClr val="tx1"/>
                </a:solidFill>
                <a:latin typeface="Bookman Old Style" panose="02050604050505020204" pitchFamily="18" charset="0"/>
              </a:rPr>
              <a:t> </a:t>
            </a:r>
            <a:r>
              <a:rPr lang="ru-RU" sz="2000" dirty="0" err="1">
                <a:solidFill>
                  <a:schemeClr val="tx1"/>
                </a:solidFill>
                <a:latin typeface="Bookman Old Style" panose="02050604050505020204" pitchFamily="18" charset="0"/>
              </a:rPr>
              <a:t>суспільстві</a:t>
            </a:r>
            <a:r>
              <a:rPr lang="ru-RU" sz="2000" dirty="0">
                <a:solidFill>
                  <a:schemeClr val="tx1"/>
                </a:solidFill>
                <a:latin typeface="Bookman Old Style" panose="02050604050505020204" pitchFamily="18" charset="0"/>
              </a:rPr>
              <a:t> на </a:t>
            </a:r>
            <a:r>
              <a:rPr lang="ru-RU" sz="2000" dirty="0" err="1">
                <a:solidFill>
                  <a:schemeClr val="tx1"/>
                </a:solidFill>
                <a:latin typeface="Bookman Old Style" panose="02050604050505020204" pitchFamily="18" charset="0"/>
              </a:rPr>
              <a:t>період</a:t>
            </a:r>
            <a:r>
              <a:rPr lang="ru-RU" sz="2000" dirty="0">
                <a:solidFill>
                  <a:schemeClr val="tx1"/>
                </a:solidFill>
                <a:latin typeface="Bookman Old Style" panose="02050604050505020204" pitchFamily="18" charset="0"/>
              </a:rPr>
              <a:t> до 2010 року</a:t>
            </a:r>
            <a:r>
              <a:rPr lang="ru-RU" sz="1400" dirty="0">
                <a:latin typeface="Bookman Old Style" panose="02050604050505020204" pitchFamily="18" charset="0"/>
              </a:rPr>
              <a:t>» </a:t>
            </a:r>
            <a:r>
              <a:rPr lang="ru-RU" sz="1400" dirty="0" err="1">
                <a:latin typeface="Bookman Old Style" panose="02050604050505020204" pitchFamily="18" charset="0"/>
              </a:rPr>
              <a:t>від</a:t>
            </a:r>
            <a:r>
              <a:rPr lang="ru-RU" sz="1400" dirty="0">
                <a:latin typeface="Bookman Old Style" panose="02050604050505020204" pitchFamily="18" charset="0"/>
              </a:rPr>
              <a:t> 27.12.2006, «Про </a:t>
            </a:r>
            <a:r>
              <a:rPr lang="ru-RU" sz="1400" dirty="0" err="1">
                <a:latin typeface="Bookman Old Style" panose="02050604050505020204" pitchFamily="18" charset="0"/>
              </a:rPr>
              <a:t>затвердження</a:t>
            </a:r>
            <a:r>
              <a:rPr lang="ru-RU" sz="1400" dirty="0">
                <a:latin typeface="Bookman Old Style" panose="02050604050505020204" pitchFamily="18" charset="0"/>
              </a:rPr>
              <a:t> </a:t>
            </a:r>
            <a:r>
              <a:rPr lang="ru-RU" sz="1400" dirty="0" err="1">
                <a:latin typeface="Bookman Old Style" panose="02050604050505020204" pitchFamily="18" charset="0"/>
              </a:rPr>
              <a:t>Державної</a:t>
            </a:r>
            <a:r>
              <a:rPr lang="ru-RU" sz="1400" dirty="0">
                <a:latin typeface="Bookman Old Style" panose="02050604050505020204" pitchFamily="18" charset="0"/>
              </a:rPr>
              <a:t> </a:t>
            </a:r>
            <a:r>
              <a:rPr lang="ru-RU" sz="1400" dirty="0" err="1">
                <a:latin typeface="Bookman Old Style" panose="02050604050505020204" pitchFamily="18" charset="0"/>
              </a:rPr>
              <a:t>програми</a:t>
            </a:r>
            <a:r>
              <a:rPr lang="ru-RU" sz="1400" dirty="0">
                <a:latin typeface="Bookman Old Style" panose="02050604050505020204" pitchFamily="18" charset="0"/>
              </a:rPr>
              <a:t> «</a:t>
            </a:r>
            <a:r>
              <a:rPr lang="ru-RU" sz="1400" dirty="0" err="1">
                <a:latin typeface="Bookman Old Style" panose="02050604050505020204" pitchFamily="18" charset="0"/>
              </a:rPr>
              <a:t>Репродуктивне</a:t>
            </a:r>
            <a:r>
              <a:rPr lang="ru-RU" sz="1400" dirty="0">
                <a:latin typeface="Bookman Old Style" panose="02050604050505020204" pitchFamily="18" charset="0"/>
              </a:rPr>
              <a:t> </a:t>
            </a:r>
            <a:r>
              <a:rPr lang="ru-RU" sz="1400" dirty="0" err="1">
                <a:latin typeface="Bookman Old Style" panose="02050604050505020204" pitchFamily="18" charset="0"/>
              </a:rPr>
              <a:t>здоров’я</a:t>
            </a:r>
            <a:r>
              <a:rPr lang="ru-RU" sz="1400" dirty="0">
                <a:latin typeface="Bookman Old Style" panose="02050604050505020204" pitchFamily="18" charset="0"/>
              </a:rPr>
              <a:t> </a:t>
            </a:r>
            <a:r>
              <a:rPr lang="ru-RU" sz="1400" dirty="0" err="1">
                <a:latin typeface="Bookman Old Style" panose="02050604050505020204" pitchFamily="18" charset="0"/>
              </a:rPr>
              <a:t>нації</a:t>
            </a:r>
            <a:r>
              <a:rPr lang="ru-RU" sz="1400" dirty="0">
                <a:latin typeface="Bookman Old Style" panose="02050604050505020204" pitchFamily="18" charset="0"/>
              </a:rPr>
              <a:t>» на </a:t>
            </a:r>
            <a:r>
              <a:rPr lang="ru-RU" sz="1400" dirty="0" err="1">
                <a:latin typeface="Bookman Old Style" panose="02050604050505020204" pitchFamily="18" charset="0"/>
              </a:rPr>
              <a:t>період</a:t>
            </a:r>
            <a:r>
              <a:rPr lang="ru-RU" sz="1400" dirty="0">
                <a:latin typeface="Bookman Old Style" panose="02050604050505020204" pitchFamily="18" charset="0"/>
              </a:rPr>
              <a:t> до 2015 року» </a:t>
            </a:r>
            <a:r>
              <a:rPr lang="ru-RU" sz="1400" dirty="0" err="1">
                <a:latin typeface="Bookman Old Style" panose="02050604050505020204" pitchFamily="18" charset="0"/>
              </a:rPr>
              <a:t>від</a:t>
            </a:r>
            <a:r>
              <a:rPr lang="ru-RU" sz="1400" dirty="0">
                <a:latin typeface="Bookman Old Style" panose="02050604050505020204" pitchFamily="18" charset="0"/>
              </a:rPr>
              <a:t> 27.12.2006, «Про </a:t>
            </a:r>
            <a:r>
              <a:rPr lang="ru-RU" sz="1400" dirty="0" err="1">
                <a:latin typeface="Bookman Old Style" panose="02050604050505020204" pitchFamily="18" charset="0"/>
              </a:rPr>
              <a:t>проведення</a:t>
            </a:r>
            <a:r>
              <a:rPr lang="ru-RU" sz="1400" dirty="0">
                <a:latin typeface="Bookman Old Style" panose="02050604050505020204" pitchFamily="18" charset="0"/>
              </a:rPr>
              <a:t> гендерно-</a:t>
            </a:r>
            <a:r>
              <a:rPr lang="ru-RU" sz="1400" dirty="0" err="1">
                <a:latin typeface="Bookman Old Style" panose="02050604050505020204" pitchFamily="18" charset="0"/>
              </a:rPr>
              <a:t>правової</a:t>
            </a:r>
            <a:r>
              <a:rPr lang="ru-RU" sz="1400" dirty="0">
                <a:latin typeface="Bookman Old Style" panose="02050604050505020204" pitchFamily="18" charset="0"/>
              </a:rPr>
              <a:t> </a:t>
            </a:r>
            <a:r>
              <a:rPr lang="ru-RU" sz="1400" dirty="0" err="1">
                <a:latin typeface="Bookman Old Style" panose="02050604050505020204" pitchFamily="18" charset="0"/>
              </a:rPr>
              <a:t>експертизи</a:t>
            </a:r>
            <a:r>
              <a:rPr lang="ru-RU" sz="1400" dirty="0">
                <a:latin typeface="Bookman Old Style" panose="02050604050505020204" pitchFamily="18" charset="0"/>
              </a:rPr>
              <a:t>» </a:t>
            </a:r>
            <a:r>
              <a:rPr lang="ru-RU" sz="1400" dirty="0" err="1">
                <a:latin typeface="Bookman Old Style" panose="02050604050505020204" pitchFamily="18" charset="0"/>
              </a:rPr>
              <a:t>від</a:t>
            </a:r>
            <a:r>
              <a:rPr lang="ru-RU" sz="1400" dirty="0">
                <a:latin typeface="Bookman Old Style" panose="02050604050505020204" pitchFamily="18" charset="0"/>
              </a:rPr>
              <a:t> 12.04.2006 та </a:t>
            </a:r>
            <a:r>
              <a:rPr lang="ru-RU" sz="1400" dirty="0" err="1">
                <a:latin typeface="Bookman Old Style" panose="02050604050505020204" pitchFamily="18" charset="0"/>
              </a:rPr>
              <a:t>деякі</a:t>
            </a:r>
            <a:r>
              <a:rPr lang="ru-RU" sz="1400" dirty="0">
                <a:latin typeface="Bookman Old Style" panose="02050604050505020204" pitchFamily="18" charset="0"/>
              </a:rPr>
              <a:t> </a:t>
            </a:r>
            <a:r>
              <a:rPr lang="ru-RU" sz="1400" dirty="0" err="1">
                <a:latin typeface="Bookman Old Style" panose="02050604050505020204" pitchFamily="18" charset="0"/>
              </a:rPr>
              <a:t>інші</a:t>
            </a:r>
            <a:r>
              <a:rPr lang="ru-RU" sz="1400" dirty="0">
                <a:latin typeface="Bookman Old Style" panose="02050604050505020204" pitchFamily="18" charset="0"/>
              </a:rPr>
              <a:t>.</a:t>
            </a:r>
          </a:p>
        </p:txBody>
      </p:sp>
    </p:spTree>
    <p:extLst>
      <p:ext uri="{BB962C8B-B14F-4D97-AF65-F5344CB8AC3E}">
        <p14:creationId xmlns:p14="http://schemas.microsoft.com/office/powerpoint/2010/main" val="1746903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4121293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401813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2384094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612940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3745985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657615" y="0"/>
            <a:ext cx="4127350" cy="920576"/>
          </a:xfrm>
          <a:prstGeom prst="rect">
            <a:avLst/>
          </a:prstGeom>
        </p:spPr>
      </p:pic>
      <p:graphicFrame>
        <p:nvGraphicFramePr>
          <p:cNvPr id="3" name="Содержимое 5"/>
          <p:cNvGraphicFramePr>
            <a:graphicFrameLocks/>
          </p:cNvGraphicFramePr>
          <p:nvPr>
            <p:extLst>
              <p:ext uri="{D42A27DB-BD31-4B8C-83A1-F6EECF244321}">
                <p14:modId xmlns:p14="http://schemas.microsoft.com/office/powerpoint/2010/main" val="3777239307"/>
              </p:ext>
            </p:extLst>
          </p:nvPr>
        </p:nvGraphicFramePr>
        <p:xfrm>
          <a:off x="301624" y="920576"/>
          <a:ext cx="9060739" cy="5178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11373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dirty="0" smtClean="0">
                <a:latin typeface="Bookman Old Style" panose="02050604050505020204" pitchFamily="18" charset="0"/>
              </a:rPr>
              <a:t>Гендерна соціалізація</a:t>
            </a:r>
            <a:endParaRPr lang="ru-RU" b="1" dirty="0">
              <a:latin typeface="Bookman Old Style" panose="02050604050505020204" pitchFamily="18"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7324" y="2014181"/>
            <a:ext cx="6824031" cy="5035953"/>
          </a:xfrm>
          <a:prstGeom prst="rect">
            <a:avLst/>
          </a:prstGeom>
        </p:spPr>
      </p:pic>
    </p:spTree>
    <p:extLst>
      <p:ext uri="{BB962C8B-B14F-4D97-AF65-F5344CB8AC3E}">
        <p14:creationId xmlns:p14="http://schemas.microsoft.com/office/powerpoint/2010/main" val="4188949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74560" y="310210"/>
            <a:ext cx="9512640" cy="6213419"/>
          </a:xfrm>
        </p:spPr>
        <p:txBody>
          <a:bodyPr>
            <a:normAutofit fontScale="90000"/>
          </a:bodyPr>
          <a:lstStyle/>
          <a:p>
            <a:pPr algn="ctr"/>
            <a:r>
              <a:rPr lang="ru-RU" b="1" dirty="0">
                <a:latin typeface="Bookman Old Style" panose="02050604050505020204" pitchFamily="18" charset="0"/>
              </a:rPr>
              <a:t>Соціалізація</a:t>
            </a:r>
            <a:r>
              <a:rPr lang="ru-RU" dirty="0">
                <a:latin typeface="Bookman Old Style" panose="02050604050505020204" pitchFamily="18" charset="0"/>
              </a:rPr>
              <a:t> - </a:t>
            </a:r>
            <a:r>
              <a:rPr lang="ru-RU" dirty="0" err="1">
                <a:latin typeface="Bookman Old Style" panose="02050604050505020204" pitchFamily="18" charset="0"/>
              </a:rPr>
              <a:t>комплексний</a:t>
            </a:r>
            <a:r>
              <a:rPr lang="ru-RU" dirty="0">
                <a:latin typeface="Bookman Old Style" panose="02050604050505020204" pitchFamily="18" charset="0"/>
              </a:rPr>
              <a:t> </a:t>
            </a:r>
            <a:r>
              <a:rPr lang="ru-RU" dirty="0" err="1">
                <a:latin typeface="Bookman Old Style" panose="02050604050505020204" pitchFamily="18" charset="0"/>
              </a:rPr>
              <a:t>процес</a:t>
            </a:r>
            <a:r>
              <a:rPr lang="ru-RU" dirty="0">
                <a:latin typeface="Bookman Old Style" panose="02050604050505020204" pitchFamily="18" charset="0"/>
              </a:rPr>
              <a:t> </a:t>
            </a:r>
            <a:r>
              <a:rPr lang="ru-RU" dirty="0" err="1">
                <a:latin typeface="Bookman Old Style" panose="02050604050505020204" pitchFamily="18" charset="0"/>
              </a:rPr>
              <a:t>засвоєння</a:t>
            </a:r>
            <a:r>
              <a:rPr lang="ru-RU" dirty="0">
                <a:latin typeface="Bookman Old Style" panose="02050604050505020204" pitchFamily="18" charset="0"/>
              </a:rPr>
              <a:t> </a:t>
            </a:r>
            <a:r>
              <a:rPr lang="ru-RU" dirty="0" err="1">
                <a:latin typeface="Bookman Old Style" panose="02050604050505020204" pitchFamily="18" charset="0"/>
              </a:rPr>
              <a:t>індивідом</a:t>
            </a:r>
            <a:r>
              <a:rPr lang="ru-RU" dirty="0">
                <a:latin typeface="Bookman Old Style" panose="02050604050505020204" pitchFamily="18" charset="0"/>
              </a:rPr>
              <a:t> </a:t>
            </a:r>
            <a:r>
              <a:rPr lang="ru-RU" dirty="0" err="1">
                <a:latin typeface="Bookman Old Style" panose="02050604050505020204" pitchFamily="18" charset="0"/>
              </a:rPr>
              <a:t>певних</a:t>
            </a:r>
            <a:r>
              <a:rPr lang="ru-RU" dirty="0">
                <a:latin typeface="Bookman Old Style" panose="02050604050505020204" pitchFamily="18" charset="0"/>
              </a:rPr>
              <a:t> </a:t>
            </a:r>
            <a:r>
              <a:rPr lang="ru-RU" dirty="0" err="1">
                <a:latin typeface="Bookman Old Style" panose="02050604050505020204" pitchFamily="18" charset="0"/>
              </a:rPr>
              <a:t>соціальних</a:t>
            </a:r>
            <a:r>
              <a:rPr lang="ru-RU" dirty="0">
                <a:latin typeface="Bookman Old Style" panose="02050604050505020204" pitchFamily="18" charset="0"/>
              </a:rPr>
              <a:t> ролей і/</a:t>
            </a:r>
            <a:r>
              <a:rPr lang="ru-RU" dirty="0" err="1">
                <a:latin typeface="Bookman Old Style" panose="02050604050505020204" pitchFamily="18" charset="0"/>
              </a:rPr>
              <a:t>або</a:t>
            </a:r>
            <a:r>
              <a:rPr lang="ru-RU" dirty="0">
                <a:latin typeface="Bookman Old Style" panose="02050604050505020204" pitchFamily="18" charset="0"/>
              </a:rPr>
              <a:t> </a:t>
            </a:r>
            <a:r>
              <a:rPr lang="ru-RU" dirty="0" err="1">
                <a:latin typeface="Bookman Old Style" panose="02050604050505020204" pitchFamily="18" charset="0"/>
              </a:rPr>
              <a:t>інтеграція</a:t>
            </a:r>
            <a:r>
              <a:rPr lang="ru-RU" dirty="0">
                <a:latin typeface="Bookman Old Style" panose="02050604050505020204" pitchFamily="18" charset="0"/>
              </a:rPr>
              <a:t> до </a:t>
            </a:r>
            <a:r>
              <a:rPr lang="ru-RU" dirty="0" err="1">
                <a:latin typeface="Bookman Old Style" panose="02050604050505020204" pitchFamily="18" charset="0"/>
              </a:rPr>
              <a:t>певної</a:t>
            </a:r>
            <a:r>
              <a:rPr lang="ru-RU" dirty="0">
                <a:latin typeface="Bookman Old Style" panose="02050604050505020204" pitchFamily="18" charset="0"/>
              </a:rPr>
              <a:t> </a:t>
            </a:r>
            <a:r>
              <a:rPr lang="ru-RU" dirty="0" err="1">
                <a:latin typeface="Bookman Old Style" panose="02050604050505020204" pitchFamily="18" charset="0"/>
              </a:rPr>
              <a:t>соціальної</a:t>
            </a:r>
            <a:r>
              <a:rPr lang="ru-RU" dirty="0">
                <a:latin typeface="Bookman Old Style" panose="02050604050505020204" pitchFamily="18" charset="0"/>
              </a:rPr>
              <a:t> </a:t>
            </a:r>
            <a:r>
              <a:rPr lang="ru-RU" dirty="0" err="1">
                <a:latin typeface="Bookman Old Style" panose="02050604050505020204" pitchFamily="18" charset="0"/>
              </a:rPr>
              <a:t>групи</a:t>
            </a:r>
            <a:r>
              <a:rPr lang="ru-RU" dirty="0">
                <a:latin typeface="Bookman Old Style" panose="02050604050505020204" pitchFamily="18" charset="0"/>
              </a:rPr>
              <a:t>. Соціалізація </a:t>
            </a:r>
            <a:r>
              <a:rPr lang="ru-RU" dirty="0" err="1">
                <a:latin typeface="Bookman Old Style" panose="02050604050505020204" pitchFamily="18" charset="0"/>
              </a:rPr>
              <a:t>виступає</a:t>
            </a:r>
            <a:r>
              <a:rPr lang="ru-RU" dirty="0">
                <a:latin typeface="Bookman Old Style" panose="02050604050505020204" pitchFamily="18" charset="0"/>
              </a:rPr>
              <a:t> одним </a:t>
            </a:r>
            <a:r>
              <a:rPr lang="ru-RU" dirty="0" err="1">
                <a:latin typeface="Bookman Old Style" panose="02050604050505020204" pitchFamily="18" charset="0"/>
              </a:rPr>
              <a:t>із</a:t>
            </a:r>
            <a:r>
              <a:rPr lang="ru-RU" dirty="0">
                <a:latin typeface="Bookman Old Style" panose="02050604050505020204" pitchFamily="18" charset="0"/>
              </a:rPr>
              <a:t> </a:t>
            </a:r>
            <a:r>
              <a:rPr lang="ru-RU" dirty="0" err="1">
                <a:latin typeface="Bookman Old Style" panose="02050604050505020204" pitchFamily="18" charset="0"/>
              </a:rPr>
              <a:t>основоположних</a:t>
            </a:r>
            <a:r>
              <a:rPr lang="ru-RU" dirty="0">
                <a:latin typeface="Bookman Old Style" panose="02050604050505020204" pitchFamily="18" charset="0"/>
              </a:rPr>
              <a:t> </a:t>
            </a:r>
            <a:r>
              <a:rPr lang="ru-RU" dirty="0" err="1">
                <a:latin typeface="Bookman Old Style" panose="02050604050505020204" pitchFamily="18" charset="0"/>
              </a:rPr>
              <a:t>соціальних</a:t>
            </a:r>
            <a:r>
              <a:rPr lang="ru-RU" dirty="0">
                <a:latin typeface="Bookman Old Style" panose="02050604050505020204" pitchFamily="18" charset="0"/>
              </a:rPr>
              <a:t> </a:t>
            </a:r>
            <a:r>
              <a:rPr lang="ru-RU" dirty="0" err="1">
                <a:latin typeface="Bookman Old Style" panose="02050604050505020204" pitchFamily="18" charset="0"/>
              </a:rPr>
              <a:t>процесів</a:t>
            </a:r>
            <a:r>
              <a:rPr lang="ru-RU" dirty="0">
                <a:latin typeface="Bookman Old Style" panose="02050604050505020204" pitchFamily="18" charset="0"/>
              </a:rPr>
              <a:t>, </a:t>
            </a:r>
            <a:r>
              <a:rPr lang="ru-RU" dirty="0" err="1">
                <a:latin typeface="Bookman Old Style" panose="02050604050505020204" pitchFamily="18" charset="0"/>
              </a:rPr>
              <a:t>що</a:t>
            </a:r>
            <a:r>
              <a:rPr lang="ru-RU" dirty="0">
                <a:latin typeface="Bookman Old Style" panose="02050604050505020204" pitchFamily="18" charset="0"/>
              </a:rPr>
              <a:t> </a:t>
            </a:r>
            <a:r>
              <a:rPr lang="ru-RU" dirty="0" err="1">
                <a:latin typeface="Bookman Old Style" panose="02050604050505020204" pitchFamily="18" charset="0"/>
              </a:rPr>
              <a:t>забезпечує</a:t>
            </a:r>
            <a:r>
              <a:rPr lang="ru-RU" dirty="0">
                <a:latin typeface="Bookman Old Style" panose="02050604050505020204" pitchFamily="18" charset="0"/>
              </a:rPr>
              <a:t> </a:t>
            </a:r>
            <a:r>
              <a:rPr lang="ru-RU" dirty="0" err="1">
                <a:latin typeface="Bookman Old Style" panose="02050604050505020204" pitchFamily="18" charset="0"/>
              </a:rPr>
              <a:t>існування</a:t>
            </a:r>
            <a:r>
              <a:rPr lang="ru-RU" dirty="0">
                <a:latin typeface="Bookman Old Style" panose="02050604050505020204" pitchFamily="18" charset="0"/>
              </a:rPr>
              <a:t> </a:t>
            </a:r>
            <a:r>
              <a:rPr lang="ru-RU" dirty="0" err="1">
                <a:latin typeface="Bookman Old Style" panose="02050604050505020204" pitchFamily="18" charset="0"/>
              </a:rPr>
              <a:t>людини</a:t>
            </a:r>
            <a:r>
              <a:rPr lang="ru-RU" dirty="0">
                <a:latin typeface="Bookman Old Style" panose="02050604050505020204" pitchFamily="18" charset="0"/>
              </a:rPr>
              <a:t> в </a:t>
            </a:r>
            <a:r>
              <a:rPr lang="ru-RU" dirty="0" err="1">
                <a:latin typeface="Bookman Old Style" panose="02050604050505020204" pitchFamily="18" charset="0"/>
              </a:rPr>
              <a:t>середині</a:t>
            </a:r>
            <a:r>
              <a:rPr lang="ru-RU" dirty="0">
                <a:latin typeface="Bookman Old Style" panose="02050604050505020204" pitchFamily="18" charset="0"/>
              </a:rPr>
              <a:t> </a:t>
            </a:r>
            <a:r>
              <a:rPr lang="ru-RU" dirty="0" err="1">
                <a:latin typeface="Bookman Old Style" panose="02050604050505020204" pitchFamily="18" charset="0"/>
              </a:rPr>
              <a:t>суспільства</a:t>
            </a:r>
            <a:r>
              <a:rPr lang="ru-RU" dirty="0">
                <a:latin typeface="Bookman Old Style" panose="02050604050505020204" pitchFamily="18" charset="0"/>
              </a:rPr>
              <a:t>. Соціалізація </a:t>
            </a:r>
            <a:r>
              <a:rPr lang="ru-RU" dirty="0" err="1">
                <a:latin typeface="Bookman Old Style" panose="02050604050505020204" pitchFamily="18" charset="0"/>
              </a:rPr>
              <a:t>являє</a:t>
            </a:r>
            <a:r>
              <a:rPr lang="ru-RU" dirty="0">
                <a:latin typeface="Bookman Old Style" panose="02050604050505020204" pitchFamily="18" charset="0"/>
              </a:rPr>
              <a:t> собою </a:t>
            </a:r>
            <a:r>
              <a:rPr lang="ru-RU" dirty="0" err="1">
                <a:latin typeface="Bookman Old Style" panose="02050604050505020204" pitchFamily="18" charset="0"/>
              </a:rPr>
              <a:t>процес</a:t>
            </a:r>
            <a:r>
              <a:rPr lang="ru-RU" dirty="0">
                <a:latin typeface="Bookman Old Style" panose="02050604050505020204" pitchFamily="18" charset="0"/>
              </a:rPr>
              <a:t> </a:t>
            </a:r>
            <a:r>
              <a:rPr lang="ru-RU" dirty="0" err="1">
                <a:latin typeface="Bookman Old Style" panose="02050604050505020204" pitchFamily="18" charset="0"/>
              </a:rPr>
              <a:t>входження</a:t>
            </a:r>
            <a:r>
              <a:rPr lang="ru-RU" dirty="0">
                <a:latin typeface="Bookman Old Style" panose="02050604050505020204" pitchFamily="18" charset="0"/>
              </a:rPr>
              <a:t> </a:t>
            </a:r>
            <a:r>
              <a:rPr lang="ru-RU" dirty="0" err="1">
                <a:latin typeface="Bookman Old Style" panose="02050604050505020204" pitchFamily="18" charset="0"/>
              </a:rPr>
              <a:t>людини</a:t>
            </a:r>
            <a:r>
              <a:rPr lang="ru-RU" dirty="0">
                <a:latin typeface="Bookman Old Style" panose="02050604050505020204" pitchFamily="18" charset="0"/>
              </a:rPr>
              <a:t> в </a:t>
            </a:r>
            <a:r>
              <a:rPr lang="ru-RU" dirty="0" err="1">
                <a:latin typeface="Bookman Old Style" panose="02050604050505020204" pitchFamily="18" charset="0"/>
              </a:rPr>
              <a:t>суспільство</a:t>
            </a:r>
            <a:r>
              <a:rPr lang="ru-RU" dirty="0">
                <a:latin typeface="Bookman Old Style" panose="02050604050505020204" pitchFamily="18" charset="0"/>
              </a:rPr>
              <a:t>, </a:t>
            </a:r>
            <a:r>
              <a:rPr lang="ru-RU" dirty="0" err="1">
                <a:latin typeface="Bookman Old Style" panose="02050604050505020204" pitchFamily="18" charset="0"/>
              </a:rPr>
              <a:t>включення</a:t>
            </a:r>
            <a:r>
              <a:rPr lang="ru-RU" dirty="0">
                <a:latin typeface="Bookman Old Style" panose="02050604050505020204" pitchFamily="18" charset="0"/>
              </a:rPr>
              <a:t> </a:t>
            </a:r>
            <a:r>
              <a:rPr lang="ru-RU" dirty="0" err="1">
                <a:latin typeface="Bookman Old Style" panose="02050604050505020204" pitchFamily="18" charset="0"/>
              </a:rPr>
              <a:t>її</a:t>
            </a:r>
            <a:r>
              <a:rPr lang="ru-RU" dirty="0">
                <a:latin typeface="Bookman Old Style" panose="02050604050505020204" pitchFamily="18" charset="0"/>
              </a:rPr>
              <a:t> в </a:t>
            </a:r>
            <a:r>
              <a:rPr lang="ru-RU" dirty="0" err="1">
                <a:latin typeface="Bookman Old Style" panose="02050604050505020204" pitchFamily="18" charset="0"/>
              </a:rPr>
              <a:t>соціальні</a:t>
            </a:r>
            <a:r>
              <a:rPr lang="ru-RU" dirty="0">
                <a:latin typeface="Bookman Old Style" panose="02050604050505020204" pitchFamily="18" charset="0"/>
              </a:rPr>
              <a:t> </a:t>
            </a:r>
            <a:r>
              <a:rPr lang="ru-RU" dirty="0" err="1">
                <a:latin typeface="Bookman Old Style" panose="02050604050505020204" pitchFamily="18" charset="0"/>
              </a:rPr>
              <a:t>зв'язки</a:t>
            </a:r>
            <a:r>
              <a:rPr lang="ru-RU" dirty="0">
                <a:latin typeface="Bookman Old Style" panose="02050604050505020204" pitchFamily="18" charset="0"/>
              </a:rPr>
              <a:t> та </a:t>
            </a:r>
            <a:r>
              <a:rPr lang="ru-RU" dirty="0" err="1">
                <a:latin typeface="Bookman Old Style" panose="02050604050505020204" pitchFamily="18" charset="0"/>
              </a:rPr>
              <a:t>інтеграції</a:t>
            </a:r>
            <a:r>
              <a:rPr lang="ru-RU" dirty="0">
                <a:latin typeface="Bookman Old Style" panose="02050604050505020204" pitchFamily="18" charset="0"/>
              </a:rPr>
              <a:t> </a:t>
            </a:r>
            <a:r>
              <a:rPr lang="ru-RU" dirty="0" err="1">
                <a:latin typeface="Bookman Old Style" panose="02050604050505020204" pitchFamily="18" charset="0"/>
              </a:rPr>
              <a:t>її</a:t>
            </a:r>
            <a:r>
              <a:rPr lang="ru-RU" dirty="0">
                <a:latin typeface="Bookman Old Style" panose="02050604050505020204" pitchFamily="18" charset="0"/>
              </a:rPr>
              <a:t> з метою </a:t>
            </a:r>
            <a:r>
              <a:rPr lang="ru-RU" dirty="0" err="1">
                <a:latin typeface="Bookman Old Style" panose="02050604050505020204" pitchFamily="18" charset="0"/>
              </a:rPr>
              <a:t>встановлення</a:t>
            </a:r>
            <a:r>
              <a:rPr lang="ru-RU" dirty="0">
                <a:latin typeface="Bookman Old Style" panose="02050604050505020204" pitchFamily="18" charset="0"/>
              </a:rPr>
              <a:t> </a:t>
            </a:r>
            <a:r>
              <a:rPr lang="ru-RU" dirty="0" err="1">
                <a:latin typeface="Bookman Old Style" panose="02050604050505020204" pitchFamily="18" charset="0"/>
              </a:rPr>
              <a:t>її</a:t>
            </a:r>
            <a:r>
              <a:rPr lang="ru-RU" dirty="0">
                <a:latin typeface="Bookman Old Style" panose="02050604050505020204" pitchFamily="18" charset="0"/>
              </a:rPr>
              <a:t> </a:t>
            </a:r>
            <a:r>
              <a:rPr lang="ru-RU" dirty="0" err="1">
                <a:latin typeface="Bookman Old Style" panose="02050604050505020204" pitchFamily="18" charset="0"/>
              </a:rPr>
              <a:t>соціальності</a:t>
            </a:r>
            <a:r>
              <a:rPr lang="ru-RU" dirty="0">
                <a:latin typeface="Bookman Old Style" panose="02050604050505020204" pitchFamily="18" charset="0"/>
              </a:rPr>
              <a:t>.</a:t>
            </a:r>
            <a:br>
              <a:rPr lang="ru-RU" dirty="0">
                <a:latin typeface="Bookman Old Style" panose="02050604050505020204" pitchFamily="18" charset="0"/>
              </a:rPr>
            </a:br>
            <a:endParaRPr lang="ru-RU" dirty="0">
              <a:latin typeface="Bookman Old Style" panose="02050604050505020204" pitchFamily="18" charset="0"/>
            </a:endParaRPr>
          </a:p>
        </p:txBody>
      </p:sp>
    </p:spTree>
    <p:extLst>
      <p:ext uri="{BB962C8B-B14F-4D97-AF65-F5344CB8AC3E}">
        <p14:creationId xmlns:p14="http://schemas.microsoft.com/office/powerpoint/2010/main" val="1828989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4" y="624109"/>
            <a:ext cx="8911687" cy="5121597"/>
          </a:xfrm>
        </p:spPr>
        <p:txBody>
          <a:bodyPr>
            <a:normAutofit fontScale="90000"/>
          </a:bodyPr>
          <a:lstStyle/>
          <a:p>
            <a:r>
              <a:rPr lang="uk-UA" dirty="0" smtClean="0">
                <a:latin typeface="Bookman Old Style" panose="02050604050505020204" pitchFamily="18" charset="0"/>
              </a:rPr>
              <a:t>МЕТА:</a:t>
            </a:r>
            <a:r>
              <a:rPr lang="uk-UA" dirty="0"/>
              <a:t/>
            </a:r>
            <a:br>
              <a:rPr lang="uk-UA" dirty="0"/>
            </a:br>
            <a:r>
              <a:rPr lang="uk-UA" sz="3100" dirty="0" smtClean="0">
                <a:latin typeface="Bookman Old Style" panose="02050604050505020204" pitchFamily="18" charset="0"/>
              </a:rPr>
              <a:t>Ознайомитися з поняттям «гендерна соціологія», основними проблемами. Розглянути </a:t>
            </a:r>
            <a:r>
              <a:rPr lang="uk-UA" sz="3100" dirty="0">
                <a:latin typeface="Bookman Old Style" panose="02050604050505020204" pitchFamily="18" charset="0"/>
              </a:rPr>
              <a:t>проблеми гендерної ідентичності гендерних ідеалів чи культурних стереотипів, розподіл праці, прав і обов'язків, пов'язаних з статтю. Проаналізувати </a:t>
            </a:r>
            <a:r>
              <a:rPr lang="uk-UA" sz="3100" dirty="0" err="1">
                <a:latin typeface="Bookman Old Style" panose="02050604050505020204" pitchFamily="18" charset="0"/>
              </a:rPr>
              <a:t>ґендерно</a:t>
            </a:r>
            <a:r>
              <a:rPr lang="uk-UA" sz="3100" dirty="0">
                <a:latin typeface="Bookman Old Style" panose="02050604050505020204" pitchFamily="18" charset="0"/>
              </a:rPr>
              <a:t>-рольові </a:t>
            </a:r>
            <a:r>
              <a:rPr lang="uk-UA" sz="3100" dirty="0" err="1">
                <a:latin typeface="Bookman Old Style" panose="02050604050505020204" pitchFamily="18" charset="0"/>
              </a:rPr>
              <a:t>ідентичністі</a:t>
            </a:r>
            <a:r>
              <a:rPr lang="uk-UA" sz="3100" dirty="0">
                <a:latin typeface="Bookman Old Style" panose="02050604050505020204" pitchFamily="18" charset="0"/>
              </a:rPr>
              <a:t> та </a:t>
            </a:r>
            <a:r>
              <a:rPr lang="uk-UA" sz="3100" dirty="0" smtClean="0">
                <a:latin typeface="Bookman Old Style" panose="02050604050505020204" pitchFamily="18" charset="0"/>
              </a:rPr>
              <a:t>поведінку </a:t>
            </a:r>
            <a:r>
              <a:rPr lang="uk-UA" sz="3100" dirty="0">
                <a:latin typeface="Bookman Old Style" panose="02050604050505020204" pitchFamily="18" charset="0"/>
              </a:rPr>
              <a:t>особистості. Визначити основні напрямки гендерної політики в Україні та </a:t>
            </a:r>
            <a:r>
              <a:rPr lang="uk-UA" sz="3100" dirty="0" smtClean="0">
                <a:latin typeface="Bookman Old Style" panose="02050604050505020204" pitchFamily="18" charset="0"/>
              </a:rPr>
              <a:t>гендерні </a:t>
            </a:r>
            <a:r>
              <a:rPr lang="uk-UA" sz="3100" dirty="0">
                <a:latin typeface="Bookman Old Style" panose="02050604050505020204" pitchFamily="18" charset="0"/>
              </a:rPr>
              <a:t>соціологічні дослідження.</a:t>
            </a:r>
            <a:endParaRPr lang="ru-RU" sz="3100" dirty="0">
              <a:latin typeface="Bookman Old Style" panose="02050604050505020204" pitchFamily="18" charset="0"/>
            </a:endParaRPr>
          </a:p>
        </p:txBody>
      </p:sp>
    </p:spTree>
    <p:extLst>
      <p:ext uri="{BB962C8B-B14F-4D97-AF65-F5344CB8AC3E}">
        <p14:creationId xmlns:p14="http://schemas.microsoft.com/office/powerpoint/2010/main" val="5328914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395785" y="0"/>
            <a:ext cx="5867400" cy="781780"/>
          </a:xfrm>
          <a:prstGeom prst="rect">
            <a:avLst/>
          </a:prstGeom>
        </p:spPr>
        <p:txBody>
          <a:bodyPr vert="horz" anchor="t">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2400" b="1" kern="120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3800" b="1" i="0" u="none" strike="noStrike" kern="1200" cap="none" spc="0" normalizeH="0" baseline="0" noProof="0" dirty="0" smtClean="0">
                <a:ln w="11430"/>
                <a:gradFill>
                  <a:gsLst>
                    <a:gs pos="0">
                      <a:srgbClr val="CCB400">
                        <a:tint val="70000"/>
                        <a:satMod val="245000"/>
                      </a:srgbClr>
                    </a:gs>
                    <a:gs pos="75000">
                      <a:srgbClr val="CCB400">
                        <a:tint val="90000"/>
                        <a:shade val="60000"/>
                        <a:satMod val="240000"/>
                      </a:srgbClr>
                    </a:gs>
                    <a:gs pos="100000">
                      <a:srgbClr val="CCB400">
                        <a:tint val="100000"/>
                        <a:shade val="50000"/>
                        <a:satMod val="240000"/>
                      </a:srgbClr>
                    </a:gs>
                  </a:gsLst>
                  <a:lin ang="5400000"/>
                </a:gradFill>
                <a:effectLst>
                  <a:outerShdw blurRad="50800" dist="39000" dir="5460000" algn="tl">
                    <a:srgbClr val="000000">
                      <a:alpha val="38000"/>
                    </a:srgbClr>
                  </a:outerShdw>
                </a:effectLst>
                <a:uLnTx/>
                <a:uFillTx/>
                <a:latin typeface="Georgia"/>
              </a:rPr>
              <a:t>Фази соціалізації </a:t>
            </a:r>
            <a:endParaRPr kumimoji="0" lang="ru-RU" sz="3800" b="1" i="0" u="none" strike="noStrike" kern="1200" cap="none" spc="0" normalizeH="0" baseline="0" noProof="0" dirty="0">
              <a:ln w="11430"/>
              <a:gradFill>
                <a:gsLst>
                  <a:gs pos="0">
                    <a:srgbClr val="CCB400">
                      <a:tint val="70000"/>
                      <a:satMod val="245000"/>
                    </a:srgbClr>
                  </a:gs>
                  <a:gs pos="75000">
                    <a:srgbClr val="CCB400">
                      <a:tint val="90000"/>
                      <a:shade val="60000"/>
                      <a:satMod val="240000"/>
                    </a:srgbClr>
                  </a:gs>
                  <a:gs pos="100000">
                    <a:srgbClr val="CCB400">
                      <a:tint val="100000"/>
                      <a:shade val="50000"/>
                      <a:satMod val="240000"/>
                    </a:srgbClr>
                  </a:gs>
                </a:gsLst>
                <a:lin ang="5400000"/>
              </a:gradFill>
              <a:effectLst>
                <a:outerShdw blurRad="50800" dist="39000" dir="5460000" algn="tl">
                  <a:srgbClr val="000000">
                    <a:alpha val="38000"/>
                  </a:srgbClr>
                </a:outerShdw>
              </a:effectLst>
              <a:uLnTx/>
              <a:uFillTx/>
              <a:latin typeface="Georgia"/>
            </a:endParaRPr>
          </a:p>
        </p:txBody>
      </p:sp>
      <p:sp>
        <p:nvSpPr>
          <p:cNvPr id="5" name="Текст 3"/>
          <p:cNvSpPr txBox="1">
            <a:spLocks/>
          </p:cNvSpPr>
          <p:nvPr/>
        </p:nvSpPr>
        <p:spPr>
          <a:xfrm>
            <a:off x="9253182" y="499280"/>
            <a:ext cx="2833048" cy="5805986"/>
          </a:xfrm>
          <a:prstGeom prst="rect">
            <a:avLst/>
          </a:prstGeom>
        </p:spPr>
        <p:txBody>
          <a:bodyPr vert="horz">
            <a:normAutofit/>
          </a:bodyPr>
          <a:lstStyle>
            <a:lvl1pPr marL="0" indent="0" algn="l" rtl="0" eaLnBrk="1" latinLnBrk="0" hangingPunct="1">
              <a:spcBef>
                <a:spcPct val="20000"/>
              </a:spcBef>
              <a:spcAft>
                <a:spcPts val="1000"/>
              </a:spcAft>
              <a:buClr>
                <a:schemeClr val="accent1"/>
              </a:buClr>
              <a:buSzPct val="85000"/>
              <a:buFontTx/>
              <a:buNone/>
              <a:defRPr kumimoji="0" sz="1600" kern="1200">
                <a:solidFill>
                  <a:srgbClr val="FFFFFF"/>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1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1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9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9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1000"/>
              </a:spcAft>
              <a:buClr>
                <a:srgbClr val="D16349"/>
              </a:buClr>
              <a:buSzPct val="85000"/>
              <a:buFontTx/>
              <a:buNone/>
              <a:tabLst/>
              <a:defRPr/>
            </a:pPr>
            <a:r>
              <a:rPr kumimoji="0" lang="uk-UA" sz="2400" b="0" i="0" u="none" strike="noStrike" kern="1200" cap="none" spc="0" normalizeH="0" baseline="0" noProof="0" dirty="0" smtClean="0">
                <a:ln>
                  <a:noFill/>
                </a:ln>
                <a:solidFill>
                  <a:schemeClr val="tx1"/>
                </a:solidFill>
                <a:effectLst/>
                <a:uLnTx/>
                <a:uFillTx/>
                <a:latin typeface="Georgia"/>
              </a:rPr>
              <a:t>1. Немовля. Головне завдання – формування довіри.</a:t>
            </a:r>
          </a:p>
          <a:p>
            <a:pPr marL="0" marR="0" lvl="0" indent="0" algn="l" defTabSz="914400" rtl="0" eaLnBrk="1" fontAlgn="auto" latinLnBrk="0" hangingPunct="1">
              <a:lnSpc>
                <a:spcPct val="100000"/>
              </a:lnSpc>
              <a:spcBef>
                <a:spcPct val="20000"/>
              </a:spcBef>
              <a:spcAft>
                <a:spcPts val="1000"/>
              </a:spcAft>
              <a:buClr>
                <a:srgbClr val="D16349"/>
              </a:buClr>
              <a:buSzPct val="85000"/>
              <a:buFontTx/>
              <a:buNone/>
              <a:tabLst/>
              <a:defRPr/>
            </a:pPr>
            <a:endParaRPr kumimoji="0" lang="uk-UA" sz="2400" b="0" i="0" u="none" strike="noStrike" kern="1200" cap="none" spc="0" normalizeH="0" baseline="0" noProof="0" dirty="0" smtClean="0">
              <a:ln>
                <a:noFill/>
              </a:ln>
              <a:solidFill>
                <a:schemeClr val="tx1"/>
              </a:solidFill>
              <a:effectLst/>
              <a:uLnTx/>
              <a:uFillTx/>
              <a:latin typeface="Georgia"/>
            </a:endParaRPr>
          </a:p>
          <a:p>
            <a:pPr marL="0" marR="0" lvl="0" indent="0" algn="l" defTabSz="914400" rtl="0" eaLnBrk="1" fontAlgn="auto" latinLnBrk="0" hangingPunct="1">
              <a:lnSpc>
                <a:spcPct val="100000"/>
              </a:lnSpc>
              <a:spcBef>
                <a:spcPct val="20000"/>
              </a:spcBef>
              <a:spcAft>
                <a:spcPts val="1000"/>
              </a:spcAft>
              <a:buClr>
                <a:srgbClr val="D16349"/>
              </a:buClr>
              <a:buSzPct val="85000"/>
              <a:buFontTx/>
              <a:buNone/>
              <a:tabLst/>
              <a:defRPr/>
            </a:pPr>
            <a:endParaRPr lang="uk-UA" sz="2400" dirty="0">
              <a:solidFill>
                <a:schemeClr val="tx1"/>
              </a:solidFill>
              <a:latin typeface="Georgia"/>
            </a:endParaRPr>
          </a:p>
          <a:p>
            <a:pPr marL="0" marR="0" lvl="0" indent="0" algn="l" defTabSz="914400" rtl="0" eaLnBrk="1" fontAlgn="auto" latinLnBrk="0" hangingPunct="1">
              <a:lnSpc>
                <a:spcPct val="100000"/>
              </a:lnSpc>
              <a:spcBef>
                <a:spcPct val="20000"/>
              </a:spcBef>
              <a:spcAft>
                <a:spcPts val="1000"/>
              </a:spcAft>
              <a:buClr>
                <a:srgbClr val="D16349"/>
              </a:buClr>
              <a:buSzPct val="85000"/>
              <a:buFontTx/>
              <a:buNone/>
              <a:tabLst/>
              <a:defRPr/>
            </a:pPr>
            <a:endParaRPr kumimoji="0" lang="uk-UA" sz="2400" b="0" i="0" u="none" strike="noStrike" kern="1200" cap="none" spc="0" normalizeH="0" baseline="0" noProof="0" dirty="0" smtClean="0">
              <a:ln>
                <a:noFill/>
              </a:ln>
              <a:solidFill>
                <a:schemeClr val="tx1"/>
              </a:solidFill>
              <a:effectLst/>
              <a:uLnTx/>
              <a:uFillTx/>
              <a:latin typeface="Georgia"/>
            </a:endParaRPr>
          </a:p>
          <a:p>
            <a:pPr marL="0" marR="0" lvl="0" indent="0" algn="l" defTabSz="914400" rtl="0" eaLnBrk="1" fontAlgn="auto" latinLnBrk="0" hangingPunct="1">
              <a:lnSpc>
                <a:spcPct val="100000"/>
              </a:lnSpc>
              <a:spcBef>
                <a:spcPct val="20000"/>
              </a:spcBef>
              <a:spcAft>
                <a:spcPts val="1000"/>
              </a:spcAft>
              <a:buClr>
                <a:srgbClr val="D16349"/>
              </a:buClr>
              <a:buSzPct val="85000"/>
              <a:buFontTx/>
              <a:buNone/>
              <a:tabLst/>
              <a:defRPr/>
            </a:pPr>
            <a:r>
              <a:rPr kumimoji="0" lang="uk-UA" sz="2400" b="0" i="0" u="none" strike="noStrike" kern="1200" cap="none" spc="0" normalizeH="0" baseline="0" noProof="0" dirty="0" smtClean="0">
                <a:ln>
                  <a:noFill/>
                </a:ln>
                <a:solidFill>
                  <a:schemeClr val="tx1"/>
                </a:solidFill>
                <a:effectLst/>
                <a:uLnTx/>
                <a:uFillTx/>
                <a:latin typeface="Georgia"/>
              </a:rPr>
              <a:t>2. Раннє дитинство. Формується почуття </a:t>
            </a:r>
            <a:r>
              <a:rPr kumimoji="0" lang="uk-UA" sz="2400" b="0" i="0" u="none" strike="noStrike" kern="1200" cap="none" spc="0" normalizeH="0" baseline="0" noProof="0" dirty="0" err="1" smtClean="0">
                <a:ln>
                  <a:noFill/>
                </a:ln>
                <a:solidFill>
                  <a:schemeClr val="tx1"/>
                </a:solidFill>
                <a:effectLst/>
                <a:uLnTx/>
                <a:uFillTx/>
                <a:latin typeface="Georgia"/>
              </a:rPr>
              <a:t>самооцінності</a:t>
            </a:r>
            <a:endParaRPr kumimoji="0" lang="ru-RU" sz="2400" b="0" i="0" u="none" strike="noStrike" kern="1200" cap="none" spc="0" normalizeH="0" baseline="0" noProof="0" dirty="0">
              <a:ln>
                <a:noFill/>
              </a:ln>
              <a:solidFill>
                <a:schemeClr val="tx1"/>
              </a:solidFill>
              <a:effectLst/>
              <a:uLnTx/>
              <a:uFillTx/>
              <a:latin typeface="Georgia"/>
            </a:endParaRPr>
          </a:p>
        </p:txBody>
      </p:sp>
      <p:pic>
        <p:nvPicPr>
          <p:cNvPr id="6" name="Рисунок 5"/>
          <p:cNvPicPr>
            <a:picLocks noChangeAspect="1"/>
          </p:cNvPicPr>
          <p:nvPr/>
        </p:nvPicPr>
        <p:blipFill>
          <a:blip r:embed="rId2"/>
          <a:stretch>
            <a:fillRect/>
          </a:stretch>
        </p:blipFill>
        <p:spPr>
          <a:xfrm>
            <a:off x="3958697" y="615604"/>
            <a:ext cx="4608975" cy="3170195"/>
          </a:xfrm>
          <a:prstGeom prst="rect">
            <a:avLst/>
          </a:prstGeom>
        </p:spPr>
      </p:pic>
      <p:pic>
        <p:nvPicPr>
          <p:cNvPr id="7" name="Рисунок 6"/>
          <p:cNvPicPr>
            <a:picLocks noChangeAspect="1"/>
          </p:cNvPicPr>
          <p:nvPr/>
        </p:nvPicPr>
        <p:blipFill>
          <a:blip r:embed="rId3"/>
          <a:stretch>
            <a:fillRect/>
          </a:stretch>
        </p:blipFill>
        <p:spPr>
          <a:xfrm>
            <a:off x="672668" y="2944029"/>
            <a:ext cx="3286029" cy="3913971"/>
          </a:xfrm>
          <a:prstGeom prst="rect">
            <a:avLst/>
          </a:prstGeom>
        </p:spPr>
      </p:pic>
    </p:spTree>
    <p:extLst>
      <p:ext uri="{BB962C8B-B14F-4D97-AF65-F5344CB8AC3E}">
        <p14:creationId xmlns:p14="http://schemas.microsoft.com/office/powerpoint/2010/main" val="4251802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txBox="1">
            <a:spLocks/>
          </p:cNvSpPr>
          <p:nvPr/>
        </p:nvSpPr>
        <p:spPr>
          <a:xfrm>
            <a:off x="8951794" y="610721"/>
            <a:ext cx="2362200" cy="5667249"/>
          </a:xfrm>
          <a:prstGeom prst="rect">
            <a:avLst/>
          </a:prstGeom>
        </p:spPr>
        <p:txBody>
          <a:bodyPr vert="horz">
            <a:normAutofit/>
          </a:bodyPr>
          <a:lstStyle>
            <a:lvl1pPr marL="0" indent="0" algn="l" rtl="0" eaLnBrk="1" latinLnBrk="0" hangingPunct="1">
              <a:spcBef>
                <a:spcPct val="20000"/>
              </a:spcBef>
              <a:spcAft>
                <a:spcPts val="1000"/>
              </a:spcAft>
              <a:buClr>
                <a:schemeClr val="accent1"/>
              </a:buClr>
              <a:buSzPct val="85000"/>
              <a:buFont typeface="Wingdings 2"/>
              <a:buNone/>
              <a:defRPr kumimoji="0" sz="1600" kern="1200">
                <a:solidFill>
                  <a:srgbClr val="FFFFFF"/>
                </a:solidFill>
                <a:latin typeface="+mn-lt"/>
                <a:ea typeface="+mn-ea"/>
                <a:cs typeface="+mn-cs"/>
              </a:defRPr>
            </a:lvl1pPr>
            <a:lvl2pPr marL="548640" indent="-274320" algn="l" rtl="0" eaLnBrk="1" latinLnBrk="0" hangingPunct="1">
              <a:spcBef>
                <a:spcPct val="20000"/>
              </a:spcBef>
              <a:buClr>
                <a:schemeClr val="accent2"/>
              </a:buClr>
              <a:buSzPct val="70000"/>
              <a:buFont typeface="Wingdings"/>
              <a:buNone/>
              <a:defRPr kumimoji="0" sz="1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None/>
              <a:defRPr kumimoji="0" sz="1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None/>
              <a:defRPr kumimoji="0" sz="9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None/>
              <a:defRPr kumimoji="0" sz="9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1000"/>
              </a:spcAft>
              <a:buClr>
                <a:srgbClr val="D16349"/>
              </a:buClr>
              <a:buSzPct val="85000"/>
              <a:buFont typeface="Wingdings 2"/>
              <a:buNone/>
              <a:tabLst/>
              <a:defRPr/>
            </a:pPr>
            <a:r>
              <a:rPr kumimoji="0" lang="uk-UA" sz="2500" b="0" i="0" u="none" strike="noStrike" kern="1200" cap="none" spc="0" normalizeH="0" baseline="0" noProof="0" dirty="0" smtClean="0">
                <a:ln>
                  <a:noFill/>
                </a:ln>
                <a:solidFill>
                  <a:schemeClr val="tx1"/>
                </a:solidFill>
                <a:effectLst/>
                <a:uLnTx/>
                <a:uFillTx/>
                <a:latin typeface="Georgia"/>
              </a:rPr>
              <a:t>3. Вік гри (5-7 років). Формування почуття ініціативи.</a:t>
            </a:r>
          </a:p>
          <a:p>
            <a:pPr marL="0" marR="0" lvl="0" indent="0" algn="l" defTabSz="914400" rtl="0" eaLnBrk="1" fontAlgn="auto" latinLnBrk="0" hangingPunct="1">
              <a:lnSpc>
                <a:spcPct val="100000"/>
              </a:lnSpc>
              <a:spcBef>
                <a:spcPct val="20000"/>
              </a:spcBef>
              <a:spcAft>
                <a:spcPts val="1000"/>
              </a:spcAft>
              <a:buClr>
                <a:srgbClr val="D16349"/>
              </a:buClr>
              <a:buSzPct val="85000"/>
              <a:buFont typeface="Wingdings 2"/>
              <a:buNone/>
              <a:tabLst/>
              <a:defRPr/>
            </a:pPr>
            <a:endParaRPr lang="uk-UA" sz="2500" dirty="0">
              <a:solidFill>
                <a:schemeClr val="tx1"/>
              </a:solidFill>
              <a:latin typeface="Georgia"/>
            </a:endParaRPr>
          </a:p>
          <a:p>
            <a:pPr marL="0" marR="0" lvl="0" indent="0" algn="l" defTabSz="914400" rtl="0" eaLnBrk="1" fontAlgn="auto" latinLnBrk="0" hangingPunct="1">
              <a:lnSpc>
                <a:spcPct val="100000"/>
              </a:lnSpc>
              <a:spcBef>
                <a:spcPct val="20000"/>
              </a:spcBef>
              <a:spcAft>
                <a:spcPts val="1000"/>
              </a:spcAft>
              <a:buClr>
                <a:srgbClr val="D16349"/>
              </a:buClr>
              <a:buSzPct val="85000"/>
              <a:buFont typeface="Wingdings 2"/>
              <a:buNone/>
              <a:tabLst/>
              <a:defRPr/>
            </a:pPr>
            <a:endParaRPr kumimoji="0" lang="uk-UA" sz="2500" b="0" i="0" u="none" strike="noStrike" kern="1200" cap="none" spc="0" normalizeH="0" baseline="0" noProof="0" dirty="0" smtClean="0">
              <a:ln>
                <a:noFill/>
              </a:ln>
              <a:solidFill>
                <a:schemeClr val="tx1"/>
              </a:solidFill>
              <a:effectLst/>
              <a:uLnTx/>
              <a:uFillTx/>
              <a:latin typeface="Georgia"/>
            </a:endParaRPr>
          </a:p>
          <a:p>
            <a:pPr marL="0" marR="0" lvl="0" indent="0" algn="l" defTabSz="914400" rtl="0" eaLnBrk="1" fontAlgn="auto" latinLnBrk="0" hangingPunct="1">
              <a:lnSpc>
                <a:spcPct val="100000"/>
              </a:lnSpc>
              <a:spcBef>
                <a:spcPct val="20000"/>
              </a:spcBef>
              <a:spcAft>
                <a:spcPts val="1000"/>
              </a:spcAft>
              <a:buClr>
                <a:srgbClr val="D16349"/>
              </a:buClr>
              <a:buSzPct val="85000"/>
              <a:buFont typeface="Wingdings 2"/>
              <a:buNone/>
              <a:tabLst/>
              <a:defRPr/>
            </a:pPr>
            <a:r>
              <a:rPr kumimoji="0" lang="uk-UA" sz="2500" b="0" i="0" u="none" strike="noStrike" kern="1200" cap="none" spc="0" normalizeH="0" baseline="0" noProof="0" dirty="0" smtClean="0">
                <a:ln>
                  <a:noFill/>
                </a:ln>
                <a:solidFill>
                  <a:schemeClr val="tx1"/>
                </a:solidFill>
                <a:effectLst/>
                <a:uLnTx/>
                <a:uFillTx/>
                <a:latin typeface="Georgia"/>
              </a:rPr>
              <a:t>4. Шкільний вік. Дитина навчається досягати цілей.</a:t>
            </a:r>
            <a:endParaRPr kumimoji="0" lang="ru-RU" sz="2500" b="0" i="0" u="none" strike="noStrike" kern="1200" cap="none" spc="0" normalizeH="0" baseline="0" noProof="0" dirty="0" smtClean="0">
              <a:ln>
                <a:noFill/>
              </a:ln>
              <a:solidFill>
                <a:schemeClr val="tx1"/>
              </a:solidFill>
              <a:effectLst/>
              <a:uLnTx/>
              <a:uFillTx/>
              <a:latin typeface="Georgia"/>
            </a:endParaRPr>
          </a:p>
          <a:p>
            <a:pPr marL="0" marR="0" lvl="0" indent="0" algn="l" defTabSz="914400" rtl="0" eaLnBrk="1" fontAlgn="auto" latinLnBrk="0" hangingPunct="1">
              <a:lnSpc>
                <a:spcPct val="100000"/>
              </a:lnSpc>
              <a:spcBef>
                <a:spcPct val="20000"/>
              </a:spcBef>
              <a:spcAft>
                <a:spcPts val="1000"/>
              </a:spcAft>
              <a:buClr>
                <a:srgbClr val="D16349"/>
              </a:buClr>
              <a:buSzPct val="85000"/>
              <a:buFont typeface="Wingdings 2"/>
              <a:buNone/>
              <a:tabLst/>
              <a:defRPr/>
            </a:pPr>
            <a:endParaRPr kumimoji="0" lang="ru-RU" sz="1600" b="0" i="0" u="none" strike="noStrike" kern="1200" cap="none" spc="0" normalizeH="0" baseline="0" noProof="0" dirty="0">
              <a:ln>
                <a:noFill/>
              </a:ln>
              <a:solidFill>
                <a:schemeClr val="tx1"/>
              </a:solidFill>
              <a:effectLst/>
              <a:uLnTx/>
              <a:uFillTx/>
              <a:latin typeface="Georgia"/>
            </a:endParaRPr>
          </a:p>
        </p:txBody>
      </p:sp>
      <p:pic>
        <p:nvPicPr>
          <p:cNvPr id="4" name="Рисунок 3"/>
          <p:cNvPicPr>
            <a:picLocks noChangeAspect="1"/>
          </p:cNvPicPr>
          <p:nvPr/>
        </p:nvPicPr>
        <p:blipFill>
          <a:blip r:embed="rId2"/>
          <a:stretch>
            <a:fillRect/>
          </a:stretch>
        </p:blipFill>
        <p:spPr>
          <a:xfrm>
            <a:off x="1937982" y="133569"/>
            <a:ext cx="6610144" cy="3398738"/>
          </a:xfrm>
          <a:prstGeom prst="rect">
            <a:avLst/>
          </a:prstGeom>
        </p:spPr>
      </p:pic>
      <p:pic>
        <p:nvPicPr>
          <p:cNvPr id="5" name="Рисунок 4"/>
          <p:cNvPicPr>
            <a:picLocks noChangeAspect="1"/>
          </p:cNvPicPr>
          <p:nvPr/>
        </p:nvPicPr>
        <p:blipFill>
          <a:blip r:embed="rId3"/>
          <a:stretch>
            <a:fillRect/>
          </a:stretch>
        </p:blipFill>
        <p:spPr>
          <a:xfrm>
            <a:off x="2228320" y="3718288"/>
            <a:ext cx="6029467" cy="3139712"/>
          </a:xfrm>
          <a:prstGeom prst="rect">
            <a:avLst/>
          </a:prstGeom>
        </p:spPr>
      </p:pic>
    </p:spTree>
    <p:extLst>
      <p:ext uri="{BB962C8B-B14F-4D97-AF65-F5344CB8AC3E}">
        <p14:creationId xmlns:p14="http://schemas.microsoft.com/office/powerpoint/2010/main" val="3203977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2"/>
          <p:cNvSpPr txBox="1">
            <a:spLocks/>
          </p:cNvSpPr>
          <p:nvPr/>
        </p:nvSpPr>
        <p:spPr>
          <a:xfrm>
            <a:off x="9335069" y="587476"/>
            <a:ext cx="2497540" cy="5197493"/>
          </a:xfrm>
          <a:prstGeom prst="rect">
            <a:avLst/>
          </a:prstGeom>
        </p:spPr>
        <p:txBody>
          <a:bodyPr vert="horz">
            <a:normAutofit fontScale="92500"/>
          </a:bodyPr>
          <a:lstStyle>
            <a:lvl1pPr marL="0" indent="0" algn="l" rtl="0" eaLnBrk="1" latinLnBrk="0" hangingPunct="1">
              <a:spcBef>
                <a:spcPct val="20000"/>
              </a:spcBef>
              <a:spcAft>
                <a:spcPts val="1000"/>
              </a:spcAft>
              <a:buClr>
                <a:schemeClr val="accent1"/>
              </a:buClr>
              <a:buSzPct val="85000"/>
              <a:buFont typeface="Wingdings 2"/>
              <a:buNone/>
              <a:defRPr kumimoji="0" sz="1600" kern="1200">
                <a:solidFill>
                  <a:srgbClr val="FFFFFF"/>
                </a:solidFill>
                <a:latin typeface="+mn-lt"/>
                <a:ea typeface="+mn-ea"/>
                <a:cs typeface="+mn-cs"/>
              </a:defRPr>
            </a:lvl1pPr>
            <a:lvl2pPr marL="548640" indent="-274320" algn="l" rtl="0" eaLnBrk="1" latinLnBrk="0" hangingPunct="1">
              <a:spcBef>
                <a:spcPct val="20000"/>
              </a:spcBef>
              <a:buClr>
                <a:schemeClr val="accent2"/>
              </a:buClr>
              <a:buSzPct val="70000"/>
              <a:buFont typeface="Wingdings"/>
              <a:buNone/>
              <a:defRPr kumimoji="0" sz="1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None/>
              <a:defRPr kumimoji="0" sz="1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None/>
              <a:defRPr kumimoji="0" sz="9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None/>
              <a:defRPr kumimoji="0" sz="9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1000"/>
              </a:spcAft>
              <a:buClr>
                <a:srgbClr val="D16349"/>
              </a:buClr>
              <a:buSzPct val="85000"/>
              <a:buFont typeface="Wingdings 2"/>
              <a:buNone/>
              <a:tabLst/>
              <a:defRPr/>
            </a:pPr>
            <a:r>
              <a:rPr kumimoji="0" lang="uk-UA" sz="2400" b="0" i="0" u="none" strike="noStrike" kern="1200" cap="none" spc="0" normalizeH="0" baseline="0" noProof="0" dirty="0" smtClean="0">
                <a:ln>
                  <a:noFill/>
                </a:ln>
                <a:solidFill>
                  <a:schemeClr val="tx1"/>
                </a:solidFill>
                <a:effectLst/>
                <a:uLnTx/>
                <a:uFillTx/>
                <a:latin typeface="Georgia"/>
              </a:rPr>
              <a:t>5. Юність. Виникає відчуття власної неповторності, індивідуальності.</a:t>
            </a:r>
          </a:p>
          <a:p>
            <a:pPr marL="0" marR="0" lvl="0" indent="0" algn="l" defTabSz="914400" rtl="0" eaLnBrk="1" fontAlgn="auto" latinLnBrk="0" hangingPunct="1">
              <a:lnSpc>
                <a:spcPct val="100000"/>
              </a:lnSpc>
              <a:spcBef>
                <a:spcPct val="20000"/>
              </a:spcBef>
              <a:spcAft>
                <a:spcPts val="1000"/>
              </a:spcAft>
              <a:buClr>
                <a:srgbClr val="D16349"/>
              </a:buClr>
              <a:buSzPct val="85000"/>
              <a:buFont typeface="Wingdings 2"/>
              <a:buNone/>
              <a:tabLst/>
              <a:defRPr/>
            </a:pPr>
            <a:endParaRPr lang="uk-UA" sz="2400" dirty="0">
              <a:solidFill>
                <a:schemeClr val="tx1"/>
              </a:solidFill>
              <a:latin typeface="Georgia"/>
            </a:endParaRPr>
          </a:p>
          <a:p>
            <a:pPr marL="0" marR="0" lvl="0" indent="0" algn="l" defTabSz="914400" rtl="0" eaLnBrk="1" fontAlgn="auto" latinLnBrk="0" hangingPunct="1">
              <a:lnSpc>
                <a:spcPct val="100000"/>
              </a:lnSpc>
              <a:spcBef>
                <a:spcPct val="20000"/>
              </a:spcBef>
              <a:spcAft>
                <a:spcPts val="1000"/>
              </a:spcAft>
              <a:buClr>
                <a:srgbClr val="D16349"/>
              </a:buClr>
              <a:buSzPct val="85000"/>
              <a:buFont typeface="Wingdings 2"/>
              <a:buNone/>
              <a:tabLst/>
              <a:defRPr/>
            </a:pPr>
            <a:endParaRPr kumimoji="0" lang="uk-UA" sz="2400" b="0" i="0" u="none" strike="noStrike" kern="1200" cap="none" spc="0" normalizeH="0" baseline="0" noProof="0" dirty="0" smtClean="0">
              <a:ln>
                <a:noFill/>
              </a:ln>
              <a:solidFill>
                <a:schemeClr val="tx1"/>
              </a:solidFill>
              <a:effectLst/>
              <a:uLnTx/>
              <a:uFillTx/>
              <a:latin typeface="Georgia"/>
            </a:endParaRPr>
          </a:p>
          <a:p>
            <a:pPr marL="0" marR="0" lvl="0" indent="0" algn="l" defTabSz="914400" rtl="0" eaLnBrk="1" fontAlgn="auto" latinLnBrk="0" hangingPunct="1">
              <a:lnSpc>
                <a:spcPct val="100000"/>
              </a:lnSpc>
              <a:spcBef>
                <a:spcPct val="20000"/>
              </a:spcBef>
              <a:spcAft>
                <a:spcPts val="1000"/>
              </a:spcAft>
              <a:buClr>
                <a:srgbClr val="D16349"/>
              </a:buClr>
              <a:buSzPct val="85000"/>
              <a:buFont typeface="Wingdings 2"/>
              <a:buNone/>
              <a:tabLst/>
              <a:defRPr/>
            </a:pPr>
            <a:r>
              <a:rPr kumimoji="0" lang="uk-UA" sz="2400" b="0" i="0" u="none" strike="noStrike" kern="1200" cap="none" spc="0" normalizeH="0" baseline="0" noProof="0" dirty="0" smtClean="0">
                <a:ln>
                  <a:noFill/>
                </a:ln>
                <a:solidFill>
                  <a:schemeClr val="tx1"/>
                </a:solidFill>
                <a:effectLst/>
                <a:uLnTx/>
                <a:uFillTx/>
                <a:latin typeface="Georgia"/>
              </a:rPr>
              <a:t>6. Молодість. Виникає потреба і здатність до психологічної близькості з іншою людиною.</a:t>
            </a:r>
            <a:endParaRPr kumimoji="0" lang="ru-RU" sz="2400" b="0" i="0" u="none" strike="noStrike" kern="1200" cap="none" spc="0" normalizeH="0" baseline="0" noProof="0" dirty="0" smtClean="0">
              <a:ln>
                <a:noFill/>
              </a:ln>
              <a:solidFill>
                <a:schemeClr val="tx1"/>
              </a:solidFill>
              <a:effectLst/>
              <a:uLnTx/>
              <a:uFillTx/>
              <a:latin typeface="Georgia"/>
            </a:endParaRPr>
          </a:p>
          <a:p>
            <a:pPr marL="0" marR="0" lvl="0" indent="0" algn="l" defTabSz="914400" rtl="0" eaLnBrk="1" fontAlgn="auto" latinLnBrk="0" hangingPunct="1">
              <a:lnSpc>
                <a:spcPct val="100000"/>
              </a:lnSpc>
              <a:spcBef>
                <a:spcPct val="20000"/>
              </a:spcBef>
              <a:spcAft>
                <a:spcPts val="1000"/>
              </a:spcAft>
              <a:buClr>
                <a:srgbClr val="D16349"/>
              </a:buClr>
              <a:buSzPct val="85000"/>
              <a:buFont typeface="Wingdings 2"/>
              <a:buNone/>
              <a:tabLst/>
              <a:defRPr/>
            </a:pPr>
            <a:endParaRPr kumimoji="0" lang="ru-RU" sz="1600" b="0" i="0" u="none" strike="noStrike" kern="1200" cap="none" spc="0" normalizeH="0" baseline="0" noProof="0" dirty="0">
              <a:ln>
                <a:noFill/>
              </a:ln>
              <a:solidFill>
                <a:srgbClr val="FFFFFF"/>
              </a:solidFill>
              <a:effectLst/>
              <a:uLnTx/>
              <a:uFillTx/>
              <a:latin typeface="Georgia"/>
            </a:endParaRPr>
          </a:p>
        </p:txBody>
      </p:sp>
      <p:pic>
        <p:nvPicPr>
          <p:cNvPr id="5" name="Рисунок 4"/>
          <p:cNvPicPr>
            <a:picLocks noChangeAspect="1"/>
          </p:cNvPicPr>
          <p:nvPr/>
        </p:nvPicPr>
        <p:blipFill>
          <a:blip r:embed="rId2"/>
          <a:stretch>
            <a:fillRect/>
          </a:stretch>
        </p:blipFill>
        <p:spPr>
          <a:xfrm>
            <a:off x="1496544" y="587476"/>
            <a:ext cx="7312483" cy="5559843"/>
          </a:xfrm>
          <a:prstGeom prst="rect">
            <a:avLst/>
          </a:prstGeom>
        </p:spPr>
      </p:pic>
    </p:spTree>
    <p:extLst>
      <p:ext uri="{BB962C8B-B14F-4D97-AF65-F5344CB8AC3E}">
        <p14:creationId xmlns:p14="http://schemas.microsoft.com/office/powerpoint/2010/main" val="1657479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txBox="1">
            <a:spLocks/>
          </p:cNvSpPr>
          <p:nvPr/>
        </p:nvSpPr>
        <p:spPr>
          <a:xfrm>
            <a:off x="9021170" y="614771"/>
            <a:ext cx="2620370" cy="5554017"/>
          </a:xfrm>
          <a:prstGeom prst="rect">
            <a:avLst/>
          </a:prstGeom>
        </p:spPr>
        <p:txBody>
          <a:bodyPr vert="horz">
            <a:normAutofit/>
          </a:bodyPr>
          <a:lstStyle>
            <a:lvl1pPr marL="0" indent="0" algn="l" rtl="0" eaLnBrk="1" latinLnBrk="0" hangingPunct="1">
              <a:spcBef>
                <a:spcPct val="20000"/>
              </a:spcBef>
              <a:spcAft>
                <a:spcPts val="1000"/>
              </a:spcAft>
              <a:buClr>
                <a:schemeClr val="accent1"/>
              </a:buClr>
              <a:buSzPct val="85000"/>
              <a:buFont typeface="Wingdings 2"/>
              <a:buNone/>
              <a:defRPr kumimoji="0" sz="1600" kern="1200">
                <a:solidFill>
                  <a:srgbClr val="FFFFFF"/>
                </a:solidFill>
                <a:latin typeface="+mn-lt"/>
                <a:ea typeface="+mn-ea"/>
                <a:cs typeface="+mn-cs"/>
              </a:defRPr>
            </a:lvl1pPr>
            <a:lvl2pPr marL="548640" indent="-274320" algn="l" rtl="0" eaLnBrk="1" latinLnBrk="0" hangingPunct="1">
              <a:spcBef>
                <a:spcPct val="20000"/>
              </a:spcBef>
              <a:buClr>
                <a:schemeClr val="accent2"/>
              </a:buClr>
              <a:buSzPct val="70000"/>
              <a:buFont typeface="Wingdings"/>
              <a:buNone/>
              <a:defRPr kumimoji="0" sz="1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None/>
              <a:defRPr kumimoji="0" sz="1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None/>
              <a:defRPr kumimoji="0" sz="9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None/>
              <a:defRPr kumimoji="0" sz="9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1000"/>
              </a:spcAft>
              <a:buClr>
                <a:srgbClr val="D16349"/>
              </a:buClr>
              <a:buSzPct val="85000"/>
              <a:buFont typeface="Wingdings 2"/>
              <a:buNone/>
              <a:tabLst/>
              <a:defRPr/>
            </a:pPr>
            <a:r>
              <a:rPr kumimoji="0" lang="uk-UA" sz="2400" b="0" i="0" u="none" strike="noStrike" kern="1200" cap="none" spc="0" normalizeH="0" baseline="0" noProof="0" dirty="0" smtClean="0">
                <a:ln>
                  <a:noFill/>
                </a:ln>
                <a:solidFill>
                  <a:schemeClr val="tx1"/>
                </a:solidFill>
                <a:effectLst/>
                <a:uLnTx/>
                <a:uFillTx/>
                <a:latin typeface="Georgia"/>
              </a:rPr>
              <a:t>7.Дорослість. Характеризується творчою діяльністю, продуктивною працею.</a:t>
            </a:r>
          </a:p>
          <a:p>
            <a:pPr marL="0" marR="0" lvl="0" indent="0" algn="l" defTabSz="914400" rtl="0" eaLnBrk="1" fontAlgn="auto" latinLnBrk="0" hangingPunct="1">
              <a:lnSpc>
                <a:spcPct val="100000"/>
              </a:lnSpc>
              <a:spcBef>
                <a:spcPct val="20000"/>
              </a:spcBef>
              <a:spcAft>
                <a:spcPts val="1000"/>
              </a:spcAft>
              <a:buClr>
                <a:srgbClr val="D16349"/>
              </a:buClr>
              <a:buSzPct val="85000"/>
              <a:buFont typeface="Wingdings 2"/>
              <a:buNone/>
              <a:tabLst/>
              <a:defRPr/>
            </a:pPr>
            <a:endParaRPr kumimoji="0" lang="uk-UA" sz="2400" b="0" i="0" u="none" strike="noStrike" kern="1200" cap="none" spc="0" normalizeH="0" baseline="0" noProof="0" dirty="0" smtClean="0">
              <a:ln>
                <a:noFill/>
              </a:ln>
              <a:solidFill>
                <a:schemeClr val="tx1"/>
              </a:solidFill>
              <a:effectLst/>
              <a:uLnTx/>
              <a:uFillTx/>
              <a:latin typeface="Georgia"/>
            </a:endParaRPr>
          </a:p>
          <a:p>
            <a:pPr marL="0" marR="0" lvl="0" indent="0" algn="l" defTabSz="914400" rtl="0" eaLnBrk="1" fontAlgn="auto" latinLnBrk="0" hangingPunct="1">
              <a:lnSpc>
                <a:spcPct val="100000"/>
              </a:lnSpc>
              <a:spcBef>
                <a:spcPct val="20000"/>
              </a:spcBef>
              <a:spcAft>
                <a:spcPts val="1000"/>
              </a:spcAft>
              <a:buClr>
                <a:srgbClr val="D16349"/>
              </a:buClr>
              <a:buSzPct val="85000"/>
              <a:buFont typeface="Wingdings 2"/>
              <a:buNone/>
              <a:tabLst/>
              <a:defRPr/>
            </a:pPr>
            <a:r>
              <a:rPr kumimoji="0" lang="uk-UA" sz="2400" b="0" i="0" u="none" strike="noStrike" kern="1200" cap="none" spc="0" normalizeH="0" baseline="0" noProof="0" dirty="0" smtClean="0">
                <a:ln>
                  <a:noFill/>
                </a:ln>
                <a:solidFill>
                  <a:schemeClr val="tx1"/>
                </a:solidFill>
                <a:effectLst/>
                <a:uLnTx/>
                <a:uFillTx/>
                <a:latin typeface="Georgia"/>
              </a:rPr>
              <a:t>8.Зрілий вік, або старість. Виникає почуття задоволення від виконаного </a:t>
            </a:r>
            <a:r>
              <a:rPr kumimoji="0" lang="uk-UA" sz="2400" b="0" i="0" u="none" strike="noStrike" kern="1200" cap="none" spc="0" normalizeH="0" baseline="0" noProof="0" dirty="0" err="1" smtClean="0">
                <a:ln>
                  <a:noFill/>
                </a:ln>
                <a:solidFill>
                  <a:schemeClr val="tx1"/>
                </a:solidFill>
                <a:effectLst/>
                <a:uLnTx/>
                <a:uFillTx/>
                <a:latin typeface="Georgia"/>
              </a:rPr>
              <a:t>обов</a:t>
            </a:r>
            <a:r>
              <a:rPr kumimoji="0" lang="en-US" sz="2400" b="0" i="0" u="none" strike="noStrike" kern="1200" cap="none" spc="0" normalizeH="0" baseline="0" noProof="0" dirty="0" smtClean="0">
                <a:ln>
                  <a:noFill/>
                </a:ln>
                <a:solidFill>
                  <a:schemeClr val="tx1"/>
                </a:solidFill>
                <a:effectLst/>
                <a:uLnTx/>
                <a:uFillTx/>
                <a:latin typeface="Georgia"/>
              </a:rPr>
              <a:t>’</a:t>
            </a:r>
            <a:r>
              <a:rPr kumimoji="0" lang="uk-UA" sz="2400" b="0" i="0" u="none" strike="noStrike" kern="1200" cap="none" spc="0" normalizeH="0" baseline="0" noProof="0" dirty="0" err="1" smtClean="0">
                <a:ln>
                  <a:noFill/>
                </a:ln>
                <a:solidFill>
                  <a:schemeClr val="tx1"/>
                </a:solidFill>
                <a:effectLst/>
                <a:uLnTx/>
                <a:uFillTx/>
                <a:latin typeface="Georgia"/>
              </a:rPr>
              <a:t>язку</a:t>
            </a:r>
            <a:r>
              <a:rPr kumimoji="0" lang="uk-UA" sz="2400" b="0" i="0" u="none" strike="noStrike" kern="1200" cap="none" spc="0" normalizeH="0" baseline="0" noProof="0" dirty="0" smtClean="0">
                <a:ln>
                  <a:noFill/>
                </a:ln>
                <a:solidFill>
                  <a:schemeClr val="tx1"/>
                </a:solidFill>
                <a:effectLst/>
                <a:uLnTx/>
                <a:uFillTx/>
                <a:latin typeface="Georgia"/>
              </a:rPr>
              <a:t>.</a:t>
            </a:r>
            <a:endParaRPr kumimoji="0" lang="ru-RU" sz="2400" b="0" i="0" u="none" strike="noStrike" kern="1200" cap="none" spc="0" normalizeH="0" baseline="0" noProof="0" dirty="0" smtClean="0">
              <a:ln>
                <a:noFill/>
              </a:ln>
              <a:solidFill>
                <a:schemeClr val="tx1"/>
              </a:solidFill>
              <a:effectLst/>
              <a:uLnTx/>
              <a:uFillTx/>
              <a:latin typeface="Georgia"/>
            </a:endParaRPr>
          </a:p>
          <a:p>
            <a:pPr marL="0" marR="0" lvl="0" indent="0" algn="l" defTabSz="914400" rtl="0" eaLnBrk="1" fontAlgn="auto" latinLnBrk="0" hangingPunct="1">
              <a:lnSpc>
                <a:spcPct val="100000"/>
              </a:lnSpc>
              <a:spcBef>
                <a:spcPct val="20000"/>
              </a:spcBef>
              <a:spcAft>
                <a:spcPts val="1000"/>
              </a:spcAft>
              <a:buClr>
                <a:srgbClr val="D16349"/>
              </a:buClr>
              <a:buSzPct val="85000"/>
              <a:buFont typeface="Wingdings 2"/>
              <a:buNone/>
              <a:tabLst/>
              <a:defRPr/>
            </a:pPr>
            <a:endParaRPr kumimoji="0" lang="ru-RU" sz="1600" b="0" i="0" u="none" strike="noStrike" kern="1200" cap="none" spc="0" normalizeH="0" baseline="0" noProof="0" dirty="0">
              <a:ln>
                <a:noFill/>
              </a:ln>
              <a:solidFill>
                <a:srgbClr val="FFFFFF"/>
              </a:solidFill>
              <a:effectLst/>
              <a:uLnTx/>
              <a:uFillTx/>
              <a:latin typeface="Georgia"/>
            </a:endParaRPr>
          </a:p>
        </p:txBody>
      </p:sp>
      <p:pic>
        <p:nvPicPr>
          <p:cNvPr id="4" name="Рисунок 3"/>
          <p:cNvPicPr>
            <a:picLocks noChangeAspect="1"/>
          </p:cNvPicPr>
          <p:nvPr/>
        </p:nvPicPr>
        <p:blipFill>
          <a:blip r:embed="rId2"/>
          <a:stretch>
            <a:fillRect/>
          </a:stretch>
        </p:blipFill>
        <p:spPr>
          <a:xfrm>
            <a:off x="1901674" y="274396"/>
            <a:ext cx="6205095" cy="6452170"/>
          </a:xfrm>
          <a:prstGeom prst="rect">
            <a:avLst/>
          </a:prstGeom>
        </p:spPr>
      </p:pic>
    </p:spTree>
    <p:extLst>
      <p:ext uri="{BB962C8B-B14F-4D97-AF65-F5344CB8AC3E}">
        <p14:creationId xmlns:p14="http://schemas.microsoft.com/office/powerpoint/2010/main" val="1325651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2535554" y="1677556"/>
            <a:ext cx="7748688" cy="4785775"/>
          </a:xfrm>
          <a:prstGeom prst="rect">
            <a:avLst/>
          </a:prstGeom>
        </p:spPr>
      </p:pic>
      <p:pic>
        <p:nvPicPr>
          <p:cNvPr id="4" name="Рисунок 3"/>
          <p:cNvPicPr>
            <a:picLocks noChangeAspect="1"/>
          </p:cNvPicPr>
          <p:nvPr/>
        </p:nvPicPr>
        <p:blipFill>
          <a:blip r:embed="rId3"/>
          <a:stretch>
            <a:fillRect/>
          </a:stretch>
        </p:blipFill>
        <p:spPr>
          <a:xfrm>
            <a:off x="1937612" y="309270"/>
            <a:ext cx="8535140" cy="780356"/>
          </a:xfrm>
          <a:prstGeom prst="rect">
            <a:avLst/>
          </a:prstGeom>
        </p:spPr>
      </p:pic>
    </p:spTree>
    <p:extLst>
      <p:ext uri="{BB962C8B-B14F-4D97-AF65-F5344CB8AC3E}">
        <p14:creationId xmlns:p14="http://schemas.microsoft.com/office/powerpoint/2010/main" val="338889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77069"/>
            <a:ext cx="6849327" cy="4380931"/>
          </a:xfrm>
          <a:prstGeom prst="rect">
            <a:avLst/>
          </a:prstGeom>
        </p:spPr>
      </p:pic>
      <p:sp>
        <p:nvSpPr>
          <p:cNvPr id="4" name="Прямоугольник 3"/>
          <p:cNvSpPr/>
          <p:nvPr/>
        </p:nvSpPr>
        <p:spPr>
          <a:xfrm>
            <a:off x="5872635" y="214911"/>
            <a:ext cx="6096000" cy="4524315"/>
          </a:xfrm>
          <a:prstGeom prst="rect">
            <a:avLst/>
          </a:prstGeom>
        </p:spPr>
        <p:txBody>
          <a:bodyPr>
            <a:spAutoFit/>
          </a:bodyPr>
          <a:lstStyle/>
          <a:p>
            <a:pPr marL="274320" lvl="0" indent="-274320" algn="ctr">
              <a:spcBef>
                <a:spcPct val="20000"/>
              </a:spcBef>
              <a:buClr>
                <a:srgbClr val="D16349"/>
              </a:buClr>
              <a:buSzPct val="85000"/>
            </a:pPr>
            <a:r>
              <a:rPr lang="uk-UA" sz="3600" b="1" dirty="0">
                <a:solidFill>
                  <a:prstClr val="black"/>
                </a:solidFill>
                <a:latin typeface="Georgia"/>
              </a:rPr>
              <a:t>Гендерна соціалізація </a:t>
            </a:r>
            <a:r>
              <a:rPr lang="uk-UA" sz="3600" dirty="0">
                <a:solidFill>
                  <a:prstClr val="black"/>
                </a:solidFill>
                <a:latin typeface="Georgia"/>
              </a:rPr>
              <a:t>- це процес засвоєння людиною соціальної ролі, визначеної для неї суспільством від народження, залежно від того, чоловіком або жінкою вона народилася.</a:t>
            </a:r>
            <a:endParaRPr lang="ru-RU" sz="3600" dirty="0">
              <a:solidFill>
                <a:prstClr val="black"/>
              </a:solidFill>
              <a:latin typeface="Georgia"/>
            </a:endParaRPr>
          </a:p>
        </p:txBody>
      </p:sp>
    </p:spTree>
    <p:extLst>
      <p:ext uri="{BB962C8B-B14F-4D97-AF65-F5344CB8AC3E}">
        <p14:creationId xmlns:p14="http://schemas.microsoft.com/office/powerpoint/2010/main" val="30666253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462587" y="844416"/>
            <a:ext cx="3960440" cy="5493812"/>
          </a:xfrm>
          <a:prstGeom prst="rect">
            <a:avLst/>
          </a:prstGeom>
        </p:spPr>
        <p:txBody>
          <a:bodyPr wrap="square">
            <a:spAutoFit/>
          </a:bodyPr>
          <a:lstStyle/>
          <a:p>
            <a:pPr algn="ctr"/>
            <a:r>
              <a:rPr lang="ru-RU" sz="2700" dirty="0" err="1">
                <a:solidFill>
                  <a:prstClr val="black"/>
                </a:solidFill>
                <a:latin typeface="Bookman Old Style" panose="02050604050505020204" pitchFamily="18" charset="0"/>
              </a:rPr>
              <a:t>Усвідомлення</a:t>
            </a:r>
            <a:r>
              <a:rPr lang="ru-RU" sz="2700" dirty="0">
                <a:solidFill>
                  <a:prstClr val="black"/>
                </a:solidFill>
                <a:latin typeface="Bookman Old Style" panose="02050604050505020204" pitchFamily="18" charset="0"/>
              </a:rPr>
              <a:t> </a:t>
            </a:r>
            <a:r>
              <a:rPr lang="ru-RU" sz="2700" dirty="0" err="1">
                <a:solidFill>
                  <a:prstClr val="black"/>
                </a:solidFill>
                <a:latin typeface="Bookman Old Style" panose="02050604050505020204" pitchFamily="18" charset="0"/>
              </a:rPr>
              <a:t>людиною</a:t>
            </a:r>
            <a:r>
              <a:rPr lang="ru-RU" sz="2700" dirty="0">
                <a:solidFill>
                  <a:prstClr val="black"/>
                </a:solidFill>
                <a:latin typeface="Bookman Old Style" panose="02050604050505020204" pitchFamily="18" charset="0"/>
              </a:rPr>
              <a:t> </a:t>
            </a:r>
            <a:r>
              <a:rPr lang="ru-RU" sz="2700" dirty="0" err="1">
                <a:solidFill>
                  <a:prstClr val="black"/>
                </a:solidFill>
                <a:latin typeface="Bookman Old Style" panose="02050604050505020204" pitchFamily="18" charset="0"/>
              </a:rPr>
              <a:t>своєї</a:t>
            </a:r>
            <a:r>
              <a:rPr lang="ru-RU" sz="2700" dirty="0">
                <a:solidFill>
                  <a:prstClr val="black"/>
                </a:solidFill>
                <a:latin typeface="Bookman Old Style" panose="02050604050505020204" pitchFamily="18" charset="0"/>
              </a:rPr>
              <a:t> </a:t>
            </a:r>
            <a:r>
              <a:rPr lang="ru-RU" sz="2700" dirty="0" err="1">
                <a:solidFill>
                  <a:prstClr val="black"/>
                </a:solidFill>
                <a:latin typeface="Bookman Old Style" panose="02050604050505020204" pitchFamily="18" charset="0"/>
              </a:rPr>
              <a:t>приналежності</a:t>
            </a:r>
            <a:r>
              <a:rPr lang="ru-RU" sz="2700" dirty="0">
                <a:solidFill>
                  <a:prstClr val="black"/>
                </a:solidFill>
                <a:latin typeface="Bookman Old Style" panose="02050604050505020204" pitchFamily="18" charset="0"/>
              </a:rPr>
              <a:t> до </a:t>
            </a:r>
            <a:r>
              <a:rPr lang="ru-RU" sz="2700" dirty="0" err="1">
                <a:solidFill>
                  <a:prstClr val="black"/>
                </a:solidFill>
                <a:latin typeface="Bookman Old Style" panose="02050604050505020204" pitchFamily="18" charset="0"/>
              </a:rPr>
              <a:t>чоловічої</a:t>
            </a:r>
            <a:r>
              <a:rPr lang="ru-RU" sz="2700" dirty="0">
                <a:solidFill>
                  <a:prstClr val="black"/>
                </a:solidFill>
                <a:latin typeface="Bookman Old Style" panose="02050604050505020204" pitchFamily="18" charset="0"/>
              </a:rPr>
              <a:t> </a:t>
            </a:r>
            <a:r>
              <a:rPr lang="ru-RU" sz="2700" dirty="0" err="1">
                <a:solidFill>
                  <a:prstClr val="black"/>
                </a:solidFill>
                <a:latin typeface="Bookman Old Style" panose="02050604050505020204" pitchFamily="18" charset="0"/>
              </a:rPr>
              <a:t>або</a:t>
            </a:r>
            <a:r>
              <a:rPr lang="ru-RU" sz="2700" dirty="0">
                <a:solidFill>
                  <a:prstClr val="black"/>
                </a:solidFill>
                <a:latin typeface="Bookman Old Style" panose="02050604050505020204" pitchFamily="18" charset="0"/>
              </a:rPr>
              <a:t> </a:t>
            </a:r>
            <a:r>
              <a:rPr lang="ru-RU" sz="2700" dirty="0" err="1">
                <a:solidFill>
                  <a:prstClr val="black"/>
                </a:solidFill>
                <a:latin typeface="Bookman Old Style" panose="02050604050505020204" pitchFamily="18" charset="0"/>
              </a:rPr>
              <a:t>жіночої</a:t>
            </a:r>
            <a:r>
              <a:rPr lang="ru-RU" sz="2700" dirty="0">
                <a:solidFill>
                  <a:prstClr val="black"/>
                </a:solidFill>
                <a:latin typeface="Bookman Old Style" panose="02050604050505020204" pitchFamily="18" charset="0"/>
              </a:rPr>
              <a:t> </a:t>
            </a:r>
            <a:r>
              <a:rPr lang="ru-RU" sz="2700" dirty="0" err="1">
                <a:solidFill>
                  <a:prstClr val="black"/>
                </a:solidFill>
                <a:latin typeface="Bookman Old Style" panose="02050604050505020204" pitchFamily="18" charset="0"/>
              </a:rPr>
              <a:t>статі</a:t>
            </a:r>
            <a:r>
              <a:rPr lang="ru-RU" sz="2700" dirty="0">
                <a:solidFill>
                  <a:prstClr val="black"/>
                </a:solidFill>
                <a:latin typeface="Bookman Old Style" panose="02050604050505020204" pitchFamily="18" charset="0"/>
              </a:rPr>
              <a:t> </a:t>
            </a:r>
            <a:r>
              <a:rPr lang="ru-RU" sz="2700" dirty="0" err="1">
                <a:solidFill>
                  <a:prstClr val="black"/>
                </a:solidFill>
                <a:latin typeface="Bookman Old Style" panose="02050604050505020204" pitchFamily="18" charset="0"/>
              </a:rPr>
              <a:t>визначають</a:t>
            </a:r>
            <a:r>
              <a:rPr lang="ru-RU" sz="2700" dirty="0">
                <a:solidFill>
                  <a:prstClr val="black"/>
                </a:solidFill>
                <a:latin typeface="Bookman Old Style" panose="02050604050505020204" pitchFamily="18" charset="0"/>
              </a:rPr>
              <a:t> </a:t>
            </a:r>
            <a:r>
              <a:rPr lang="ru-RU" sz="2700" dirty="0" err="1">
                <a:solidFill>
                  <a:prstClr val="black"/>
                </a:solidFill>
                <a:latin typeface="Bookman Old Style" panose="02050604050505020204" pitchFamily="18" charset="0"/>
              </a:rPr>
              <a:t>його</a:t>
            </a:r>
            <a:r>
              <a:rPr lang="ru-RU" sz="2700" dirty="0">
                <a:solidFill>
                  <a:prstClr val="black"/>
                </a:solidFill>
                <a:latin typeface="Bookman Old Style" panose="02050604050505020204" pitchFamily="18" charset="0"/>
              </a:rPr>
              <a:t> </a:t>
            </a:r>
            <a:r>
              <a:rPr lang="ru-RU" sz="2700" dirty="0" err="1">
                <a:solidFill>
                  <a:prstClr val="black"/>
                </a:solidFill>
                <a:latin typeface="Bookman Old Style" panose="02050604050505020204" pitchFamily="18" charset="0"/>
              </a:rPr>
              <a:t>поведінку</a:t>
            </a:r>
            <a:r>
              <a:rPr lang="ru-RU" sz="2700" dirty="0">
                <a:solidFill>
                  <a:prstClr val="black"/>
                </a:solidFill>
                <a:latin typeface="Bookman Old Style" panose="02050604050505020204" pitchFamily="18" charset="0"/>
              </a:rPr>
              <a:t>, </a:t>
            </a:r>
            <a:r>
              <a:rPr lang="ru-RU" sz="2700" dirty="0" err="1">
                <a:solidFill>
                  <a:prstClr val="black"/>
                </a:solidFill>
                <a:latin typeface="Bookman Old Style" panose="02050604050505020204" pitchFamily="18" charset="0"/>
              </a:rPr>
              <a:t>спосіб</a:t>
            </a:r>
            <a:r>
              <a:rPr lang="ru-RU" sz="2700" dirty="0">
                <a:solidFill>
                  <a:prstClr val="black"/>
                </a:solidFill>
                <a:latin typeface="Bookman Old Style" panose="02050604050505020204" pitchFamily="18" charset="0"/>
              </a:rPr>
              <a:t> </a:t>
            </a:r>
            <a:r>
              <a:rPr lang="ru-RU" sz="2700" dirty="0" err="1">
                <a:solidFill>
                  <a:prstClr val="black"/>
                </a:solidFill>
                <a:latin typeface="Bookman Old Style" panose="02050604050505020204" pitchFamily="18" charset="0"/>
              </a:rPr>
              <a:t>життя</a:t>
            </a:r>
            <a:r>
              <a:rPr lang="ru-RU" sz="2700" dirty="0">
                <a:solidFill>
                  <a:prstClr val="black"/>
                </a:solidFill>
                <a:latin typeface="Bookman Old Style" panose="02050604050505020204" pitchFamily="18" charset="0"/>
              </a:rPr>
              <a:t>, </a:t>
            </a:r>
            <a:r>
              <a:rPr lang="ru-RU" sz="2700" dirty="0" err="1">
                <a:solidFill>
                  <a:prstClr val="black"/>
                </a:solidFill>
                <a:latin typeface="Bookman Old Style" panose="02050604050505020204" pitchFamily="18" charset="0"/>
              </a:rPr>
              <a:t>формування</a:t>
            </a:r>
            <a:r>
              <a:rPr lang="ru-RU" sz="2700" dirty="0">
                <a:solidFill>
                  <a:prstClr val="black"/>
                </a:solidFill>
                <a:latin typeface="Bookman Old Style" panose="02050604050505020204" pitchFamily="18" charset="0"/>
              </a:rPr>
              <a:t> </a:t>
            </a:r>
            <a:r>
              <a:rPr lang="ru-RU" sz="2700" dirty="0" err="1">
                <a:solidFill>
                  <a:prstClr val="black"/>
                </a:solidFill>
                <a:latin typeface="Bookman Old Style" panose="02050604050505020204" pitchFamily="18" charset="0"/>
              </a:rPr>
              <a:t>особистісних</a:t>
            </a:r>
            <a:r>
              <a:rPr lang="ru-RU" sz="2700" dirty="0">
                <a:solidFill>
                  <a:prstClr val="black"/>
                </a:solidFill>
                <a:latin typeface="Bookman Old Style" panose="02050604050505020204" pitchFamily="18" charset="0"/>
              </a:rPr>
              <a:t> </a:t>
            </a:r>
            <a:r>
              <a:rPr lang="ru-RU" sz="2700" dirty="0" err="1">
                <a:solidFill>
                  <a:prstClr val="black"/>
                </a:solidFill>
                <a:latin typeface="Bookman Old Style" panose="02050604050505020204" pitchFamily="18" charset="0"/>
              </a:rPr>
              <a:t>якостей</a:t>
            </a:r>
            <a:r>
              <a:rPr lang="ru-RU" sz="2700" dirty="0">
                <a:solidFill>
                  <a:prstClr val="black"/>
                </a:solidFill>
                <a:latin typeface="Bookman Old Style" panose="02050604050505020204" pitchFamily="18" charset="0"/>
              </a:rPr>
              <a:t> </a:t>
            </a:r>
            <a:r>
              <a:rPr lang="ru-RU" sz="2700" dirty="0" err="1">
                <a:solidFill>
                  <a:prstClr val="black"/>
                </a:solidFill>
                <a:latin typeface="Bookman Old Style" panose="02050604050505020204" pitchFamily="18" charset="0"/>
              </a:rPr>
              <a:t>людини</a:t>
            </a:r>
            <a:r>
              <a:rPr lang="ru-RU" sz="2700" dirty="0">
                <a:solidFill>
                  <a:prstClr val="black"/>
                </a:solidFill>
                <a:latin typeface="Bookman Old Style" panose="02050604050505020204" pitchFamily="18" charset="0"/>
              </a:rPr>
              <a:t>. Це </a:t>
            </a:r>
            <a:r>
              <a:rPr lang="ru-RU" sz="2700" dirty="0" err="1">
                <a:solidFill>
                  <a:prstClr val="black"/>
                </a:solidFill>
                <a:latin typeface="Bookman Old Style" panose="02050604050505020204" pitchFamily="18" charset="0"/>
              </a:rPr>
              <a:t>складний</a:t>
            </a:r>
            <a:r>
              <a:rPr lang="ru-RU" sz="2700" dirty="0">
                <a:solidFill>
                  <a:prstClr val="black"/>
                </a:solidFill>
                <a:latin typeface="Bookman Old Style" panose="02050604050505020204" pitchFamily="18" charset="0"/>
              </a:rPr>
              <a:t> </a:t>
            </a:r>
            <a:r>
              <a:rPr lang="ru-RU" sz="2700" dirty="0" err="1">
                <a:solidFill>
                  <a:prstClr val="black"/>
                </a:solidFill>
                <a:latin typeface="Bookman Old Style" panose="02050604050505020204" pitchFamily="18" charset="0"/>
              </a:rPr>
              <a:t>процес</a:t>
            </a:r>
            <a:r>
              <a:rPr lang="ru-RU" sz="2700" dirty="0">
                <a:solidFill>
                  <a:prstClr val="black"/>
                </a:solidFill>
                <a:latin typeface="Bookman Old Style" panose="02050604050505020204" pitchFamily="18" charset="0"/>
              </a:rPr>
              <a:t>, </a:t>
            </a:r>
            <a:r>
              <a:rPr lang="ru-RU" sz="2700" dirty="0" err="1">
                <a:solidFill>
                  <a:prstClr val="black"/>
                </a:solidFill>
                <a:latin typeface="Bookman Old Style" panose="02050604050505020204" pitchFamily="18" charset="0"/>
              </a:rPr>
              <a:t>пов'язаний</a:t>
            </a:r>
            <a:r>
              <a:rPr lang="ru-RU" sz="2700" dirty="0">
                <a:solidFill>
                  <a:prstClr val="black"/>
                </a:solidFill>
                <a:latin typeface="Bookman Old Style" panose="02050604050505020204" pitchFamily="18" charset="0"/>
              </a:rPr>
              <a:t> з </a:t>
            </a:r>
            <a:r>
              <a:rPr lang="ru-RU" sz="2700" dirty="0" err="1">
                <a:solidFill>
                  <a:prstClr val="black"/>
                </a:solidFill>
                <a:latin typeface="Bookman Old Style" panose="02050604050505020204" pitchFamily="18" charset="0"/>
              </a:rPr>
              <a:t>оволодінням</a:t>
            </a:r>
            <a:r>
              <a:rPr lang="ru-RU" sz="2700" dirty="0">
                <a:solidFill>
                  <a:prstClr val="black"/>
                </a:solidFill>
                <a:latin typeface="Bookman Old Style" panose="02050604050505020204" pitchFamily="18" charset="0"/>
              </a:rPr>
              <a:t> </a:t>
            </a:r>
            <a:r>
              <a:rPr lang="ru-RU" sz="2700" dirty="0" err="1">
                <a:solidFill>
                  <a:prstClr val="black"/>
                </a:solidFill>
                <a:latin typeface="Bookman Old Style" panose="02050604050505020204" pitchFamily="18" charset="0"/>
              </a:rPr>
              <a:t>певної</a:t>
            </a:r>
            <a:r>
              <a:rPr lang="ru-RU" sz="2700" dirty="0">
                <a:solidFill>
                  <a:prstClr val="black"/>
                </a:solidFill>
                <a:latin typeface="Bookman Old Style" panose="02050604050505020204" pitchFamily="18" charset="0"/>
              </a:rPr>
              <a:t> </a:t>
            </a:r>
            <a:r>
              <a:rPr lang="ru-RU" sz="2700" dirty="0" err="1">
                <a:solidFill>
                  <a:prstClr val="black"/>
                </a:solidFill>
                <a:latin typeface="Bookman Old Style" panose="02050604050505020204" pitchFamily="18" charset="0"/>
              </a:rPr>
              <a:t>гендерної</a:t>
            </a:r>
            <a:r>
              <a:rPr lang="ru-RU" sz="2700" dirty="0">
                <a:solidFill>
                  <a:prstClr val="black"/>
                </a:solidFill>
                <a:latin typeface="Bookman Old Style" panose="02050604050505020204" pitchFamily="18" charset="0"/>
              </a:rPr>
              <a:t> </a:t>
            </a:r>
            <a:r>
              <a:rPr lang="ru-RU" sz="2700" dirty="0" err="1">
                <a:solidFill>
                  <a:prstClr val="black"/>
                </a:solidFill>
                <a:latin typeface="Bookman Old Style" panose="02050604050505020204" pitchFamily="18" charset="0"/>
              </a:rPr>
              <a:t>ролі</a:t>
            </a:r>
            <a:r>
              <a:rPr lang="ru-RU" sz="2700" dirty="0">
                <a:solidFill>
                  <a:prstClr val="black"/>
                </a:solidFill>
                <a:latin typeface="Bookman Old Style" panose="02050604050505020204" pitchFamily="18" charset="0"/>
              </a:rPr>
              <a:t>.</a:t>
            </a:r>
          </a:p>
        </p:txBody>
      </p:sp>
      <p:pic>
        <p:nvPicPr>
          <p:cNvPr id="4" name="Рисунок 3"/>
          <p:cNvPicPr>
            <a:picLocks noChangeAspect="1"/>
          </p:cNvPicPr>
          <p:nvPr/>
        </p:nvPicPr>
        <p:blipFill>
          <a:blip r:embed="rId2"/>
          <a:stretch>
            <a:fillRect/>
          </a:stretch>
        </p:blipFill>
        <p:spPr>
          <a:xfrm>
            <a:off x="5911630" y="0"/>
            <a:ext cx="3944454" cy="3383573"/>
          </a:xfrm>
          <a:prstGeom prst="rect">
            <a:avLst/>
          </a:prstGeom>
        </p:spPr>
      </p:pic>
      <p:pic>
        <p:nvPicPr>
          <p:cNvPr id="5" name="Рисунок 4"/>
          <p:cNvPicPr>
            <a:picLocks noChangeAspect="1"/>
          </p:cNvPicPr>
          <p:nvPr/>
        </p:nvPicPr>
        <p:blipFill>
          <a:blip r:embed="rId3"/>
          <a:stretch>
            <a:fillRect/>
          </a:stretch>
        </p:blipFill>
        <p:spPr>
          <a:xfrm>
            <a:off x="7379419" y="3383573"/>
            <a:ext cx="4584589" cy="3389670"/>
          </a:xfrm>
          <a:prstGeom prst="rect">
            <a:avLst/>
          </a:prstGeom>
        </p:spPr>
      </p:pic>
    </p:spTree>
    <p:extLst>
      <p:ext uri="{BB962C8B-B14F-4D97-AF65-F5344CB8AC3E}">
        <p14:creationId xmlns:p14="http://schemas.microsoft.com/office/powerpoint/2010/main" val="3332260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1865726" y="0"/>
            <a:ext cx="9202608" cy="963882"/>
          </a:xfrm>
          <a:prstGeom prst="rect">
            <a:avLst/>
          </a:prstGeom>
        </p:spPr>
        <p:txBody>
          <a:bodyPr vert="horz" anchor="b">
            <a:normAutofit fontScale="90000"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3300" b="1" i="0" u="none" strike="noStrike" kern="1200" cap="none" spc="0" normalizeH="0" baseline="0" noProof="0" dirty="0" smtClean="0">
                <a:ln w="11430"/>
                <a:gradFill>
                  <a:gsLst>
                    <a:gs pos="0">
                      <a:srgbClr val="CCB400">
                        <a:tint val="70000"/>
                        <a:satMod val="245000"/>
                      </a:srgbClr>
                    </a:gs>
                    <a:gs pos="75000">
                      <a:srgbClr val="CCB400">
                        <a:tint val="90000"/>
                        <a:shade val="60000"/>
                        <a:satMod val="240000"/>
                      </a:srgbClr>
                    </a:gs>
                    <a:gs pos="100000">
                      <a:srgbClr val="CCB400">
                        <a:tint val="100000"/>
                        <a:shade val="50000"/>
                        <a:satMod val="240000"/>
                      </a:srgbClr>
                    </a:gs>
                  </a:gsLst>
                  <a:lin ang="5400000"/>
                </a:gradFill>
                <a:effectLst>
                  <a:outerShdw blurRad="50800" dist="39000" dir="5460000" algn="tl">
                    <a:srgbClr val="000000">
                      <a:alpha val="38000"/>
                    </a:srgbClr>
                  </a:outerShdw>
                </a:effectLst>
                <a:uLnTx/>
                <a:uFillTx/>
                <a:latin typeface="Georgia"/>
              </a:rPr>
              <a:t>Механізми здійснення гендерної соціалізації</a:t>
            </a:r>
            <a:endParaRPr kumimoji="0" lang="ru-RU" sz="3300" b="1" i="0" u="none" strike="noStrike" kern="1200" cap="none" spc="0" normalizeH="0" baseline="0" noProof="0" dirty="0">
              <a:ln w="11430"/>
              <a:gradFill>
                <a:gsLst>
                  <a:gs pos="0">
                    <a:srgbClr val="CCB400">
                      <a:tint val="70000"/>
                      <a:satMod val="245000"/>
                    </a:srgbClr>
                  </a:gs>
                  <a:gs pos="75000">
                    <a:srgbClr val="CCB400">
                      <a:tint val="90000"/>
                      <a:shade val="60000"/>
                      <a:satMod val="240000"/>
                    </a:srgbClr>
                  </a:gs>
                  <a:gs pos="100000">
                    <a:srgbClr val="CCB400">
                      <a:tint val="100000"/>
                      <a:shade val="50000"/>
                      <a:satMod val="240000"/>
                    </a:srgbClr>
                  </a:gs>
                </a:gsLst>
                <a:lin ang="5400000"/>
              </a:gradFill>
              <a:effectLst>
                <a:outerShdw blurRad="50800" dist="39000" dir="5460000" algn="tl">
                  <a:srgbClr val="000000">
                    <a:alpha val="38000"/>
                  </a:srgbClr>
                </a:outerShdw>
              </a:effectLst>
              <a:uLnTx/>
              <a:uFillTx/>
              <a:latin typeface="Georgia"/>
            </a:endParaRPr>
          </a:p>
        </p:txBody>
      </p:sp>
      <p:pic>
        <p:nvPicPr>
          <p:cNvPr id="4" name="Рисунок 3"/>
          <p:cNvPicPr>
            <a:picLocks noChangeAspect="1"/>
          </p:cNvPicPr>
          <p:nvPr/>
        </p:nvPicPr>
        <p:blipFill>
          <a:blip r:embed="rId2"/>
          <a:stretch>
            <a:fillRect/>
          </a:stretch>
        </p:blipFill>
        <p:spPr>
          <a:xfrm>
            <a:off x="2312198" y="1224689"/>
            <a:ext cx="8522947" cy="4572396"/>
          </a:xfrm>
          <a:prstGeom prst="rect">
            <a:avLst/>
          </a:prstGeom>
        </p:spPr>
      </p:pic>
    </p:spTree>
    <p:extLst>
      <p:ext uri="{BB962C8B-B14F-4D97-AF65-F5344CB8AC3E}">
        <p14:creationId xmlns:p14="http://schemas.microsoft.com/office/powerpoint/2010/main" val="2425674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2056794" y="737408"/>
            <a:ext cx="8534400" cy="758952"/>
          </a:xfrm>
          <a:prstGeom prst="rect">
            <a:avLst/>
          </a:prstGeom>
        </p:spPr>
        <p:txBody>
          <a:bodyPr vert="horz" anchor="b">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4800" b="1" i="0" u="none" strike="noStrike" kern="1200" cap="none" spc="0" normalizeH="0" baseline="0" noProof="0" dirty="0" smtClean="0">
                <a:ln w="11430"/>
                <a:gradFill>
                  <a:gsLst>
                    <a:gs pos="0">
                      <a:srgbClr val="CCB400">
                        <a:tint val="70000"/>
                        <a:satMod val="245000"/>
                      </a:srgbClr>
                    </a:gs>
                    <a:gs pos="75000">
                      <a:srgbClr val="CCB400">
                        <a:tint val="90000"/>
                        <a:shade val="60000"/>
                        <a:satMod val="240000"/>
                      </a:srgbClr>
                    </a:gs>
                    <a:gs pos="100000">
                      <a:srgbClr val="CCB400">
                        <a:tint val="100000"/>
                        <a:shade val="50000"/>
                        <a:satMod val="240000"/>
                      </a:srgbClr>
                    </a:gs>
                  </a:gsLst>
                  <a:lin ang="5400000"/>
                </a:gradFill>
                <a:effectLst>
                  <a:outerShdw blurRad="50800" dist="39000" dir="5460000" algn="tl">
                    <a:srgbClr val="000000">
                      <a:alpha val="38000"/>
                    </a:srgbClr>
                  </a:outerShdw>
                </a:effectLst>
                <a:uLnTx/>
                <a:uFillTx/>
                <a:latin typeface="Georgia"/>
              </a:rPr>
              <a:t>Сім</a:t>
            </a:r>
            <a:r>
              <a:rPr kumimoji="0" lang="en-US" sz="4800" b="1" i="0" u="none" strike="noStrike" kern="1200" cap="none" spc="0" normalizeH="0" baseline="0" noProof="0" dirty="0" smtClean="0">
                <a:ln w="11430"/>
                <a:gradFill>
                  <a:gsLst>
                    <a:gs pos="0">
                      <a:srgbClr val="CCB400">
                        <a:tint val="70000"/>
                        <a:satMod val="245000"/>
                      </a:srgbClr>
                    </a:gs>
                    <a:gs pos="75000">
                      <a:srgbClr val="CCB400">
                        <a:tint val="90000"/>
                        <a:shade val="60000"/>
                        <a:satMod val="240000"/>
                      </a:srgbClr>
                    </a:gs>
                    <a:gs pos="100000">
                      <a:srgbClr val="CCB400">
                        <a:tint val="100000"/>
                        <a:shade val="50000"/>
                        <a:satMod val="240000"/>
                      </a:srgbClr>
                    </a:gs>
                  </a:gsLst>
                  <a:lin ang="5400000"/>
                </a:gradFill>
                <a:effectLst>
                  <a:outerShdw blurRad="50800" dist="39000" dir="5460000" algn="tl">
                    <a:srgbClr val="000000">
                      <a:alpha val="38000"/>
                    </a:srgbClr>
                  </a:outerShdw>
                </a:effectLst>
                <a:uLnTx/>
                <a:uFillTx/>
                <a:latin typeface="Georgia"/>
              </a:rPr>
              <a:t>’</a:t>
            </a:r>
            <a:r>
              <a:rPr kumimoji="0" lang="ru-RU" sz="4800" b="1" i="0" u="none" strike="noStrike" kern="1200" cap="none" spc="0" normalizeH="0" baseline="0" noProof="0" dirty="0" smtClean="0">
                <a:ln w="11430"/>
                <a:gradFill>
                  <a:gsLst>
                    <a:gs pos="0">
                      <a:srgbClr val="CCB400">
                        <a:tint val="70000"/>
                        <a:satMod val="245000"/>
                      </a:srgbClr>
                    </a:gs>
                    <a:gs pos="75000">
                      <a:srgbClr val="CCB400">
                        <a:tint val="90000"/>
                        <a:shade val="60000"/>
                        <a:satMod val="240000"/>
                      </a:srgbClr>
                    </a:gs>
                    <a:gs pos="100000">
                      <a:srgbClr val="CCB400">
                        <a:tint val="100000"/>
                        <a:shade val="50000"/>
                        <a:satMod val="240000"/>
                      </a:srgbClr>
                    </a:gs>
                  </a:gsLst>
                  <a:lin ang="5400000"/>
                </a:gradFill>
                <a:effectLst>
                  <a:outerShdw blurRad="50800" dist="39000" dir="5460000" algn="tl">
                    <a:srgbClr val="000000">
                      <a:alpha val="38000"/>
                    </a:srgbClr>
                  </a:outerShdw>
                </a:effectLst>
                <a:uLnTx/>
                <a:uFillTx/>
                <a:latin typeface="Georgia"/>
              </a:rPr>
              <a:t>я - перша ланка </a:t>
            </a:r>
            <a:r>
              <a:rPr kumimoji="0" lang="ru-RU" sz="4800" b="1" i="0" u="none" strike="noStrike" kern="1200" cap="none" spc="0" normalizeH="0" baseline="0" noProof="0" dirty="0" err="1" smtClean="0">
                <a:ln w="11430"/>
                <a:gradFill>
                  <a:gsLst>
                    <a:gs pos="0">
                      <a:srgbClr val="CCB400">
                        <a:tint val="70000"/>
                        <a:satMod val="245000"/>
                      </a:srgbClr>
                    </a:gs>
                    <a:gs pos="75000">
                      <a:srgbClr val="CCB400">
                        <a:tint val="90000"/>
                        <a:shade val="60000"/>
                        <a:satMod val="240000"/>
                      </a:srgbClr>
                    </a:gs>
                    <a:gs pos="100000">
                      <a:srgbClr val="CCB400">
                        <a:tint val="100000"/>
                        <a:shade val="50000"/>
                        <a:satMod val="240000"/>
                      </a:srgbClr>
                    </a:gs>
                  </a:gsLst>
                  <a:lin ang="5400000"/>
                </a:gradFill>
                <a:effectLst>
                  <a:outerShdw blurRad="50800" dist="39000" dir="5460000" algn="tl">
                    <a:srgbClr val="000000">
                      <a:alpha val="38000"/>
                    </a:srgbClr>
                  </a:outerShdw>
                </a:effectLst>
                <a:uLnTx/>
                <a:uFillTx/>
                <a:latin typeface="Georgia"/>
              </a:rPr>
              <a:t>соціалізації</a:t>
            </a:r>
            <a:endParaRPr kumimoji="0" lang="ru-RU" sz="4800" b="1" i="0" u="none" strike="noStrike" kern="1200" cap="none" spc="0" normalizeH="0" baseline="0" noProof="0" dirty="0">
              <a:ln w="11430"/>
              <a:gradFill>
                <a:gsLst>
                  <a:gs pos="0">
                    <a:srgbClr val="CCB400">
                      <a:tint val="70000"/>
                      <a:satMod val="245000"/>
                    </a:srgbClr>
                  </a:gs>
                  <a:gs pos="75000">
                    <a:srgbClr val="CCB400">
                      <a:tint val="90000"/>
                      <a:shade val="60000"/>
                      <a:satMod val="240000"/>
                    </a:srgbClr>
                  </a:gs>
                  <a:gs pos="100000">
                    <a:srgbClr val="CCB400">
                      <a:tint val="100000"/>
                      <a:shade val="50000"/>
                      <a:satMod val="240000"/>
                    </a:srgbClr>
                  </a:gs>
                </a:gsLst>
                <a:lin ang="5400000"/>
              </a:gradFill>
              <a:effectLst>
                <a:outerShdw blurRad="50800" dist="39000" dir="5460000" algn="tl">
                  <a:srgbClr val="000000">
                    <a:alpha val="38000"/>
                  </a:srgbClr>
                </a:outerShdw>
              </a:effectLst>
              <a:uLnTx/>
              <a:uFillTx/>
              <a:latin typeface="Georgia"/>
            </a:endParaRPr>
          </a:p>
        </p:txBody>
      </p:sp>
      <p:pic>
        <p:nvPicPr>
          <p:cNvPr id="4" name="Рисунок 3"/>
          <p:cNvPicPr>
            <a:picLocks noChangeAspect="1"/>
          </p:cNvPicPr>
          <p:nvPr/>
        </p:nvPicPr>
        <p:blipFill>
          <a:blip r:embed="rId2"/>
          <a:stretch>
            <a:fillRect/>
          </a:stretch>
        </p:blipFill>
        <p:spPr>
          <a:xfrm>
            <a:off x="2534466" y="1496360"/>
            <a:ext cx="7891972" cy="5027270"/>
          </a:xfrm>
          <a:prstGeom prst="rect">
            <a:avLst/>
          </a:prstGeom>
        </p:spPr>
      </p:pic>
    </p:spTree>
    <p:extLst>
      <p:ext uri="{BB962C8B-B14F-4D97-AF65-F5344CB8AC3E}">
        <p14:creationId xmlns:p14="http://schemas.microsoft.com/office/powerpoint/2010/main" val="33379214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1843949" y="201305"/>
            <a:ext cx="85344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3300" b="0" i="0" u="none" strike="noStrike" kern="1200" cap="none" spc="0" normalizeH="0" baseline="0" noProof="0" smtClean="0">
                <a:ln>
                  <a:noFill/>
                </a:ln>
                <a:solidFill>
                  <a:srgbClr val="8CADAE">
                    <a:shade val="75000"/>
                  </a:srgbClr>
                </a:solidFill>
                <a:effectLst/>
                <a:uLnTx/>
                <a:uFillTx/>
                <a:latin typeface="Georgia"/>
              </a:rPr>
              <a:t>Головні функції сім</a:t>
            </a:r>
            <a:r>
              <a:rPr kumimoji="0" lang="en-US" sz="3300" b="0" i="0" u="none" strike="noStrike" kern="1200" cap="none" spc="0" normalizeH="0" baseline="0" noProof="0" smtClean="0">
                <a:ln>
                  <a:noFill/>
                </a:ln>
                <a:solidFill>
                  <a:srgbClr val="8CADAE">
                    <a:shade val="75000"/>
                  </a:srgbClr>
                </a:solidFill>
                <a:effectLst/>
                <a:uLnTx/>
                <a:uFillTx/>
                <a:latin typeface="Georgia"/>
              </a:rPr>
              <a:t>’</a:t>
            </a:r>
            <a:r>
              <a:rPr kumimoji="0" lang="uk-UA" sz="3300" b="0" i="0" u="none" strike="noStrike" kern="1200" cap="none" spc="0" normalizeH="0" baseline="0" noProof="0" smtClean="0">
                <a:ln>
                  <a:noFill/>
                </a:ln>
                <a:solidFill>
                  <a:srgbClr val="8CADAE">
                    <a:shade val="75000"/>
                  </a:srgbClr>
                </a:solidFill>
                <a:effectLst/>
                <a:uLnTx/>
                <a:uFillTx/>
                <a:latin typeface="Georgia"/>
              </a:rPr>
              <a:t>ї</a:t>
            </a:r>
            <a:endParaRPr kumimoji="0" lang="ru-RU" sz="3300" b="0" i="0" u="none" strike="noStrike" kern="1200" cap="none" spc="0" normalizeH="0" baseline="0" noProof="0" dirty="0">
              <a:ln>
                <a:noFill/>
              </a:ln>
              <a:solidFill>
                <a:srgbClr val="8CADAE">
                  <a:shade val="75000"/>
                </a:srgbClr>
              </a:solidFill>
              <a:effectLst/>
              <a:uLnTx/>
              <a:uFillTx/>
              <a:latin typeface="Georgia"/>
            </a:endParaRPr>
          </a:p>
        </p:txBody>
      </p:sp>
      <p:pic>
        <p:nvPicPr>
          <p:cNvPr id="4" name="Рисунок 3"/>
          <p:cNvPicPr>
            <a:picLocks noChangeAspect="1"/>
          </p:cNvPicPr>
          <p:nvPr/>
        </p:nvPicPr>
        <p:blipFill>
          <a:blip r:embed="rId2"/>
          <a:stretch>
            <a:fillRect/>
          </a:stretch>
        </p:blipFill>
        <p:spPr>
          <a:xfrm>
            <a:off x="1840622" y="1142802"/>
            <a:ext cx="9101005" cy="4889508"/>
          </a:xfrm>
          <a:prstGeom prst="rect">
            <a:avLst/>
          </a:prstGeom>
        </p:spPr>
      </p:pic>
    </p:spTree>
    <p:extLst>
      <p:ext uri="{BB962C8B-B14F-4D97-AF65-F5344CB8AC3E}">
        <p14:creationId xmlns:p14="http://schemas.microsoft.com/office/powerpoint/2010/main" val="3557889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69744" y="624110"/>
            <a:ext cx="9634868" cy="1280890"/>
          </a:xfrm>
        </p:spPr>
        <p:txBody>
          <a:bodyPr>
            <a:normAutofit fontScale="90000"/>
          </a:bodyPr>
          <a:lstStyle/>
          <a:p>
            <a:r>
              <a:rPr lang="uk-UA" dirty="0" smtClean="0">
                <a:latin typeface="Bookman Old Style" panose="02050604050505020204" pitchFamily="18" charset="0"/>
              </a:rPr>
              <a:t>ЗАДАЧІ:</a:t>
            </a:r>
            <a:r>
              <a:rPr lang="uk-UA" dirty="0"/>
              <a:t/>
            </a:r>
            <a:br>
              <a:rPr lang="uk-UA" dirty="0"/>
            </a:br>
            <a:r>
              <a:rPr lang="uk-UA" dirty="0" smtClean="0"/>
              <a:t>- </a:t>
            </a:r>
            <a:r>
              <a:rPr lang="uk-UA" sz="3100" dirty="0" smtClean="0">
                <a:latin typeface="Bookman Old Style" panose="02050604050505020204" pitchFamily="18" charset="0"/>
              </a:rPr>
              <a:t>оволодіння </a:t>
            </a:r>
            <a:r>
              <a:rPr lang="uk-UA" sz="3100" dirty="0">
                <a:latin typeface="Bookman Old Style" panose="02050604050505020204" pitchFamily="18" charset="0"/>
              </a:rPr>
              <a:t>змістом основних понять і термінів, якими оперує соціологія ґендеру;</a:t>
            </a:r>
            <a:br>
              <a:rPr lang="uk-UA" sz="3100" dirty="0">
                <a:latin typeface="Bookman Old Style" panose="02050604050505020204" pitchFamily="18" charset="0"/>
              </a:rPr>
            </a:br>
            <a:r>
              <a:rPr lang="uk-UA" sz="3100" dirty="0" smtClean="0">
                <a:latin typeface="Bookman Old Style" panose="02050604050505020204" pitchFamily="18" charset="0"/>
              </a:rPr>
              <a:t>- ознайомлення </a:t>
            </a:r>
            <a:r>
              <a:rPr lang="uk-UA" sz="3100" dirty="0">
                <a:latin typeface="Bookman Old Style" panose="02050604050505020204" pitchFamily="18" charset="0"/>
              </a:rPr>
              <a:t>з </a:t>
            </a:r>
            <a:r>
              <a:rPr lang="uk-UA" sz="3100" dirty="0" smtClean="0">
                <a:latin typeface="Bookman Old Style" panose="02050604050505020204" pitchFamily="18" charset="0"/>
              </a:rPr>
              <a:t>поняттями </a:t>
            </a:r>
            <a:r>
              <a:rPr lang="uk-UA" sz="3100" dirty="0" err="1" smtClean="0">
                <a:latin typeface="Bookman Old Style" panose="02050604050505020204" pitchFamily="18" charset="0"/>
              </a:rPr>
              <a:t>маскулінність</a:t>
            </a:r>
            <a:r>
              <a:rPr lang="uk-UA" sz="3100" dirty="0" smtClean="0">
                <a:latin typeface="Bookman Old Style" panose="02050604050505020204" pitchFamily="18" charset="0"/>
              </a:rPr>
              <a:t>, </a:t>
            </a:r>
            <a:r>
              <a:rPr lang="uk-UA" sz="3100" dirty="0" err="1" smtClean="0">
                <a:latin typeface="Bookman Old Style" panose="02050604050505020204" pitchFamily="18" charset="0"/>
              </a:rPr>
              <a:t>фемінність</a:t>
            </a:r>
            <a:r>
              <a:rPr lang="uk-UA" sz="3100" dirty="0" smtClean="0">
                <a:latin typeface="Bookman Old Style" panose="02050604050505020204" pitchFamily="18" charset="0"/>
              </a:rPr>
              <a:t>, </a:t>
            </a:r>
            <a:r>
              <a:rPr lang="uk-UA" sz="3100" dirty="0" err="1" smtClean="0">
                <a:latin typeface="Bookman Old Style" panose="02050604050505020204" pitchFamily="18" charset="0"/>
              </a:rPr>
              <a:t>андрогінність</a:t>
            </a:r>
            <a:r>
              <a:rPr lang="uk-UA" sz="3100" dirty="0" smtClean="0">
                <a:latin typeface="Bookman Old Style" panose="02050604050505020204" pitchFamily="18" charset="0"/>
              </a:rPr>
              <a:t>;</a:t>
            </a:r>
            <a:r>
              <a:rPr lang="uk-UA" sz="3100" dirty="0">
                <a:latin typeface="Bookman Old Style" panose="02050604050505020204" pitchFamily="18" charset="0"/>
              </a:rPr>
              <a:t/>
            </a:r>
            <a:br>
              <a:rPr lang="uk-UA" sz="3100" dirty="0">
                <a:latin typeface="Bookman Old Style" panose="02050604050505020204" pitchFamily="18" charset="0"/>
              </a:rPr>
            </a:br>
            <a:r>
              <a:rPr lang="uk-UA" sz="3100" dirty="0" smtClean="0">
                <a:latin typeface="Bookman Old Style" panose="02050604050505020204" pitchFamily="18" charset="0"/>
              </a:rPr>
              <a:t>- </a:t>
            </a:r>
            <a:r>
              <a:rPr lang="uk-UA" sz="3100" dirty="0" smtClean="0">
                <a:latin typeface="Bookman Old Style" panose="02050604050505020204" pitchFamily="18" charset="0"/>
              </a:rPr>
              <a:t>виявити соціальні механізми </a:t>
            </a:r>
            <a:r>
              <a:rPr lang="uk-UA" sz="3100" dirty="0">
                <a:latin typeface="Bookman Old Style" panose="02050604050505020204" pitchFamily="18" charset="0"/>
              </a:rPr>
              <a:t>відмінностей і </a:t>
            </a:r>
            <a:r>
              <a:rPr lang="uk-UA" sz="3100" dirty="0" err="1">
                <a:latin typeface="Bookman Old Style" panose="02050604050505020204" pitchFamily="18" charset="0"/>
              </a:rPr>
              <a:t>подібностей</a:t>
            </a:r>
            <a:r>
              <a:rPr lang="uk-UA" sz="3100" dirty="0">
                <a:latin typeface="Bookman Old Style" panose="02050604050505020204" pitchFamily="18" charset="0"/>
              </a:rPr>
              <a:t> соціальних характеристик з позицій жінок та чоловіків;</a:t>
            </a:r>
            <a:br>
              <a:rPr lang="uk-UA" sz="3100" dirty="0">
                <a:latin typeface="Bookman Old Style" panose="02050604050505020204" pitchFamily="18" charset="0"/>
              </a:rPr>
            </a:br>
            <a:r>
              <a:rPr lang="uk-UA" sz="3100" dirty="0" smtClean="0">
                <a:latin typeface="Bookman Old Style" panose="02050604050505020204" pitchFamily="18" charset="0"/>
              </a:rPr>
              <a:t>- сприяти розумінню гендерних стереотипів, гендерної рівності;</a:t>
            </a:r>
            <a:r>
              <a:rPr lang="uk-UA" sz="3100" dirty="0">
                <a:latin typeface="Bookman Old Style" panose="02050604050505020204" pitchFamily="18" charset="0"/>
              </a:rPr>
              <a:t/>
            </a:r>
            <a:br>
              <a:rPr lang="uk-UA" sz="3100" dirty="0">
                <a:latin typeface="Bookman Old Style" panose="02050604050505020204" pitchFamily="18" charset="0"/>
              </a:rPr>
            </a:br>
            <a:r>
              <a:rPr lang="uk-UA" sz="3100" dirty="0" smtClean="0">
                <a:latin typeface="Bookman Old Style" panose="02050604050505020204" pitchFamily="18" charset="0"/>
              </a:rPr>
              <a:t>- розглянути основні законодавчі документи, що забезпечують рівність жінок і чоловіків.</a:t>
            </a:r>
            <a:endParaRPr lang="ru-RU" sz="3100" dirty="0">
              <a:latin typeface="Bookman Old Style" panose="02050604050505020204" pitchFamily="18" charset="0"/>
            </a:endParaRPr>
          </a:p>
        </p:txBody>
      </p:sp>
    </p:spTree>
    <p:extLst>
      <p:ext uri="{BB962C8B-B14F-4D97-AF65-F5344CB8AC3E}">
        <p14:creationId xmlns:p14="http://schemas.microsoft.com/office/powerpoint/2010/main" val="3075350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308507" y="0"/>
            <a:ext cx="413125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err="1">
                <a:ln w="11430"/>
                <a:gradFill>
                  <a:gsLst>
                    <a:gs pos="0">
                      <a:srgbClr val="CCB400">
                        <a:tint val="70000"/>
                        <a:satMod val="245000"/>
                      </a:srgbClr>
                    </a:gs>
                    <a:gs pos="75000">
                      <a:srgbClr val="CCB400">
                        <a:tint val="90000"/>
                        <a:shade val="60000"/>
                        <a:satMod val="240000"/>
                      </a:srgbClr>
                    </a:gs>
                    <a:gs pos="100000">
                      <a:srgbClr val="CCB400">
                        <a:tint val="100000"/>
                        <a:shade val="50000"/>
                        <a:satMod val="240000"/>
                      </a:srgbClr>
                    </a:gs>
                  </a:gsLst>
                  <a:lin ang="5400000"/>
                </a:gradFill>
                <a:effectLst>
                  <a:outerShdw blurRad="50800" dist="39000" dir="5460000" algn="tl">
                    <a:srgbClr val="000000">
                      <a:alpha val="38000"/>
                    </a:srgbClr>
                  </a:outerShdw>
                </a:effectLst>
                <a:latin typeface="Georgia"/>
              </a:rPr>
              <a:t>Висновки</a:t>
            </a:r>
            <a:r>
              <a:rPr lang="ru-RU" sz="5400" b="1" dirty="0">
                <a:ln w="11430"/>
                <a:gradFill>
                  <a:gsLst>
                    <a:gs pos="0">
                      <a:srgbClr val="CCB400">
                        <a:tint val="70000"/>
                        <a:satMod val="245000"/>
                      </a:srgbClr>
                    </a:gs>
                    <a:gs pos="75000">
                      <a:srgbClr val="CCB400">
                        <a:tint val="90000"/>
                        <a:shade val="60000"/>
                        <a:satMod val="240000"/>
                      </a:srgbClr>
                    </a:gs>
                    <a:gs pos="100000">
                      <a:srgbClr val="CCB400">
                        <a:tint val="100000"/>
                        <a:shade val="50000"/>
                        <a:satMod val="240000"/>
                      </a:srgbClr>
                    </a:gs>
                  </a:gsLst>
                  <a:lin ang="5400000"/>
                </a:gradFill>
                <a:effectLst>
                  <a:outerShdw blurRad="50800" dist="39000" dir="5460000" algn="tl">
                    <a:srgbClr val="000000">
                      <a:alpha val="38000"/>
                    </a:srgbClr>
                  </a:outerShdw>
                </a:effectLst>
                <a:latin typeface="Georgia"/>
              </a:rPr>
              <a:t>:</a:t>
            </a:r>
          </a:p>
        </p:txBody>
      </p:sp>
      <p:pic>
        <p:nvPicPr>
          <p:cNvPr id="4" name="Рисунок 3"/>
          <p:cNvPicPr>
            <a:picLocks noChangeAspect="1"/>
          </p:cNvPicPr>
          <p:nvPr/>
        </p:nvPicPr>
        <p:blipFill>
          <a:blip r:embed="rId2"/>
          <a:stretch>
            <a:fillRect/>
          </a:stretch>
        </p:blipFill>
        <p:spPr>
          <a:xfrm>
            <a:off x="1794899" y="1069643"/>
            <a:ext cx="8602202" cy="4718713"/>
          </a:xfrm>
          <a:prstGeom prst="rect">
            <a:avLst/>
          </a:prstGeom>
        </p:spPr>
      </p:pic>
    </p:spTree>
    <p:extLst>
      <p:ext uri="{BB962C8B-B14F-4D97-AF65-F5344CB8AC3E}">
        <p14:creationId xmlns:p14="http://schemas.microsoft.com/office/powerpoint/2010/main" val="2713098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17784254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28150235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465484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6293576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1928052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2340591" y="416530"/>
            <a:ext cx="8229600" cy="914400"/>
          </a:xfrm>
          <a:prstGeom prst="rect">
            <a:avLst/>
          </a:prstGeom>
        </p:spPr>
        <p:txBody>
          <a:bodyPr vert="horz" anchor="t">
            <a:noAutofit/>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6000" b="1" i="0" u="none" strike="noStrike" kern="1200" cap="none" spc="-100" normalizeH="0" baseline="0" noProof="0" dirty="0" smtClean="0">
                <a:ln>
                  <a:noFill/>
                </a:ln>
                <a:solidFill>
                  <a:srgbClr val="0070C0"/>
                </a:solidFill>
                <a:effectLst/>
                <a:uLnTx/>
                <a:uFillTx/>
                <a:latin typeface="Bookman Old Style" panose="02050604050505020204" pitchFamily="18" charset="0"/>
              </a:rPr>
              <a:t>Фемінізм</a:t>
            </a:r>
            <a:endParaRPr kumimoji="0" lang="uk-UA" sz="6000" b="1" i="0" u="none" strike="noStrike" kern="1200" cap="none" spc="-100" normalizeH="0" baseline="0" noProof="0" dirty="0">
              <a:ln>
                <a:noFill/>
              </a:ln>
              <a:solidFill>
                <a:srgbClr val="0070C0"/>
              </a:solidFill>
              <a:effectLst/>
              <a:uLnTx/>
              <a:uFillTx/>
              <a:latin typeface="Bookman Old Style" panose="02050604050505020204" pitchFamily="18" charset="0"/>
            </a:endParaRPr>
          </a:p>
        </p:txBody>
      </p:sp>
      <p:pic>
        <p:nvPicPr>
          <p:cNvPr id="4" name="Рисунок 3"/>
          <p:cNvPicPr>
            <a:picLocks noChangeAspect="1"/>
          </p:cNvPicPr>
          <p:nvPr/>
        </p:nvPicPr>
        <p:blipFill>
          <a:blip r:embed="rId2"/>
          <a:stretch>
            <a:fillRect/>
          </a:stretch>
        </p:blipFill>
        <p:spPr>
          <a:xfrm>
            <a:off x="4811775" y="2190564"/>
            <a:ext cx="3523793" cy="4005419"/>
          </a:xfrm>
          <a:prstGeom prst="rect">
            <a:avLst/>
          </a:prstGeom>
        </p:spPr>
      </p:pic>
    </p:spTree>
    <p:extLst>
      <p:ext uri="{BB962C8B-B14F-4D97-AF65-F5344CB8AC3E}">
        <p14:creationId xmlns:p14="http://schemas.microsoft.com/office/powerpoint/2010/main" val="39607081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2824" y="0"/>
            <a:ext cx="9253182" cy="6939887"/>
          </a:xfrm>
          <a:prstGeom prst="rect">
            <a:avLst/>
          </a:prstGeom>
        </p:spPr>
      </p:pic>
    </p:spTree>
    <p:extLst>
      <p:ext uri="{BB962C8B-B14F-4D97-AF65-F5344CB8AC3E}">
        <p14:creationId xmlns:p14="http://schemas.microsoft.com/office/powerpoint/2010/main" val="37205996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2067636" y="266404"/>
            <a:ext cx="8229600" cy="914400"/>
          </a:xfrm>
          <a:prstGeom prst="rect">
            <a:avLst/>
          </a:prstGeom>
        </p:spPr>
        <p:txBody>
          <a:bodyPr vert="horz" anchor="t">
            <a:noAutofit/>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3600" b="1" i="0" u="none" strike="noStrike" kern="1200" cap="none" spc="-100" normalizeH="0" baseline="0" noProof="0" dirty="0" smtClean="0">
                <a:ln>
                  <a:noFill/>
                </a:ln>
                <a:solidFill>
                  <a:srgbClr val="0070C0"/>
                </a:solidFill>
                <a:effectLst/>
                <a:uLnTx/>
                <a:uFillTx/>
                <a:latin typeface="Bookman Old Style" panose="02050604050505020204" pitchFamily="18" charset="0"/>
              </a:rPr>
              <a:t>Олімпія де Гуж </a:t>
            </a:r>
            <a:r>
              <a:rPr kumimoji="0" lang="en-US" sz="3600" b="0" i="0" u="none" strike="noStrike" kern="1200" cap="none" spc="-100" normalizeH="0" baseline="0" noProof="0" dirty="0" smtClean="0">
                <a:ln>
                  <a:noFill/>
                </a:ln>
                <a:solidFill>
                  <a:srgbClr val="0070C0"/>
                </a:solidFill>
                <a:effectLst/>
                <a:uLnTx/>
                <a:uFillTx/>
                <a:latin typeface="Bookman Old Style" panose="02050604050505020204" pitchFamily="18" charset="0"/>
              </a:rPr>
              <a:t>(</a:t>
            </a:r>
            <a:r>
              <a:rPr kumimoji="0" lang="uk-UA" sz="3600" b="1" i="0" u="none" strike="noStrike" kern="1200" cap="none" spc="-100" normalizeH="0" baseline="0" noProof="0" dirty="0" smtClean="0">
                <a:ln>
                  <a:noFill/>
                </a:ln>
                <a:solidFill>
                  <a:srgbClr val="0070C0"/>
                </a:solidFill>
                <a:effectLst/>
                <a:uLnTx/>
                <a:uFillTx/>
                <a:latin typeface="Bookman Old Style" panose="02050604050505020204" pitchFamily="18" charset="0"/>
              </a:rPr>
              <a:t>1748 — 1793</a:t>
            </a:r>
            <a:r>
              <a:rPr kumimoji="0" lang="en-US" sz="3600" b="1" i="0" u="none" strike="noStrike" kern="1200" cap="none" spc="-100" normalizeH="0" baseline="0" noProof="0" dirty="0" smtClean="0">
                <a:ln>
                  <a:noFill/>
                </a:ln>
                <a:solidFill>
                  <a:srgbClr val="0070C0"/>
                </a:solidFill>
                <a:effectLst/>
                <a:uLnTx/>
                <a:uFillTx/>
                <a:latin typeface="Bookman Old Style" panose="02050604050505020204" pitchFamily="18" charset="0"/>
              </a:rPr>
              <a:t>)</a:t>
            </a:r>
            <a:endParaRPr kumimoji="0" lang="uk-UA" sz="3600" b="0" i="0" u="none" strike="noStrike" kern="1200" cap="none" spc="-100" normalizeH="0" baseline="0" noProof="0" dirty="0">
              <a:ln>
                <a:noFill/>
              </a:ln>
              <a:solidFill>
                <a:srgbClr val="0070C0"/>
              </a:solidFill>
              <a:effectLst/>
              <a:uLnTx/>
              <a:uFillTx/>
              <a:latin typeface="Bookman Old Style" panose="02050604050505020204" pitchFamily="18" charset="0"/>
            </a:endParaRPr>
          </a:p>
        </p:txBody>
      </p:sp>
      <p:pic>
        <p:nvPicPr>
          <p:cNvPr id="4" name="Рисунок 3"/>
          <p:cNvPicPr>
            <a:picLocks noChangeAspect="1"/>
          </p:cNvPicPr>
          <p:nvPr/>
        </p:nvPicPr>
        <p:blipFill>
          <a:blip r:embed="rId2"/>
          <a:stretch>
            <a:fillRect/>
          </a:stretch>
        </p:blipFill>
        <p:spPr>
          <a:xfrm>
            <a:off x="1667870" y="1433426"/>
            <a:ext cx="3670110" cy="4182218"/>
          </a:xfrm>
          <a:prstGeom prst="rect">
            <a:avLst/>
          </a:prstGeom>
        </p:spPr>
      </p:pic>
      <p:sp>
        <p:nvSpPr>
          <p:cNvPr id="5" name="Місце для вмісту 3"/>
          <p:cNvSpPr txBox="1">
            <a:spLocks/>
          </p:cNvSpPr>
          <p:nvPr/>
        </p:nvSpPr>
        <p:spPr>
          <a:xfrm>
            <a:off x="6291618" y="1433426"/>
            <a:ext cx="4777037" cy="4525963"/>
          </a:xfrm>
          <a:prstGeom prst="rect">
            <a:avLst/>
          </a:prstGeom>
        </p:spPr>
        <p:txBody>
          <a:bodyPr vert="horz">
            <a:normAutofit fontScale="92500" lnSpcReduction="10000"/>
          </a:bodyPr>
          <a:lstStyle>
            <a:lvl1pPr marL="411480" indent="-342900" algn="l" rtl="0" eaLnBrk="1" latinLnBrk="0" hangingPunct="1">
              <a:spcBef>
                <a:spcPts val="700"/>
              </a:spcBef>
              <a:buClr>
                <a:schemeClr val="tx2"/>
              </a:buClr>
              <a:buSzPct val="95000"/>
              <a:buFont typeface="Wingdings"/>
              <a:buChar char=""/>
              <a:defRPr kumimoji="0" sz="28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4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0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18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411480" marR="0" lvl="0" indent="-342900" algn="l" defTabSz="914400" rtl="0" eaLnBrk="1" fontAlgn="auto" latinLnBrk="0" hangingPunct="1">
              <a:lnSpc>
                <a:spcPct val="100000"/>
              </a:lnSpc>
              <a:spcBef>
                <a:spcPts val="700"/>
              </a:spcBef>
              <a:spcAft>
                <a:spcPts val="0"/>
              </a:spcAft>
              <a:buClr>
                <a:srgbClr val="D6ECFF"/>
              </a:buClr>
              <a:buSzPct val="95000"/>
              <a:buFont typeface="Wingdings"/>
              <a:buChar char=""/>
              <a:tabLst/>
              <a:defRPr/>
            </a:pPr>
            <a:r>
              <a:rPr kumimoji="0" lang="uk-UA" sz="2800" b="0" i="0" u="none" strike="noStrike" kern="1200" cap="none" spc="0" normalizeH="0" baseline="0" noProof="0" dirty="0" smtClean="0">
                <a:ln>
                  <a:noFill/>
                </a:ln>
                <a:effectLst/>
                <a:uLnTx/>
                <a:uFillTx/>
                <a:latin typeface="Corbel"/>
              </a:rPr>
              <a:t>французька письменниця  і журналістка, політичний діяч, феміністка, автор «Декларації прав жінки і громадянки» (1791), в якій містилася вимога визнання повного соціального і політичного рівноправ'я жінок. Їй належать слова «Якщо жінка гідна зійти на ешафот, то вона гідна увійти і до парламенту».</a:t>
            </a:r>
          </a:p>
          <a:p>
            <a:pPr marL="411480" marR="0" lvl="0" indent="-342900" algn="l" defTabSz="914400" rtl="0" eaLnBrk="1" fontAlgn="auto" latinLnBrk="0" hangingPunct="1">
              <a:lnSpc>
                <a:spcPct val="100000"/>
              </a:lnSpc>
              <a:spcBef>
                <a:spcPts val="700"/>
              </a:spcBef>
              <a:spcAft>
                <a:spcPts val="0"/>
              </a:spcAft>
              <a:buClr>
                <a:srgbClr val="D6ECFF"/>
              </a:buClr>
              <a:buSzPct val="95000"/>
              <a:buFont typeface="Wingdings"/>
              <a:buChar char=""/>
              <a:tabLst/>
              <a:defRPr/>
            </a:pPr>
            <a:endParaRPr kumimoji="0" lang="uk-UA" sz="2800" b="0" i="0" u="none" strike="noStrike" kern="1200" cap="none" spc="0" normalizeH="0" baseline="0" noProof="0" dirty="0">
              <a:ln>
                <a:noFill/>
              </a:ln>
              <a:effectLst/>
              <a:uLnTx/>
              <a:uFillTx/>
              <a:latin typeface="Corbel"/>
            </a:endParaRPr>
          </a:p>
        </p:txBody>
      </p:sp>
    </p:spTree>
    <p:extLst>
      <p:ext uri="{BB962C8B-B14F-4D97-AF65-F5344CB8AC3E}">
        <p14:creationId xmlns:p14="http://schemas.microsoft.com/office/powerpoint/2010/main" val="23079969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2367886" y="361939"/>
            <a:ext cx="9055290" cy="914400"/>
          </a:xfrm>
          <a:prstGeom prst="rect">
            <a:avLst/>
          </a:prstGeom>
        </p:spPr>
        <p:txBody>
          <a:bodyPr vert="horz" anchor="t">
            <a:noAutofit/>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uk-UA" sz="3000" b="1" i="0" u="none" strike="noStrike" kern="1200" cap="none" spc="-100" normalizeH="0" baseline="0" noProof="0" dirty="0" smtClean="0">
                <a:ln>
                  <a:noFill/>
                </a:ln>
                <a:solidFill>
                  <a:srgbClr val="0070C0"/>
                </a:solidFill>
                <a:effectLst/>
                <a:uLnTx/>
                <a:uFillTx/>
                <a:latin typeface="Bookman Old Style" panose="02050604050505020204" pitchFamily="18" charset="0"/>
              </a:rPr>
              <a:t>Фільми за гендерною тематикою</a:t>
            </a:r>
            <a:endParaRPr kumimoji="0" lang="uk-UA" sz="3000" b="1" i="0" u="none" strike="noStrike" kern="1200" cap="none" spc="-100" normalizeH="0" baseline="0" noProof="0" dirty="0">
              <a:ln>
                <a:noFill/>
              </a:ln>
              <a:solidFill>
                <a:srgbClr val="0070C0"/>
              </a:solidFill>
              <a:effectLst/>
              <a:uLnTx/>
              <a:uFillTx/>
              <a:latin typeface="Bookman Old Style" panose="02050604050505020204" pitchFamily="18" charset="0"/>
            </a:endParaRPr>
          </a:p>
        </p:txBody>
      </p:sp>
      <p:sp>
        <p:nvSpPr>
          <p:cNvPr id="2" name="Прямоугольник 1"/>
          <p:cNvSpPr/>
          <p:nvPr/>
        </p:nvSpPr>
        <p:spPr>
          <a:xfrm>
            <a:off x="2572987" y="1099042"/>
            <a:ext cx="6096000" cy="1477328"/>
          </a:xfrm>
          <a:prstGeom prst="rect">
            <a:avLst/>
          </a:prstGeom>
        </p:spPr>
        <p:txBody>
          <a:bodyPr>
            <a:spAutoFit/>
          </a:bodyPr>
          <a:lstStyle/>
          <a:p>
            <a:pPr algn="ctr">
              <a:spcAft>
                <a:spcPts val="0"/>
              </a:spcAft>
            </a:pPr>
            <a:r>
              <a:rPr lang="ru-RU" b="1" dirty="0">
                <a:solidFill>
                  <a:srgbClr val="000000"/>
                </a:solidFill>
                <a:latin typeface="Times New Roman" panose="02020603050405020304" pitchFamily="18" charset="0"/>
                <a:ea typeface="Times New Roman" panose="02020603050405020304" pitchFamily="18" charset="0"/>
              </a:rPr>
              <a:t>ПРАВО ГОЛОСУ</a:t>
            </a:r>
            <a:endParaRPr lang="uk-UA" sz="1600" dirty="0">
              <a:latin typeface="Times New Roman" panose="02020603050405020304" pitchFamily="18" charset="0"/>
              <a:ea typeface="Times New Roman" panose="02020603050405020304" pitchFamily="18" charset="0"/>
            </a:endParaRPr>
          </a:p>
          <a:p>
            <a:pPr algn="ctr">
              <a:spcAft>
                <a:spcPts val="0"/>
              </a:spcAft>
            </a:pPr>
            <a:r>
              <a:rPr lang="ru-RU" b="1" dirty="0">
                <a:solidFill>
                  <a:srgbClr val="000000"/>
                </a:solidFill>
                <a:latin typeface="Times New Roman" panose="02020603050405020304" pitchFamily="18" charset="0"/>
                <a:ea typeface="Times New Roman" panose="02020603050405020304" pitchFamily="18" charset="0"/>
              </a:rPr>
              <a:t> </a:t>
            </a:r>
            <a:endParaRPr lang="uk-UA" sz="1600" dirty="0">
              <a:latin typeface="Times New Roman" panose="02020603050405020304" pitchFamily="18" charset="0"/>
              <a:ea typeface="Times New Roman" panose="02020603050405020304" pitchFamily="18" charset="0"/>
            </a:endParaRPr>
          </a:p>
          <a:p>
            <a:pPr algn="ctr">
              <a:spcAft>
                <a:spcPts val="0"/>
              </a:spcAft>
            </a:pPr>
            <a:r>
              <a:rPr lang="ru-RU" b="1" dirty="0">
                <a:solidFill>
                  <a:srgbClr val="0070C0"/>
                </a:solidFill>
                <a:latin typeface="Times New Roman" panose="02020603050405020304" pitchFamily="18" charset="0"/>
                <a:ea typeface="Times New Roman" panose="02020603050405020304" pitchFamily="18" charset="0"/>
              </a:rPr>
              <a:t>"</a:t>
            </a:r>
            <a:r>
              <a:rPr lang="ru-RU" b="1" dirty="0" err="1">
                <a:solidFill>
                  <a:srgbClr val="0070C0"/>
                </a:solidFill>
                <a:latin typeface="Times New Roman" panose="02020603050405020304" pitchFamily="18" charset="0"/>
                <a:ea typeface="Times New Roman" panose="02020603050405020304" pitchFamily="18" charset="0"/>
                <a:hlinkClick r:id="rId2"/>
              </a:rPr>
              <a:t>Янголи</a:t>
            </a:r>
            <a:r>
              <a:rPr lang="ru-RU" b="1" dirty="0">
                <a:solidFill>
                  <a:srgbClr val="0070C0"/>
                </a:solidFill>
                <a:latin typeface="Times New Roman" panose="02020603050405020304" pitchFamily="18" charset="0"/>
                <a:ea typeface="Times New Roman" panose="02020603050405020304" pitchFamily="18" charset="0"/>
                <a:hlinkClick r:id="rId2"/>
              </a:rPr>
              <a:t> </a:t>
            </a:r>
            <a:r>
              <a:rPr lang="ru-RU" b="1" dirty="0" err="1">
                <a:solidFill>
                  <a:srgbClr val="0070C0"/>
                </a:solidFill>
                <a:latin typeface="Times New Roman" panose="02020603050405020304" pitchFamily="18" charset="0"/>
                <a:ea typeface="Times New Roman" panose="02020603050405020304" pitchFamily="18" charset="0"/>
                <a:hlinkClick r:id="rId2"/>
              </a:rPr>
              <a:t>із</a:t>
            </a:r>
            <a:r>
              <a:rPr lang="ru-RU" b="1" dirty="0">
                <a:solidFill>
                  <a:srgbClr val="0070C0"/>
                </a:solidFill>
                <a:latin typeface="Times New Roman" panose="02020603050405020304" pitchFamily="18" charset="0"/>
                <a:ea typeface="Times New Roman" panose="02020603050405020304" pitchFamily="18" charset="0"/>
                <a:hlinkClick r:id="rId2"/>
              </a:rPr>
              <a:t> </a:t>
            </a:r>
            <a:r>
              <a:rPr lang="ru-RU" b="1" dirty="0" err="1">
                <a:solidFill>
                  <a:srgbClr val="0070C0"/>
                </a:solidFill>
                <a:latin typeface="Times New Roman" panose="02020603050405020304" pitchFamily="18" charset="0"/>
                <a:ea typeface="Times New Roman" panose="02020603050405020304" pitchFamily="18" charset="0"/>
                <a:hlinkClick r:id="rId2"/>
              </a:rPr>
              <a:t>залізною</a:t>
            </a:r>
            <a:r>
              <a:rPr lang="ru-RU" b="1" dirty="0">
                <a:solidFill>
                  <a:srgbClr val="0070C0"/>
                </a:solidFill>
                <a:latin typeface="Times New Roman" panose="02020603050405020304" pitchFamily="18" charset="0"/>
                <a:ea typeface="Times New Roman" panose="02020603050405020304" pitchFamily="18" charset="0"/>
                <a:hlinkClick r:id="rId2"/>
              </a:rPr>
              <a:t> хваткою</a:t>
            </a:r>
            <a:r>
              <a:rPr lang="ru-RU" b="1" dirty="0">
                <a:solidFill>
                  <a:srgbClr val="0070C0"/>
                </a:solidFill>
                <a:latin typeface="Times New Roman" panose="02020603050405020304" pitchFamily="18" charset="0"/>
                <a:ea typeface="Times New Roman" panose="02020603050405020304" pitchFamily="18" charset="0"/>
              </a:rPr>
              <a:t>" </a:t>
            </a:r>
            <a:endParaRPr lang="uk-UA" sz="1600" dirty="0">
              <a:latin typeface="Times New Roman" panose="02020603050405020304" pitchFamily="18" charset="0"/>
              <a:ea typeface="Times New Roman" panose="02020603050405020304" pitchFamily="18" charset="0"/>
            </a:endParaRPr>
          </a:p>
          <a:p>
            <a:pPr algn="ctr">
              <a:spcAft>
                <a:spcPts val="0"/>
              </a:spcAft>
            </a:pPr>
            <a:r>
              <a:rPr lang="ru-RU" b="1" dirty="0">
                <a:solidFill>
                  <a:srgbClr val="000000"/>
                </a:solidFill>
                <a:latin typeface="Times New Roman" panose="02020603050405020304" pitchFamily="18" charset="0"/>
                <a:ea typeface="Times New Roman" panose="02020603050405020304" pitchFamily="18" charset="0"/>
              </a:rPr>
              <a:t>(</a:t>
            </a:r>
            <a:r>
              <a:rPr lang="ru-RU" b="1" dirty="0" err="1">
                <a:solidFill>
                  <a:srgbClr val="000000"/>
                </a:solidFill>
                <a:latin typeface="Times New Roman" panose="02020603050405020304" pitchFamily="18" charset="0"/>
                <a:ea typeface="Times New Roman" panose="02020603050405020304" pitchFamily="18" charset="0"/>
              </a:rPr>
              <a:t>Iron</a:t>
            </a:r>
            <a:r>
              <a:rPr lang="ru-RU" b="1" dirty="0">
                <a:solidFill>
                  <a:srgbClr val="000000"/>
                </a:solidFill>
                <a:latin typeface="Times New Roman" panose="02020603050405020304" pitchFamily="18" charset="0"/>
                <a:ea typeface="Times New Roman" panose="02020603050405020304" pitchFamily="18" charset="0"/>
              </a:rPr>
              <a:t> </a:t>
            </a:r>
            <a:r>
              <a:rPr lang="ru-RU" b="1" dirty="0" err="1">
                <a:solidFill>
                  <a:srgbClr val="000000"/>
                </a:solidFill>
                <a:latin typeface="Times New Roman" panose="02020603050405020304" pitchFamily="18" charset="0"/>
                <a:ea typeface="Times New Roman" panose="02020603050405020304" pitchFamily="18" charset="0"/>
              </a:rPr>
              <a:t>Jawed</a:t>
            </a:r>
            <a:r>
              <a:rPr lang="ru-RU" b="1" dirty="0">
                <a:solidFill>
                  <a:srgbClr val="000000"/>
                </a:solidFill>
                <a:latin typeface="Times New Roman" panose="02020603050405020304" pitchFamily="18" charset="0"/>
                <a:ea typeface="Times New Roman" panose="02020603050405020304" pitchFamily="18" charset="0"/>
              </a:rPr>
              <a:t> </a:t>
            </a:r>
            <a:r>
              <a:rPr lang="ru-RU" b="1" dirty="0" err="1">
                <a:solidFill>
                  <a:srgbClr val="000000"/>
                </a:solidFill>
                <a:latin typeface="Times New Roman" panose="02020603050405020304" pitchFamily="18" charset="0"/>
                <a:ea typeface="Times New Roman" panose="02020603050405020304" pitchFamily="18" charset="0"/>
              </a:rPr>
              <a:t>Angels</a:t>
            </a:r>
            <a:r>
              <a:rPr lang="ru-RU" b="1" dirty="0">
                <a:solidFill>
                  <a:srgbClr val="000000"/>
                </a:solidFill>
                <a:latin typeface="Times New Roman" panose="02020603050405020304" pitchFamily="18" charset="0"/>
                <a:ea typeface="Times New Roman" panose="02020603050405020304" pitchFamily="18" charset="0"/>
              </a:rPr>
              <a:t>), 2004, США</a:t>
            </a:r>
            <a:endParaRPr lang="uk-UA" sz="1600" dirty="0">
              <a:latin typeface="Times New Roman" panose="02020603050405020304" pitchFamily="18" charset="0"/>
              <a:ea typeface="Times New Roman" panose="02020603050405020304" pitchFamily="18" charset="0"/>
            </a:endParaRPr>
          </a:p>
          <a:p>
            <a:pPr algn="ctr">
              <a:spcAft>
                <a:spcPts val="0"/>
              </a:spcAft>
            </a:pPr>
            <a:r>
              <a:rPr lang="ru-RU" b="1" dirty="0" err="1">
                <a:solidFill>
                  <a:srgbClr val="000000"/>
                </a:solidFill>
                <a:latin typeface="Times New Roman" panose="02020603050405020304" pitchFamily="18" charset="0"/>
                <a:ea typeface="Times New Roman" panose="02020603050405020304" pitchFamily="18" charset="0"/>
              </a:rPr>
              <a:t>Режисерка</a:t>
            </a:r>
            <a:r>
              <a:rPr lang="ru-RU" b="1" dirty="0">
                <a:solidFill>
                  <a:srgbClr val="000000"/>
                </a:solidFill>
                <a:latin typeface="Times New Roman" panose="02020603050405020304" pitchFamily="18" charset="0"/>
                <a:ea typeface="Times New Roman" panose="02020603050405020304" pitchFamily="18" charset="0"/>
              </a:rPr>
              <a:t> Катя Фон </a:t>
            </a:r>
            <a:r>
              <a:rPr lang="ru-RU" b="1" dirty="0" err="1">
                <a:solidFill>
                  <a:srgbClr val="000000"/>
                </a:solidFill>
                <a:latin typeface="Times New Roman" panose="02020603050405020304" pitchFamily="18" charset="0"/>
                <a:ea typeface="Times New Roman" panose="02020603050405020304" pitchFamily="18" charset="0"/>
              </a:rPr>
              <a:t>Гарньє</a:t>
            </a:r>
            <a:endParaRPr lang="uk-UA" sz="1600" dirty="0">
              <a:effectLst/>
              <a:latin typeface="Times New Roman" panose="02020603050405020304" pitchFamily="18" charset="0"/>
              <a:ea typeface="Times New Roman" panose="02020603050405020304" pitchFamily="18" charset="0"/>
            </a:endParaRPr>
          </a:p>
        </p:txBody>
      </p:sp>
      <p:pic>
        <p:nvPicPr>
          <p:cNvPr id="6" name="Рисунок 5"/>
          <p:cNvPicPr>
            <a:picLocks noChangeAspect="1"/>
          </p:cNvPicPr>
          <p:nvPr/>
        </p:nvPicPr>
        <p:blipFill>
          <a:blip r:embed="rId3"/>
          <a:stretch>
            <a:fillRect/>
          </a:stretch>
        </p:blipFill>
        <p:spPr>
          <a:xfrm>
            <a:off x="2651977" y="2856989"/>
            <a:ext cx="5938019" cy="3115326"/>
          </a:xfrm>
          <a:prstGeom prst="rect">
            <a:avLst/>
          </a:prstGeom>
        </p:spPr>
      </p:pic>
    </p:spTree>
    <p:extLst>
      <p:ext uri="{BB962C8B-B14F-4D97-AF65-F5344CB8AC3E}">
        <p14:creationId xmlns:p14="http://schemas.microsoft.com/office/powerpoint/2010/main" val="4119696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19667" y="214999"/>
            <a:ext cx="4776716" cy="6213097"/>
          </a:xfrm>
        </p:spPr>
        <p:txBody>
          <a:bodyPr>
            <a:normAutofit/>
          </a:bodyPr>
          <a:lstStyle/>
          <a:p>
            <a:pPr algn="ctr"/>
            <a:r>
              <a:rPr lang="ru-RU" sz="2800" b="1" dirty="0" smtClean="0">
                <a:latin typeface="Bookman Old Style" panose="02050604050505020204" pitchFamily="18" charset="0"/>
              </a:rPr>
              <a:t>Гендерна </a:t>
            </a:r>
            <a:r>
              <a:rPr lang="ru-RU" sz="2800" b="1" dirty="0" err="1" smtClean="0">
                <a:latin typeface="Bookman Old Style" panose="02050604050505020204" pitchFamily="18" charset="0"/>
              </a:rPr>
              <a:t>соціологія</a:t>
            </a:r>
            <a:r>
              <a:rPr lang="ru-RU" sz="2800" b="1" dirty="0" smtClean="0">
                <a:latin typeface="Bookman Old Style" panose="02050604050505020204" pitchFamily="18" charset="0"/>
              </a:rPr>
              <a:t> </a:t>
            </a:r>
            <a:r>
              <a:rPr lang="ru-RU" sz="2800" dirty="0" smtClean="0">
                <a:latin typeface="Bookman Old Style" panose="02050604050505020204" pitchFamily="18" charset="0"/>
              </a:rPr>
              <a:t>– </a:t>
            </a:r>
            <a:r>
              <a:rPr lang="ru-RU" sz="2800" dirty="0" err="1" smtClean="0">
                <a:latin typeface="Bookman Old Style" panose="02050604050505020204" pitchFamily="18" charset="0"/>
              </a:rPr>
              <a:t>галузь</a:t>
            </a:r>
            <a:r>
              <a:rPr lang="ru-RU" sz="2800" dirty="0" smtClean="0">
                <a:latin typeface="Bookman Old Style" panose="02050604050505020204" pitchFamily="18" charset="0"/>
              </a:rPr>
              <a:t> </a:t>
            </a:r>
            <a:r>
              <a:rPr lang="ru-RU" sz="2800" dirty="0" err="1" smtClean="0">
                <a:latin typeface="Bookman Old Style" panose="02050604050505020204" pitchFamily="18" charset="0"/>
              </a:rPr>
              <a:t>соціології</a:t>
            </a:r>
            <a:r>
              <a:rPr lang="ru-RU" sz="2800" dirty="0" smtClean="0">
                <a:latin typeface="Bookman Old Style" panose="02050604050505020204" pitchFamily="18" charset="0"/>
              </a:rPr>
              <a:t>, </a:t>
            </a:r>
            <a:r>
              <a:rPr lang="ru-RU" sz="2800" dirty="0" err="1" smtClean="0">
                <a:latin typeface="Bookman Old Style" panose="02050604050505020204" pitchFamily="18" charset="0"/>
              </a:rPr>
              <a:t>що</a:t>
            </a:r>
            <a:r>
              <a:rPr lang="ru-RU" sz="2800" dirty="0" smtClean="0">
                <a:latin typeface="Bookman Old Style" panose="02050604050505020204" pitchFamily="18" charset="0"/>
              </a:rPr>
              <a:t> </a:t>
            </a:r>
            <a:r>
              <a:rPr lang="ru-RU" sz="2800" dirty="0" err="1" smtClean="0">
                <a:latin typeface="Bookman Old Style" panose="02050604050505020204" pitchFamily="18" charset="0"/>
              </a:rPr>
              <a:t>вивчає</a:t>
            </a:r>
            <a:r>
              <a:rPr lang="ru-RU" sz="2800" dirty="0" smtClean="0">
                <a:latin typeface="Bookman Old Style" panose="02050604050505020204" pitchFamily="18" charset="0"/>
              </a:rPr>
              <a:t> </a:t>
            </a:r>
            <a:r>
              <a:rPr lang="ru-RU" sz="2800" dirty="0" err="1" smtClean="0">
                <a:latin typeface="Bookman Old Style" panose="02050604050505020204" pitchFamily="18" charset="0"/>
              </a:rPr>
              <a:t>закономірності</a:t>
            </a:r>
            <a:r>
              <a:rPr lang="ru-RU" sz="2800" dirty="0" smtClean="0">
                <a:latin typeface="Bookman Old Style" panose="02050604050505020204" pitchFamily="18" charset="0"/>
              </a:rPr>
              <a:t> </a:t>
            </a:r>
            <a:r>
              <a:rPr lang="ru-RU" sz="2800" dirty="0" err="1" smtClean="0">
                <a:latin typeface="Bookman Old Style" panose="02050604050505020204" pitchFamily="18" charset="0"/>
              </a:rPr>
              <a:t>диференціації</a:t>
            </a:r>
            <a:r>
              <a:rPr lang="ru-RU" sz="2800" dirty="0" smtClean="0">
                <a:latin typeface="Bookman Old Style" panose="02050604050505020204" pitchFamily="18" charset="0"/>
              </a:rPr>
              <a:t> </a:t>
            </a:r>
            <a:r>
              <a:rPr lang="ru-RU" sz="2800" dirty="0" err="1" smtClean="0">
                <a:latin typeface="Bookman Old Style" panose="02050604050505020204" pitchFamily="18" charset="0"/>
              </a:rPr>
              <a:t>чоловічих</a:t>
            </a:r>
            <a:r>
              <a:rPr lang="ru-RU" sz="2800" dirty="0" smtClean="0">
                <a:latin typeface="Bookman Old Style" panose="02050604050505020204" pitchFamily="18" charset="0"/>
              </a:rPr>
              <a:t> і </a:t>
            </a:r>
            <a:r>
              <a:rPr lang="ru-RU" sz="2800" dirty="0" err="1" smtClean="0">
                <a:latin typeface="Bookman Old Style" panose="02050604050505020204" pitchFamily="18" charset="0"/>
              </a:rPr>
              <a:t>жіночих</a:t>
            </a:r>
            <a:r>
              <a:rPr lang="ru-RU" sz="2800" dirty="0" smtClean="0">
                <a:latin typeface="Bookman Old Style" panose="02050604050505020204" pitchFamily="18" charset="0"/>
              </a:rPr>
              <a:t> ролей, </a:t>
            </a:r>
            <a:r>
              <a:rPr lang="ru-RU" sz="2800" dirty="0" err="1" smtClean="0">
                <a:latin typeface="Bookman Old Style" panose="02050604050505020204" pitchFamily="18" charset="0"/>
              </a:rPr>
              <a:t>статеві</a:t>
            </a:r>
            <a:r>
              <a:rPr lang="ru-RU" sz="2800" dirty="0" smtClean="0">
                <a:latin typeface="Bookman Old Style" panose="02050604050505020204" pitchFamily="18" charset="0"/>
              </a:rPr>
              <a:t> </a:t>
            </a:r>
            <a:r>
              <a:rPr lang="ru-RU" sz="2800" dirty="0" err="1" smtClean="0">
                <a:latin typeface="Bookman Old Style" panose="02050604050505020204" pitchFamily="18" charset="0"/>
              </a:rPr>
              <a:t>відмінності</a:t>
            </a:r>
            <a:r>
              <a:rPr lang="ru-RU" sz="2800" dirty="0" smtClean="0">
                <a:latin typeface="Bookman Old Style" panose="02050604050505020204" pitchFamily="18" charset="0"/>
              </a:rPr>
              <a:t> на </a:t>
            </a:r>
            <a:r>
              <a:rPr lang="ru-RU" sz="2800" dirty="0" err="1" smtClean="0">
                <a:latin typeface="Bookman Old Style" panose="02050604050505020204" pitchFamily="18" charset="0"/>
              </a:rPr>
              <a:t>всіх</a:t>
            </a:r>
            <a:r>
              <a:rPr lang="ru-RU" sz="2800" dirty="0" smtClean="0">
                <a:latin typeface="Bookman Old Style" panose="02050604050505020204" pitchFamily="18" charset="0"/>
              </a:rPr>
              <a:t> </a:t>
            </a:r>
            <a:r>
              <a:rPr lang="ru-RU" sz="2800" dirty="0" err="1" smtClean="0">
                <a:latin typeface="Bookman Old Style" panose="02050604050505020204" pitchFamily="18" charset="0"/>
              </a:rPr>
              <a:t>рівнях</a:t>
            </a:r>
            <a:r>
              <a:rPr lang="ru-RU" sz="2800" dirty="0" smtClean="0">
                <a:latin typeface="Bookman Old Style" panose="02050604050505020204" pitchFamily="18" charset="0"/>
              </a:rPr>
              <a:t> та </a:t>
            </a:r>
            <a:r>
              <a:rPr lang="ru-RU" sz="2800" dirty="0" err="1" smtClean="0">
                <a:latin typeface="Bookman Old Style" panose="02050604050505020204" pitchFamily="18" charset="0"/>
              </a:rPr>
              <a:t>їх</a:t>
            </a:r>
            <a:r>
              <a:rPr lang="ru-RU" sz="2800" dirty="0" smtClean="0">
                <a:latin typeface="Bookman Old Style" panose="02050604050505020204" pitchFamily="18" charset="0"/>
              </a:rPr>
              <a:t> </a:t>
            </a:r>
            <a:r>
              <a:rPr lang="ru-RU" sz="2800" dirty="0" err="1" smtClean="0">
                <a:latin typeface="Bookman Old Style" panose="02050604050505020204" pitchFamily="18" charset="0"/>
              </a:rPr>
              <a:t>вплив</a:t>
            </a:r>
            <a:r>
              <a:rPr lang="ru-RU" sz="2800" dirty="0" smtClean="0">
                <a:latin typeface="Bookman Old Style" panose="02050604050505020204" pitchFamily="18" charset="0"/>
              </a:rPr>
              <a:t> на </a:t>
            </a:r>
            <a:r>
              <a:rPr lang="ru-RU" sz="2800" dirty="0" err="1" smtClean="0">
                <a:latin typeface="Bookman Old Style" panose="02050604050505020204" pitchFamily="18" charset="0"/>
              </a:rPr>
              <a:t>людське</a:t>
            </a:r>
            <a:r>
              <a:rPr lang="ru-RU" sz="2800" dirty="0" smtClean="0">
                <a:latin typeface="Bookman Old Style" panose="02050604050505020204" pitchFamily="18" charset="0"/>
              </a:rPr>
              <a:t> </a:t>
            </a:r>
            <a:r>
              <a:rPr lang="ru-RU" sz="2800" dirty="0" err="1" smtClean="0">
                <a:latin typeface="Bookman Old Style" panose="02050604050505020204" pitchFamily="18" charset="0"/>
              </a:rPr>
              <a:t>існування</a:t>
            </a:r>
            <a:r>
              <a:rPr lang="ru-RU" sz="2800" dirty="0" smtClean="0">
                <a:latin typeface="Bookman Old Style" panose="02050604050505020204" pitchFamily="18" charset="0"/>
              </a:rPr>
              <a:t>, </a:t>
            </a:r>
            <a:r>
              <a:rPr lang="ru-RU" sz="2800" dirty="0" err="1" smtClean="0">
                <a:latin typeface="Bookman Old Style" panose="02050604050505020204" pitchFamily="18" charset="0"/>
              </a:rPr>
              <a:t>співіснування</a:t>
            </a:r>
            <a:r>
              <a:rPr lang="ru-RU" sz="2800" dirty="0" smtClean="0">
                <a:latin typeface="Bookman Old Style" panose="02050604050505020204" pitchFamily="18" charset="0"/>
              </a:rPr>
              <a:t>, на </a:t>
            </a:r>
            <a:r>
              <a:rPr lang="ru-RU" sz="2800" dirty="0" err="1" smtClean="0">
                <a:latin typeface="Bookman Old Style" panose="02050604050505020204" pitchFamily="18" charset="0"/>
              </a:rPr>
              <a:t>особливості</a:t>
            </a:r>
            <a:r>
              <a:rPr lang="ru-RU" sz="2800" dirty="0" smtClean="0">
                <a:latin typeface="Bookman Old Style" panose="02050604050505020204" pitchFamily="18" charset="0"/>
              </a:rPr>
              <a:t> </a:t>
            </a:r>
            <a:r>
              <a:rPr lang="ru-RU" sz="2800" dirty="0" err="1" smtClean="0">
                <a:latin typeface="Bookman Old Style" panose="02050604050505020204" pitchFamily="18" charset="0"/>
              </a:rPr>
              <a:t>соціальної</a:t>
            </a:r>
            <a:r>
              <a:rPr lang="ru-RU" sz="2800" dirty="0" smtClean="0">
                <a:latin typeface="Bookman Old Style" panose="02050604050505020204" pitchFamily="18" charset="0"/>
              </a:rPr>
              <a:t> </a:t>
            </a:r>
            <a:r>
              <a:rPr lang="ru-RU" sz="2800" dirty="0" err="1" smtClean="0">
                <a:latin typeface="Bookman Old Style" panose="02050604050505020204" pitchFamily="18" charset="0"/>
              </a:rPr>
              <a:t>організації</a:t>
            </a:r>
            <a:r>
              <a:rPr lang="ru-RU" sz="2800" dirty="0" smtClean="0">
                <a:latin typeface="Bookman Old Style" panose="02050604050505020204" pitchFamily="18" charset="0"/>
              </a:rPr>
              <a:t>, </a:t>
            </a:r>
            <a:r>
              <a:rPr lang="ru-RU" sz="2800" dirty="0" err="1" smtClean="0">
                <a:latin typeface="Bookman Old Style" panose="02050604050505020204" pitchFamily="18" charset="0"/>
              </a:rPr>
              <a:t>специфіку</a:t>
            </a:r>
            <a:r>
              <a:rPr lang="ru-RU" sz="2800" dirty="0" smtClean="0">
                <a:latin typeface="Bookman Old Style" panose="02050604050505020204" pitchFamily="18" charset="0"/>
              </a:rPr>
              <a:t> </a:t>
            </a:r>
            <a:r>
              <a:rPr lang="ru-RU" sz="2800" dirty="0" err="1" smtClean="0">
                <a:latin typeface="Bookman Old Style" panose="02050604050505020204" pitchFamily="18" charset="0"/>
              </a:rPr>
              <a:t>чоловічої</a:t>
            </a:r>
            <a:r>
              <a:rPr lang="ru-RU" sz="2800" dirty="0" smtClean="0">
                <a:latin typeface="Bookman Old Style" panose="02050604050505020204" pitchFamily="18" charset="0"/>
              </a:rPr>
              <a:t> та </a:t>
            </a:r>
            <a:r>
              <a:rPr lang="ru-RU" sz="2800" dirty="0" err="1" smtClean="0">
                <a:latin typeface="Bookman Old Style" panose="02050604050505020204" pitchFamily="18" charset="0"/>
              </a:rPr>
              <a:t>жіночої</a:t>
            </a:r>
            <a:r>
              <a:rPr lang="ru-RU" sz="2800" dirty="0" smtClean="0">
                <a:latin typeface="Bookman Old Style" panose="02050604050505020204" pitchFamily="18" charset="0"/>
              </a:rPr>
              <a:t> </a:t>
            </a:r>
            <a:r>
              <a:rPr lang="ru-RU" sz="2800" dirty="0" err="1" smtClean="0">
                <a:latin typeface="Bookman Old Style" panose="02050604050505020204" pitchFamily="18" charset="0"/>
              </a:rPr>
              <a:t>соціальних</a:t>
            </a:r>
            <a:r>
              <a:rPr lang="ru-RU" sz="2800" dirty="0" smtClean="0">
                <a:latin typeface="Bookman Old Style" panose="02050604050505020204" pitchFamily="18" charset="0"/>
              </a:rPr>
              <a:t> </a:t>
            </a:r>
            <a:r>
              <a:rPr lang="ru-RU" sz="2800" dirty="0" err="1" smtClean="0">
                <a:latin typeface="Bookman Old Style" panose="02050604050505020204" pitchFamily="18" charset="0"/>
              </a:rPr>
              <a:t>спільнот</a:t>
            </a:r>
            <a:r>
              <a:rPr lang="ru-RU" sz="2800" dirty="0" smtClean="0">
                <a:latin typeface="Bookman Old Style" panose="02050604050505020204" pitchFamily="18" charset="0"/>
              </a:rPr>
              <a:t>. </a:t>
            </a:r>
            <a:r>
              <a:rPr lang="ru-RU" dirty="0" smtClean="0"/>
              <a:t/>
            </a:r>
            <a:br>
              <a:rPr lang="ru-RU" dirty="0" smtClean="0"/>
            </a:br>
            <a:endParaRPr lang="ru-RU"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701" y="1148686"/>
            <a:ext cx="7178782" cy="4678908"/>
          </a:xfrm>
          <a:prstGeom prst="ellipse">
            <a:avLst/>
          </a:prstGeom>
          <a:ln>
            <a:noFill/>
          </a:ln>
          <a:effectLst>
            <a:softEdge rad="112500"/>
          </a:effectLst>
        </p:spPr>
      </p:pic>
    </p:spTree>
    <p:extLst>
      <p:ext uri="{BB962C8B-B14F-4D97-AF65-F5344CB8AC3E}">
        <p14:creationId xmlns:p14="http://schemas.microsoft.com/office/powerpoint/2010/main" val="5534265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72987" y="1099042"/>
            <a:ext cx="6096000" cy="1574149"/>
          </a:xfrm>
          <a:prstGeom prst="rect">
            <a:avLst/>
          </a:prstGeom>
        </p:spPr>
        <p:txBody>
          <a:bodyPr>
            <a:spAutoFit/>
          </a:bodyPr>
          <a:lstStyle/>
          <a:p>
            <a:pPr algn="ctr">
              <a:lnSpc>
                <a:spcPct val="107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ПРАВО НА ОСВІТУ</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 </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ru-RU"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Усмішка</a:t>
            </a:r>
            <a:r>
              <a:rPr lang="ru-RU"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Мони </a:t>
            </a:r>
            <a:r>
              <a:rPr lang="ru-RU"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Лізи</a:t>
            </a:r>
            <a:r>
              <a:rPr lang="ru-RU"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a:t>
            </a:r>
            <a:r>
              <a:rPr lang="ru-RU" b="1" dirty="0" err="1">
                <a:latin typeface="Times New Roman" panose="02020603050405020304" pitchFamily="18" charset="0"/>
                <a:ea typeface="Calibri" panose="020F0502020204030204" pitchFamily="34" charset="0"/>
                <a:cs typeface="Times New Roman" panose="02020603050405020304" pitchFamily="18" charset="0"/>
              </a:rPr>
              <a:t>Mona</a:t>
            </a:r>
            <a:r>
              <a:rPr lang="ru-RU" b="1" dirty="0">
                <a:latin typeface="Times New Roman" panose="02020603050405020304" pitchFamily="18" charset="0"/>
                <a:ea typeface="Calibri" panose="020F0502020204030204" pitchFamily="34" charset="0"/>
                <a:cs typeface="Times New Roman" panose="02020603050405020304" pitchFamily="18" charset="0"/>
              </a:rPr>
              <a:t> </a:t>
            </a:r>
            <a:r>
              <a:rPr lang="ru-RU" b="1" dirty="0" err="1">
                <a:latin typeface="Times New Roman" panose="02020603050405020304" pitchFamily="18" charset="0"/>
                <a:ea typeface="Calibri" panose="020F0502020204030204" pitchFamily="34" charset="0"/>
                <a:cs typeface="Times New Roman" panose="02020603050405020304" pitchFamily="18" charset="0"/>
              </a:rPr>
              <a:t>Lisa</a:t>
            </a:r>
            <a:r>
              <a:rPr lang="ru-RU" b="1" dirty="0">
                <a:latin typeface="Times New Roman" panose="02020603050405020304" pitchFamily="18" charset="0"/>
                <a:ea typeface="Calibri" panose="020F0502020204030204" pitchFamily="34" charset="0"/>
                <a:cs typeface="Times New Roman" panose="02020603050405020304" pitchFamily="18" charset="0"/>
              </a:rPr>
              <a:t> </a:t>
            </a:r>
            <a:r>
              <a:rPr lang="ru-RU" b="1" dirty="0" err="1">
                <a:latin typeface="Times New Roman" panose="02020603050405020304" pitchFamily="18" charset="0"/>
                <a:ea typeface="Calibri" panose="020F0502020204030204" pitchFamily="34" charset="0"/>
                <a:cs typeface="Times New Roman" panose="02020603050405020304" pitchFamily="18" charset="0"/>
              </a:rPr>
              <a:t>Smile</a:t>
            </a:r>
            <a:r>
              <a:rPr lang="ru-RU" b="1" dirty="0">
                <a:latin typeface="Times New Roman" panose="02020603050405020304" pitchFamily="18" charset="0"/>
                <a:ea typeface="Calibri" panose="020F0502020204030204" pitchFamily="34" charset="0"/>
                <a:cs typeface="Times New Roman" panose="02020603050405020304" pitchFamily="18" charset="0"/>
              </a:rPr>
              <a:t>), 2003, США</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b="1" dirty="0" err="1">
                <a:latin typeface="Times New Roman" panose="02020603050405020304" pitchFamily="18" charset="0"/>
                <a:ea typeface="Calibri" panose="020F0502020204030204" pitchFamily="34" charset="0"/>
                <a:cs typeface="Times New Roman" panose="02020603050405020304" pitchFamily="18" charset="0"/>
              </a:rPr>
              <a:t>Режисер</a:t>
            </a:r>
            <a:r>
              <a:rPr lang="ru-RU" b="1" dirty="0">
                <a:latin typeface="Times New Roman" panose="02020603050405020304" pitchFamily="18" charset="0"/>
                <a:ea typeface="Calibri" panose="020F0502020204030204" pitchFamily="34" charset="0"/>
                <a:cs typeface="Times New Roman" panose="02020603050405020304" pitchFamily="18" charset="0"/>
              </a:rPr>
              <a:t> Майкл </a:t>
            </a:r>
            <a:r>
              <a:rPr lang="ru-RU" b="1" dirty="0" err="1">
                <a:latin typeface="Times New Roman" panose="02020603050405020304" pitchFamily="18" charset="0"/>
                <a:ea typeface="Calibri" panose="020F0502020204030204" pitchFamily="34" charset="0"/>
                <a:cs typeface="Times New Roman" panose="02020603050405020304" pitchFamily="18" charset="0"/>
              </a:rPr>
              <a:t>Нюелл</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2730968" y="3139136"/>
            <a:ext cx="5938019" cy="3334801"/>
          </a:xfrm>
          <a:prstGeom prst="rect">
            <a:avLst/>
          </a:prstGeom>
        </p:spPr>
      </p:pic>
    </p:spTree>
    <p:extLst>
      <p:ext uri="{BB962C8B-B14F-4D97-AF65-F5344CB8AC3E}">
        <p14:creationId xmlns:p14="http://schemas.microsoft.com/office/powerpoint/2010/main" val="17149157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72987" y="410273"/>
            <a:ext cx="6096000" cy="1574149"/>
          </a:xfrm>
          <a:prstGeom prst="rect">
            <a:avLst/>
          </a:prstGeom>
        </p:spPr>
        <p:txBody>
          <a:bodyPr>
            <a:spAutoFit/>
          </a:bodyPr>
          <a:lstStyle/>
          <a:p>
            <a:pPr algn="ctr">
              <a:lnSpc>
                <a:spcPct val="107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ПРАВО НА ГІДНУ ОПЛАТУ ПРАЦІ</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 </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ru-RU"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Зроблено</a:t>
            </a:r>
            <a:r>
              <a:rPr lang="ru-RU"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у </a:t>
            </a:r>
            <a:r>
              <a:rPr lang="ru-RU"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Дагенхемі</a:t>
            </a:r>
            <a:r>
              <a:rPr lang="ru-RU"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a:t>
            </a:r>
            <a:r>
              <a:rPr lang="ru-RU" b="1" dirty="0" err="1">
                <a:latin typeface="Times New Roman" panose="02020603050405020304" pitchFamily="18" charset="0"/>
                <a:ea typeface="Calibri" panose="020F0502020204030204" pitchFamily="34" charset="0"/>
                <a:cs typeface="Times New Roman" panose="02020603050405020304" pitchFamily="18" charset="0"/>
              </a:rPr>
              <a:t>Made</a:t>
            </a:r>
            <a:r>
              <a:rPr lang="ru-RU" b="1" dirty="0">
                <a:latin typeface="Times New Roman" panose="02020603050405020304" pitchFamily="18" charset="0"/>
                <a:ea typeface="Calibri" panose="020F0502020204030204" pitchFamily="34" charset="0"/>
                <a:cs typeface="Times New Roman" panose="02020603050405020304" pitchFamily="18" charset="0"/>
              </a:rPr>
              <a:t> </a:t>
            </a:r>
            <a:r>
              <a:rPr lang="ru-RU" b="1" dirty="0" err="1">
                <a:latin typeface="Times New Roman" panose="02020603050405020304" pitchFamily="18" charset="0"/>
                <a:ea typeface="Calibri" panose="020F0502020204030204" pitchFamily="34" charset="0"/>
                <a:cs typeface="Times New Roman" panose="02020603050405020304" pitchFamily="18" charset="0"/>
              </a:rPr>
              <a:t>in</a:t>
            </a:r>
            <a:r>
              <a:rPr lang="ru-RU" b="1" dirty="0">
                <a:latin typeface="Times New Roman" panose="02020603050405020304" pitchFamily="18" charset="0"/>
                <a:ea typeface="Calibri" panose="020F0502020204030204" pitchFamily="34" charset="0"/>
                <a:cs typeface="Times New Roman" panose="02020603050405020304" pitchFamily="18" charset="0"/>
              </a:rPr>
              <a:t> </a:t>
            </a:r>
            <a:r>
              <a:rPr lang="ru-RU" b="1" dirty="0" err="1">
                <a:latin typeface="Times New Roman" panose="02020603050405020304" pitchFamily="18" charset="0"/>
                <a:ea typeface="Calibri" panose="020F0502020204030204" pitchFamily="34" charset="0"/>
                <a:cs typeface="Times New Roman" panose="02020603050405020304" pitchFamily="18" charset="0"/>
              </a:rPr>
              <a:t>Dagenham</a:t>
            </a:r>
            <a:r>
              <a:rPr lang="ru-RU" b="1" dirty="0">
                <a:latin typeface="Times New Roman" panose="02020603050405020304" pitchFamily="18" charset="0"/>
                <a:ea typeface="Calibri" panose="020F0502020204030204" pitchFamily="34" charset="0"/>
                <a:cs typeface="Times New Roman" panose="02020603050405020304" pitchFamily="18" charset="0"/>
              </a:rPr>
              <a:t>), 2010, </a:t>
            </a:r>
            <a:r>
              <a:rPr lang="ru-RU" b="1" dirty="0" err="1">
                <a:latin typeface="Times New Roman" panose="02020603050405020304" pitchFamily="18" charset="0"/>
                <a:ea typeface="Calibri" panose="020F0502020204030204" pitchFamily="34" charset="0"/>
                <a:cs typeface="Times New Roman" panose="02020603050405020304" pitchFamily="18" charset="0"/>
              </a:rPr>
              <a:t>Великобританія</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b="1" dirty="0" err="1">
                <a:latin typeface="Times New Roman" panose="02020603050405020304" pitchFamily="18" charset="0"/>
                <a:ea typeface="Calibri" panose="020F0502020204030204" pitchFamily="34" charset="0"/>
                <a:cs typeface="Times New Roman" panose="02020603050405020304" pitchFamily="18" charset="0"/>
              </a:rPr>
              <a:t>Режисер</a:t>
            </a:r>
            <a:r>
              <a:rPr lang="ru-RU" b="1" dirty="0">
                <a:latin typeface="Times New Roman" panose="02020603050405020304" pitchFamily="18" charset="0"/>
                <a:ea typeface="Calibri" panose="020F0502020204030204" pitchFamily="34" charset="0"/>
                <a:cs typeface="Times New Roman" panose="02020603050405020304" pitchFamily="18" charset="0"/>
              </a:rPr>
              <a:t> Найджел </a:t>
            </a:r>
            <a:r>
              <a:rPr lang="ru-RU" b="1" dirty="0" err="1">
                <a:latin typeface="Times New Roman" panose="02020603050405020304" pitchFamily="18" charset="0"/>
                <a:ea typeface="Calibri" panose="020F0502020204030204" pitchFamily="34" charset="0"/>
                <a:cs typeface="Times New Roman" panose="02020603050405020304" pitchFamily="18" charset="0"/>
              </a:rPr>
              <a:t>Коул</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2572987" y="2673191"/>
            <a:ext cx="5938019" cy="3956647"/>
          </a:xfrm>
          <a:prstGeom prst="rect">
            <a:avLst/>
          </a:prstGeom>
        </p:spPr>
      </p:pic>
    </p:spTree>
    <p:extLst>
      <p:ext uri="{BB962C8B-B14F-4D97-AF65-F5344CB8AC3E}">
        <p14:creationId xmlns:p14="http://schemas.microsoft.com/office/powerpoint/2010/main" val="37996802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72987" y="410273"/>
            <a:ext cx="6096000" cy="1574149"/>
          </a:xfrm>
          <a:prstGeom prst="rect">
            <a:avLst/>
          </a:prstGeom>
        </p:spPr>
        <p:txBody>
          <a:bodyPr>
            <a:spAutoFit/>
          </a:bodyPr>
          <a:lstStyle/>
          <a:p>
            <a:pPr algn="ctr">
              <a:lnSpc>
                <a:spcPct val="107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ПРАВО НА ГІДНІ УМОВИ ПРАЦІ</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 </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ru-RU"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Північна</a:t>
            </a:r>
            <a:r>
              <a:rPr lang="ru-RU"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ru-RU"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країна</a:t>
            </a:r>
            <a:r>
              <a:rPr lang="ru-RU"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a:t>
            </a:r>
            <a:r>
              <a:rPr lang="ru-RU" b="1" dirty="0" err="1">
                <a:latin typeface="Times New Roman" panose="02020603050405020304" pitchFamily="18" charset="0"/>
                <a:ea typeface="Calibri" panose="020F0502020204030204" pitchFamily="34" charset="0"/>
                <a:cs typeface="Times New Roman" panose="02020603050405020304" pitchFamily="18" charset="0"/>
              </a:rPr>
              <a:t>North</a:t>
            </a:r>
            <a:r>
              <a:rPr lang="ru-RU" b="1" dirty="0">
                <a:latin typeface="Times New Roman" panose="02020603050405020304" pitchFamily="18" charset="0"/>
                <a:ea typeface="Calibri" panose="020F0502020204030204" pitchFamily="34" charset="0"/>
                <a:cs typeface="Times New Roman" panose="02020603050405020304" pitchFamily="18" charset="0"/>
              </a:rPr>
              <a:t> </a:t>
            </a:r>
            <a:r>
              <a:rPr lang="ru-RU" b="1" dirty="0" err="1">
                <a:latin typeface="Times New Roman" panose="02020603050405020304" pitchFamily="18" charset="0"/>
                <a:ea typeface="Calibri" panose="020F0502020204030204" pitchFamily="34" charset="0"/>
                <a:cs typeface="Times New Roman" panose="02020603050405020304" pitchFamily="18" charset="0"/>
              </a:rPr>
              <a:t>Country</a:t>
            </a:r>
            <a:r>
              <a:rPr lang="ru-RU" b="1" dirty="0">
                <a:latin typeface="Times New Roman" panose="02020603050405020304" pitchFamily="18" charset="0"/>
                <a:ea typeface="Calibri" panose="020F0502020204030204" pitchFamily="34" charset="0"/>
                <a:cs typeface="Times New Roman" panose="02020603050405020304" pitchFamily="18" charset="0"/>
              </a:rPr>
              <a:t>), 2005, США</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b="1" dirty="0" err="1">
                <a:latin typeface="Times New Roman" panose="02020603050405020304" pitchFamily="18" charset="0"/>
                <a:ea typeface="Calibri" panose="020F0502020204030204" pitchFamily="34" charset="0"/>
                <a:cs typeface="Times New Roman" panose="02020603050405020304" pitchFamily="18" charset="0"/>
              </a:rPr>
              <a:t>Режисерка</a:t>
            </a:r>
            <a:r>
              <a:rPr lang="ru-RU" b="1" dirty="0">
                <a:latin typeface="Times New Roman" panose="02020603050405020304" pitchFamily="18" charset="0"/>
                <a:ea typeface="Calibri" panose="020F0502020204030204" pitchFamily="34" charset="0"/>
                <a:cs typeface="Times New Roman" panose="02020603050405020304" pitchFamily="18" charset="0"/>
              </a:rPr>
              <a:t> </a:t>
            </a:r>
            <a:r>
              <a:rPr lang="ru-RU" b="1" dirty="0" err="1">
                <a:latin typeface="Times New Roman" panose="02020603050405020304" pitchFamily="18" charset="0"/>
                <a:ea typeface="Calibri" panose="020F0502020204030204" pitchFamily="34" charset="0"/>
                <a:cs typeface="Times New Roman" panose="02020603050405020304" pitchFamily="18" charset="0"/>
              </a:rPr>
              <a:t>Нікі</a:t>
            </a:r>
            <a:r>
              <a:rPr lang="ru-RU" b="1" dirty="0">
                <a:latin typeface="Times New Roman" panose="02020603050405020304" pitchFamily="18" charset="0"/>
                <a:ea typeface="Calibri" panose="020F0502020204030204" pitchFamily="34" charset="0"/>
                <a:cs typeface="Times New Roman" panose="02020603050405020304" pitchFamily="18" charset="0"/>
              </a:rPr>
              <a:t> </a:t>
            </a:r>
            <a:r>
              <a:rPr lang="ru-RU" b="1" dirty="0" err="1">
                <a:latin typeface="Times New Roman" panose="02020603050405020304" pitchFamily="18" charset="0"/>
                <a:ea typeface="Calibri" panose="020F0502020204030204" pitchFamily="34" charset="0"/>
                <a:cs typeface="Times New Roman" panose="02020603050405020304" pitchFamily="18" charset="0"/>
              </a:rPr>
              <a:t>Каро</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2730968" y="2482052"/>
            <a:ext cx="5938019" cy="3865199"/>
          </a:xfrm>
          <a:prstGeom prst="rect">
            <a:avLst/>
          </a:prstGeom>
        </p:spPr>
      </p:pic>
    </p:spTree>
    <p:extLst>
      <p:ext uri="{BB962C8B-B14F-4D97-AF65-F5344CB8AC3E}">
        <p14:creationId xmlns:p14="http://schemas.microsoft.com/office/powerpoint/2010/main" val="29150064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72987" y="410273"/>
            <a:ext cx="6096000" cy="1477328"/>
          </a:xfrm>
          <a:prstGeom prst="rect">
            <a:avLst/>
          </a:prstGeom>
        </p:spPr>
        <p:txBody>
          <a:bodyPr>
            <a:spAutoFit/>
          </a:bodyPr>
          <a:lstStyle/>
          <a:p>
            <a:pPr algn="ctr">
              <a:spcAft>
                <a:spcPts val="0"/>
              </a:spcAft>
            </a:pPr>
            <a:r>
              <a:rPr lang="ru-RU" b="1" dirty="0">
                <a:solidFill>
                  <a:srgbClr val="000000"/>
                </a:solidFill>
                <a:latin typeface="Times New Roman" panose="02020603050405020304" pitchFamily="18" charset="0"/>
                <a:ea typeface="Times New Roman" panose="02020603050405020304" pitchFamily="18" charset="0"/>
              </a:rPr>
              <a:t>ПРАВО НА ВИЗНАННЯ ТА МІСЦЕ В ІСТОРІЇ</a:t>
            </a:r>
            <a:endParaRPr lang="uk-UA" sz="1600" dirty="0">
              <a:latin typeface="Times New Roman" panose="02020603050405020304" pitchFamily="18" charset="0"/>
              <a:ea typeface="Times New Roman" panose="02020603050405020304" pitchFamily="18" charset="0"/>
            </a:endParaRPr>
          </a:p>
          <a:p>
            <a:pPr algn="ctr">
              <a:spcAft>
                <a:spcPts val="0"/>
              </a:spcAft>
            </a:pPr>
            <a:r>
              <a:rPr lang="ru-RU" dirty="0">
                <a:solidFill>
                  <a:srgbClr val="000000"/>
                </a:solidFill>
                <a:latin typeface="Times New Roman" panose="02020603050405020304" pitchFamily="18" charset="0"/>
                <a:ea typeface="Times New Roman" panose="02020603050405020304" pitchFamily="18" charset="0"/>
              </a:rPr>
              <a:t> </a:t>
            </a:r>
            <a:endParaRPr lang="uk-UA" sz="1600" dirty="0">
              <a:latin typeface="Times New Roman" panose="02020603050405020304" pitchFamily="18" charset="0"/>
              <a:ea typeface="Times New Roman" panose="02020603050405020304" pitchFamily="18" charset="0"/>
            </a:endParaRPr>
          </a:p>
          <a:p>
            <a:pPr algn="ctr">
              <a:spcAft>
                <a:spcPts val="0"/>
              </a:spcAft>
            </a:pPr>
            <a:r>
              <a:rPr lang="ru-RU" b="1" dirty="0">
                <a:solidFill>
                  <a:srgbClr val="000000"/>
                </a:solidFill>
                <a:latin typeface="Times New Roman" panose="02020603050405020304" pitchFamily="18" charset="0"/>
                <a:ea typeface="Times New Roman" panose="02020603050405020304" pitchFamily="18" charset="0"/>
              </a:rPr>
              <a:t>"</a:t>
            </a:r>
            <a:r>
              <a:rPr lang="ru-RU" b="1" dirty="0" err="1">
                <a:solidFill>
                  <a:srgbClr val="23527C"/>
                </a:solidFill>
                <a:latin typeface="Times New Roman" panose="02020603050405020304" pitchFamily="18" charset="0"/>
                <a:ea typeface="Times New Roman" panose="02020603050405020304" pitchFamily="18" charset="0"/>
                <a:hlinkClick r:id="rId2"/>
              </a:rPr>
              <a:t>Великі</a:t>
            </a:r>
            <a:r>
              <a:rPr lang="ru-RU" b="1" dirty="0">
                <a:solidFill>
                  <a:srgbClr val="23527C"/>
                </a:solidFill>
                <a:latin typeface="Times New Roman" panose="02020603050405020304" pitchFamily="18" charset="0"/>
                <a:ea typeface="Times New Roman" panose="02020603050405020304" pitchFamily="18" charset="0"/>
                <a:hlinkClick r:id="rId2"/>
              </a:rPr>
              <a:t> </a:t>
            </a:r>
            <a:r>
              <a:rPr lang="ru-RU" b="1" dirty="0" err="1">
                <a:solidFill>
                  <a:srgbClr val="23527C"/>
                </a:solidFill>
                <a:latin typeface="Times New Roman" panose="02020603050405020304" pitchFamily="18" charset="0"/>
                <a:ea typeface="Times New Roman" panose="02020603050405020304" pitchFamily="18" charset="0"/>
                <a:hlinkClick r:id="rId2"/>
              </a:rPr>
              <a:t>очі</a:t>
            </a:r>
            <a:r>
              <a:rPr lang="ru-RU" b="1" dirty="0">
                <a:solidFill>
                  <a:srgbClr val="000000"/>
                </a:solidFill>
                <a:latin typeface="Times New Roman" panose="02020603050405020304" pitchFamily="18" charset="0"/>
                <a:ea typeface="Times New Roman" panose="02020603050405020304" pitchFamily="18" charset="0"/>
              </a:rPr>
              <a:t>" </a:t>
            </a:r>
            <a:endParaRPr lang="uk-UA" sz="1600" dirty="0">
              <a:latin typeface="Times New Roman" panose="02020603050405020304" pitchFamily="18" charset="0"/>
              <a:ea typeface="Times New Roman" panose="02020603050405020304" pitchFamily="18" charset="0"/>
            </a:endParaRPr>
          </a:p>
          <a:p>
            <a:pPr algn="ctr">
              <a:spcAft>
                <a:spcPts val="0"/>
              </a:spcAft>
            </a:pPr>
            <a:r>
              <a:rPr lang="ru-RU" b="1" dirty="0">
                <a:solidFill>
                  <a:srgbClr val="000000"/>
                </a:solidFill>
                <a:latin typeface="Times New Roman" panose="02020603050405020304" pitchFamily="18" charset="0"/>
                <a:ea typeface="Times New Roman" panose="02020603050405020304" pitchFamily="18" charset="0"/>
              </a:rPr>
              <a:t>(</a:t>
            </a:r>
            <a:r>
              <a:rPr lang="ru-RU" b="1" dirty="0" err="1">
                <a:solidFill>
                  <a:srgbClr val="000000"/>
                </a:solidFill>
                <a:latin typeface="Times New Roman" panose="02020603050405020304" pitchFamily="18" charset="0"/>
                <a:ea typeface="Times New Roman" panose="02020603050405020304" pitchFamily="18" charset="0"/>
              </a:rPr>
              <a:t>Big</a:t>
            </a:r>
            <a:r>
              <a:rPr lang="ru-RU" b="1" dirty="0">
                <a:solidFill>
                  <a:srgbClr val="000000"/>
                </a:solidFill>
                <a:latin typeface="Times New Roman" panose="02020603050405020304" pitchFamily="18" charset="0"/>
                <a:ea typeface="Times New Roman" panose="02020603050405020304" pitchFamily="18" charset="0"/>
              </a:rPr>
              <a:t> </a:t>
            </a:r>
            <a:r>
              <a:rPr lang="ru-RU" b="1" dirty="0" err="1">
                <a:solidFill>
                  <a:srgbClr val="000000"/>
                </a:solidFill>
                <a:latin typeface="Times New Roman" panose="02020603050405020304" pitchFamily="18" charset="0"/>
                <a:ea typeface="Times New Roman" panose="02020603050405020304" pitchFamily="18" charset="0"/>
              </a:rPr>
              <a:t>Eyes</a:t>
            </a:r>
            <a:r>
              <a:rPr lang="ru-RU" b="1" dirty="0">
                <a:solidFill>
                  <a:srgbClr val="000000"/>
                </a:solidFill>
                <a:latin typeface="Times New Roman" panose="02020603050405020304" pitchFamily="18" charset="0"/>
                <a:ea typeface="Times New Roman" panose="02020603050405020304" pitchFamily="18" charset="0"/>
              </a:rPr>
              <a:t>), 2014, США</a:t>
            </a:r>
            <a:endParaRPr lang="uk-UA" sz="1600" dirty="0">
              <a:latin typeface="Times New Roman" panose="02020603050405020304" pitchFamily="18" charset="0"/>
              <a:ea typeface="Times New Roman" panose="02020603050405020304" pitchFamily="18" charset="0"/>
            </a:endParaRPr>
          </a:p>
          <a:p>
            <a:pPr algn="ctr">
              <a:spcAft>
                <a:spcPts val="0"/>
              </a:spcAft>
            </a:pPr>
            <a:r>
              <a:rPr lang="ru-RU" b="1" dirty="0" err="1">
                <a:solidFill>
                  <a:srgbClr val="000000"/>
                </a:solidFill>
                <a:latin typeface="Times New Roman" panose="02020603050405020304" pitchFamily="18" charset="0"/>
                <a:ea typeface="Times New Roman" panose="02020603050405020304" pitchFamily="18" charset="0"/>
              </a:rPr>
              <a:t>Режисер</a:t>
            </a:r>
            <a:r>
              <a:rPr lang="ru-RU" b="1" dirty="0">
                <a:solidFill>
                  <a:srgbClr val="000000"/>
                </a:solidFill>
                <a:latin typeface="Times New Roman" panose="02020603050405020304" pitchFamily="18" charset="0"/>
                <a:ea typeface="Times New Roman" panose="02020603050405020304" pitchFamily="18" charset="0"/>
              </a:rPr>
              <a:t> </a:t>
            </a:r>
            <a:r>
              <a:rPr lang="ru-RU" b="1" dirty="0" err="1">
                <a:solidFill>
                  <a:srgbClr val="000000"/>
                </a:solidFill>
                <a:latin typeface="Times New Roman" panose="02020603050405020304" pitchFamily="18" charset="0"/>
                <a:ea typeface="Times New Roman" panose="02020603050405020304" pitchFamily="18" charset="0"/>
              </a:rPr>
              <a:t>Тім</a:t>
            </a:r>
            <a:r>
              <a:rPr lang="ru-RU" b="1" dirty="0">
                <a:solidFill>
                  <a:srgbClr val="000000"/>
                </a:solidFill>
                <a:latin typeface="Times New Roman" panose="02020603050405020304" pitchFamily="18" charset="0"/>
                <a:ea typeface="Times New Roman" panose="02020603050405020304" pitchFamily="18" charset="0"/>
              </a:rPr>
              <a:t> Бартон</a:t>
            </a:r>
            <a:endParaRPr lang="uk-UA" sz="1600" dirty="0">
              <a:effectLst/>
              <a:latin typeface="Times New Roman" panose="02020603050405020304" pitchFamily="18" charset="0"/>
              <a:ea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2877608" y="2913505"/>
            <a:ext cx="5938019" cy="3334801"/>
          </a:xfrm>
          <a:prstGeom prst="rect">
            <a:avLst/>
          </a:prstGeom>
        </p:spPr>
      </p:pic>
    </p:spTree>
    <p:extLst>
      <p:ext uri="{BB962C8B-B14F-4D97-AF65-F5344CB8AC3E}">
        <p14:creationId xmlns:p14="http://schemas.microsoft.com/office/powerpoint/2010/main" val="4380245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72987" y="410273"/>
            <a:ext cx="6096000" cy="1754326"/>
          </a:xfrm>
          <a:prstGeom prst="rect">
            <a:avLst/>
          </a:prstGeom>
        </p:spPr>
        <p:txBody>
          <a:bodyPr>
            <a:spAutoFit/>
          </a:bodyPr>
          <a:lstStyle/>
          <a:p>
            <a:pPr algn="ctr">
              <a:spcAft>
                <a:spcPts val="0"/>
              </a:spcAft>
            </a:pPr>
            <a:r>
              <a:rPr lang="ru-RU" b="1" dirty="0">
                <a:solidFill>
                  <a:srgbClr val="000000"/>
                </a:solidFill>
                <a:latin typeface="Times New Roman" panose="02020603050405020304" pitchFamily="18" charset="0"/>
                <a:ea typeface="Times New Roman" panose="02020603050405020304" pitchFamily="18" charset="0"/>
              </a:rPr>
              <a:t>ПРАВО НА СІМЕЙНІ СТОСУНКИ БЕЗ ДОМАШНЬОГО НАСИЛЬСТВА</a:t>
            </a:r>
            <a:endParaRPr lang="uk-UA" sz="1600" dirty="0">
              <a:latin typeface="Times New Roman" panose="02020603050405020304" pitchFamily="18" charset="0"/>
              <a:ea typeface="Times New Roman" panose="02020603050405020304" pitchFamily="18" charset="0"/>
            </a:endParaRPr>
          </a:p>
          <a:p>
            <a:pPr algn="ctr">
              <a:spcAft>
                <a:spcPts val="0"/>
              </a:spcAft>
            </a:pPr>
            <a:r>
              <a:rPr lang="ru-RU" dirty="0">
                <a:solidFill>
                  <a:srgbClr val="000000"/>
                </a:solidFill>
                <a:latin typeface="Times New Roman" panose="02020603050405020304" pitchFamily="18" charset="0"/>
                <a:ea typeface="Times New Roman" panose="02020603050405020304" pitchFamily="18" charset="0"/>
              </a:rPr>
              <a:t> </a:t>
            </a:r>
            <a:endParaRPr lang="uk-UA" sz="1600" dirty="0">
              <a:latin typeface="Times New Roman" panose="02020603050405020304" pitchFamily="18" charset="0"/>
              <a:ea typeface="Times New Roman" panose="02020603050405020304" pitchFamily="18" charset="0"/>
            </a:endParaRPr>
          </a:p>
          <a:p>
            <a:pPr algn="ctr">
              <a:spcAft>
                <a:spcPts val="0"/>
              </a:spcAft>
            </a:pPr>
            <a:r>
              <a:rPr lang="ru-RU" b="1" dirty="0">
                <a:solidFill>
                  <a:srgbClr val="0070C0"/>
                </a:solidFill>
                <a:latin typeface="Times New Roman" panose="02020603050405020304" pitchFamily="18" charset="0"/>
                <a:ea typeface="Times New Roman" panose="02020603050405020304" pitchFamily="18" charset="0"/>
              </a:rPr>
              <a:t>"З мене </a:t>
            </a:r>
            <a:r>
              <a:rPr lang="ru-RU" b="1" dirty="0" err="1">
                <a:solidFill>
                  <a:srgbClr val="0070C0"/>
                </a:solidFill>
                <a:latin typeface="Times New Roman" panose="02020603050405020304" pitchFamily="18" charset="0"/>
                <a:ea typeface="Times New Roman" panose="02020603050405020304" pitchFamily="18" charset="0"/>
              </a:rPr>
              <a:t>досить</a:t>
            </a:r>
            <a:r>
              <a:rPr lang="ru-RU" b="1" dirty="0">
                <a:solidFill>
                  <a:srgbClr val="0070C0"/>
                </a:solidFill>
                <a:latin typeface="Times New Roman" panose="02020603050405020304" pitchFamily="18" charset="0"/>
                <a:ea typeface="Times New Roman" panose="02020603050405020304" pitchFamily="18" charset="0"/>
              </a:rPr>
              <a:t>" </a:t>
            </a:r>
            <a:endParaRPr lang="uk-UA" sz="1600" dirty="0">
              <a:latin typeface="Times New Roman" panose="02020603050405020304" pitchFamily="18" charset="0"/>
              <a:ea typeface="Times New Roman" panose="02020603050405020304" pitchFamily="18" charset="0"/>
            </a:endParaRPr>
          </a:p>
          <a:p>
            <a:pPr algn="ctr">
              <a:spcAft>
                <a:spcPts val="0"/>
              </a:spcAft>
            </a:pPr>
            <a:r>
              <a:rPr lang="ru-RU" b="1" dirty="0">
                <a:solidFill>
                  <a:srgbClr val="000000"/>
                </a:solidFill>
                <a:latin typeface="Times New Roman" panose="02020603050405020304" pitchFamily="18" charset="0"/>
                <a:ea typeface="Times New Roman" panose="02020603050405020304" pitchFamily="18" charset="0"/>
              </a:rPr>
              <a:t>(</a:t>
            </a:r>
            <a:r>
              <a:rPr lang="ru-RU" b="1" dirty="0" err="1">
                <a:solidFill>
                  <a:srgbClr val="000000"/>
                </a:solidFill>
                <a:latin typeface="Times New Roman" panose="02020603050405020304" pitchFamily="18" charset="0"/>
                <a:ea typeface="Times New Roman" panose="02020603050405020304" pitchFamily="18" charset="0"/>
              </a:rPr>
              <a:t>Enough</a:t>
            </a:r>
            <a:r>
              <a:rPr lang="ru-RU" b="1" dirty="0">
                <a:solidFill>
                  <a:srgbClr val="000000"/>
                </a:solidFill>
                <a:latin typeface="Times New Roman" panose="02020603050405020304" pitchFamily="18" charset="0"/>
                <a:ea typeface="Times New Roman" panose="02020603050405020304" pitchFamily="18" charset="0"/>
              </a:rPr>
              <a:t>), 2002, США</a:t>
            </a:r>
            <a:endParaRPr lang="uk-UA" sz="1600" dirty="0">
              <a:latin typeface="Times New Roman" panose="02020603050405020304" pitchFamily="18" charset="0"/>
              <a:ea typeface="Times New Roman" panose="02020603050405020304" pitchFamily="18" charset="0"/>
            </a:endParaRPr>
          </a:p>
          <a:p>
            <a:pPr algn="ctr">
              <a:spcAft>
                <a:spcPts val="0"/>
              </a:spcAft>
            </a:pPr>
            <a:r>
              <a:rPr lang="ru-RU" b="1" dirty="0" err="1">
                <a:solidFill>
                  <a:srgbClr val="000000"/>
                </a:solidFill>
                <a:latin typeface="Times New Roman" panose="02020603050405020304" pitchFamily="18" charset="0"/>
                <a:ea typeface="Times New Roman" panose="02020603050405020304" pitchFamily="18" charset="0"/>
              </a:rPr>
              <a:t>Режисер</a:t>
            </a:r>
            <a:r>
              <a:rPr lang="ru-RU" b="1" dirty="0">
                <a:solidFill>
                  <a:srgbClr val="000000"/>
                </a:solidFill>
                <a:latin typeface="Times New Roman" panose="02020603050405020304" pitchFamily="18" charset="0"/>
                <a:ea typeface="Times New Roman" panose="02020603050405020304" pitchFamily="18" charset="0"/>
              </a:rPr>
              <a:t>: Майкл </a:t>
            </a:r>
            <a:r>
              <a:rPr lang="ru-RU" b="1" dirty="0" err="1">
                <a:solidFill>
                  <a:srgbClr val="000000"/>
                </a:solidFill>
                <a:latin typeface="Times New Roman" panose="02020603050405020304" pitchFamily="18" charset="0"/>
                <a:ea typeface="Times New Roman" panose="02020603050405020304" pitchFamily="18" charset="0"/>
              </a:rPr>
              <a:t>Аптед</a:t>
            </a:r>
            <a:endParaRPr lang="uk-UA" sz="1600" dirty="0">
              <a:effectLst/>
              <a:latin typeface="Times New Roman" panose="02020603050405020304" pitchFamily="18" charset="0"/>
              <a:ea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2651977" y="2687874"/>
            <a:ext cx="5938019" cy="3334801"/>
          </a:xfrm>
          <a:prstGeom prst="rect">
            <a:avLst/>
          </a:prstGeom>
        </p:spPr>
      </p:pic>
    </p:spTree>
    <p:extLst>
      <p:ext uri="{BB962C8B-B14F-4D97-AF65-F5344CB8AC3E}">
        <p14:creationId xmlns:p14="http://schemas.microsoft.com/office/powerpoint/2010/main" val="33911443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72987" y="410273"/>
            <a:ext cx="6096000" cy="1754326"/>
          </a:xfrm>
          <a:prstGeom prst="rect">
            <a:avLst/>
          </a:prstGeom>
        </p:spPr>
        <p:txBody>
          <a:bodyPr>
            <a:spAutoFit/>
          </a:bodyPr>
          <a:lstStyle/>
          <a:p>
            <a:pPr algn="ctr">
              <a:spcAft>
                <a:spcPts val="0"/>
              </a:spcAft>
            </a:pPr>
            <a:r>
              <a:rPr lang="ru-RU" b="1" dirty="0">
                <a:solidFill>
                  <a:srgbClr val="000000"/>
                </a:solidFill>
                <a:latin typeface="Times New Roman" panose="02020603050405020304" pitchFamily="18" charset="0"/>
                <a:ea typeface="Times New Roman" panose="02020603050405020304" pitchFamily="18" charset="0"/>
              </a:rPr>
              <a:t>ПРАВО НА БЕЗПЕЧНЕ ЖИТТЯ БЕЗ ГЕНДЕРНОГО НАСИЛЬСТВА</a:t>
            </a:r>
            <a:endParaRPr lang="uk-UA" sz="1600" dirty="0">
              <a:latin typeface="Times New Roman" panose="02020603050405020304" pitchFamily="18" charset="0"/>
              <a:ea typeface="Times New Roman" panose="02020603050405020304" pitchFamily="18" charset="0"/>
            </a:endParaRPr>
          </a:p>
          <a:p>
            <a:pPr algn="ctr">
              <a:spcAft>
                <a:spcPts val="0"/>
              </a:spcAft>
            </a:pPr>
            <a:r>
              <a:rPr lang="ru-RU" dirty="0">
                <a:solidFill>
                  <a:srgbClr val="000000"/>
                </a:solidFill>
                <a:latin typeface="Times New Roman" panose="02020603050405020304" pitchFamily="18" charset="0"/>
                <a:ea typeface="Times New Roman" panose="02020603050405020304" pitchFamily="18" charset="0"/>
              </a:rPr>
              <a:t> </a:t>
            </a:r>
            <a:endParaRPr lang="uk-UA" sz="1600" dirty="0">
              <a:latin typeface="Times New Roman" panose="02020603050405020304" pitchFamily="18" charset="0"/>
              <a:ea typeface="Times New Roman" panose="02020603050405020304" pitchFamily="18" charset="0"/>
            </a:endParaRPr>
          </a:p>
          <a:p>
            <a:pPr algn="ctr">
              <a:spcAft>
                <a:spcPts val="0"/>
              </a:spcAft>
            </a:pPr>
            <a:r>
              <a:rPr lang="ru-RU" b="1" dirty="0">
                <a:solidFill>
                  <a:srgbClr val="000000"/>
                </a:solidFill>
                <a:latin typeface="Times New Roman" panose="02020603050405020304" pitchFamily="18" charset="0"/>
                <a:ea typeface="Times New Roman" panose="02020603050405020304" pitchFamily="18" charset="0"/>
              </a:rPr>
              <a:t>"</a:t>
            </a:r>
            <a:r>
              <a:rPr lang="ru-RU" b="1" dirty="0" err="1">
                <a:solidFill>
                  <a:srgbClr val="23527C"/>
                </a:solidFill>
                <a:latin typeface="Times New Roman" panose="02020603050405020304" pitchFamily="18" charset="0"/>
                <a:ea typeface="Times New Roman" panose="02020603050405020304" pitchFamily="18" charset="0"/>
                <a:hlinkClick r:id="rId2"/>
              </a:rPr>
              <a:t>Квітка</a:t>
            </a:r>
            <a:r>
              <a:rPr lang="ru-RU" b="1" dirty="0">
                <a:solidFill>
                  <a:srgbClr val="23527C"/>
                </a:solidFill>
                <a:latin typeface="Times New Roman" panose="02020603050405020304" pitchFamily="18" charset="0"/>
                <a:ea typeface="Times New Roman" panose="02020603050405020304" pitchFamily="18" charset="0"/>
                <a:hlinkClick r:id="rId2"/>
              </a:rPr>
              <a:t> </a:t>
            </a:r>
            <a:r>
              <a:rPr lang="ru-RU" b="1" dirty="0" err="1">
                <a:solidFill>
                  <a:srgbClr val="23527C"/>
                </a:solidFill>
                <a:latin typeface="Times New Roman" panose="02020603050405020304" pitchFamily="18" charset="0"/>
                <a:ea typeface="Times New Roman" panose="02020603050405020304" pitchFamily="18" charset="0"/>
                <a:hlinkClick r:id="rId2"/>
              </a:rPr>
              <a:t>пустелі</a:t>
            </a:r>
            <a:r>
              <a:rPr lang="ru-RU" b="1" dirty="0">
                <a:solidFill>
                  <a:srgbClr val="000000"/>
                </a:solidFill>
                <a:latin typeface="Times New Roman" panose="02020603050405020304" pitchFamily="18" charset="0"/>
                <a:ea typeface="Times New Roman" panose="02020603050405020304" pitchFamily="18" charset="0"/>
              </a:rPr>
              <a:t>" </a:t>
            </a:r>
            <a:endParaRPr lang="uk-UA" sz="1600" dirty="0">
              <a:latin typeface="Times New Roman" panose="02020603050405020304" pitchFamily="18" charset="0"/>
              <a:ea typeface="Times New Roman" panose="02020603050405020304" pitchFamily="18" charset="0"/>
            </a:endParaRPr>
          </a:p>
          <a:p>
            <a:pPr algn="ctr">
              <a:spcAft>
                <a:spcPts val="0"/>
              </a:spcAft>
            </a:pPr>
            <a:r>
              <a:rPr lang="ru-RU" b="1" dirty="0">
                <a:solidFill>
                  <a:srgbClr val="000000"/>
                </a:solidFill>
                <a:latin typeface="Times New Roman" panose="02020603050405020304" pitchFamily="18" charset="0"/>
                <a:ea typeface="Times New Roman" panose="02020603050405020304" pitchFamily="18" charset="0"/>
              </a:rPr>
              <a:t>(</a:t>
            </a:r>
            <a:r>
              <a:rPr lang="ru-RU" b="1" dirty="0" err="1">
                <a:solidFill>
                  <a:srgbClr val="000000"/>
                </a:solidFill>
                <a:latin typeface="Times New Roman" panose="02020603050405020304" pitchFamily="18" charset="0"/>
                <a:ea typeface="Times New Roman" panose="02020603050405020304" pitchFamily="18" charset="0"/>
              </a:rPr>
              <a:t>Desert</a:t>
            </a:r>
            <a:r>
              <a:rPr lang="ru-RU" b="1" dirty="0">
                <a:solidFill>
                  <a:srgbClr val="000000"/>
                </a:solidFill>
                <a:latin typeface="Times New Roman" panose="02020603050405020304" pitchFamily="18" charset="0"/>
                <a:ea typeface="Times New Roman" panose="02020603050405020304" pitchFamily="18" charset="0"/>
              </a:rPr>
              <a:t> </a:t>
            </a:r>
            <a:r>
              <a:rPr lang="ru-RU" b="1" dirty="0" err="1">
                <a:solidFill>
                  <a:srgbClr val="000000"/>
                </a:solidFill>
                <a:latin typeface="Times New Roman" panose="02020603050405020304" pitchFamily="18" charset="0"/>
                <a:ea typeface="Times New Roman" panose="02020603050405020304" pitchFamily="18" charset="0"/>
              </a:rPr>
              <a:t>Flower</a:t>
            </a:r>
            <a:r>
              <a:rPr lang="ru-RU" b="1" dirty="0">
                <a:solidFill>
                  <a:srgbClr val="000000"/>
                </a:solidFill>
                <a:latin typeface="Times New Roman" panose="02020603050405020304" pitchFamily="18" charset="0"/>
                <a:ea typeface="Times New Roman" panose="02020603050405020304" pitchFamily="18" charset="0"/>
              </a:rPr>
              <a:t>), 2009, </a:t>
            </a:r>
            <a:r>
              <a:rPr lang="ru-RU" b="1" dirty="0" err="1">
                <a:solidFill>
                  <a:srgbClr val="000000"/>
                </a:solidFill>
                <a:latin typeface="Times New Roman" panose="02020603050405020304" pitchFamily="18" charset="0"/>
                <a:ea typeface="Times New Roman" panose="02020603050405020304" pitchFamily="18" charset="0"/>
              </a:rPr>
              <a:t>Німеччина</a:t>
            </a:r>
            <a:endParaRPr lang="uk-UA" sz="1600" dirty="0">
              <a:latin typeface="Times New Roman" panose="02020603050405020304" pitchFamily="18" charset="0"/>
              <a:ea typeface="Times New Roman" panose="02020603050405020304" pitchFamily="18" charset="0"/>
            </a:endParaRPr>
          </a:p>
          <a:p>
            <a:pPr algn="ctr">
              <a:spcAft>
                <a:spcPts val="0"/>
              </a:spcAft>
            </a:pPr>
            <a:r>
              <a:rPr lang="ru-RU" b="1" dirty="0" err="1">
                <a:solidFill>
                  <a:srgbClr val="000000"/>
                </a:solidFill>
                <a:latin typeface="Times New Roman" panose="02020603050405020304" pitchFamily="18" charset="0"/>
                <a:ea typeface="Times New Roman" panose="02020603050405020304" pitchFamily="18" charset="0"/>
              </a:rPr>
              <a:t>Режисерка</a:t>
            </a:r>
            <a:r>
              <a:rPr lang="ru-RU" b="1" dirty="0">
                <a:solidFill>
                  <a:srgbClr val="000000"/>
                </a:solidFill>
                <a:latin typeface="Times New Roman" panose="02020603050405020304" pitchFamily="18" charset="0"/>
                <a:ea typeface="Times New Roman" panose="02020603050405020304" pitchFamily="18" charset="0"/>
              </a:rPr>
              <a:t> </a:t>
            </a:r>
            <a:r>
              <a:rPr lang="ru-RU" b="1" dirty="0" err="1">
                <a:solidFill>
                  <a:srgbClr val="000000"/>
                </a:solidFill>
                <a:latin typeface="Times New Roman" panose="02020603050405020304" pitchFamily="18" charset="0"/>
                <a:ea typeface="Times New Roman" panose="02020603050405020304" pitchFamily="18" charset="0"/>
              </a:rPr>
              <a:t>Шеррі</a:t>
            </a:r>
            <a:r>
              <a:rPr lang="ru-RU" b="1" dirty="0">
                <a:solidFill>
                  <a:srgbClr val="000000"/>
                </a:solidFill>
                <a:latin typeface="Times New Roman" panose="02020603050405020304" pitchFamily="18" charset="0"/>
                <a:ea typeface="Times New Roman" panose="02020603050405020304" pitchFamily="18" charset="0"/>
              </a:rPr>
              <a:t> </a:t>
            </a:r>
            <a:r>
              <a:rPr lang="ru-RU" b="1" dirty="0" err="1">
                <a:solidFill>
                  <a:srgbClr val="000000"/>
                </a:solidFill>
                <a:latin typeface="Times New Roman" panose="02020603050405020304" pitchFamily="18" charset="0"/>
                <a:ea typeface="Times New Roman" panose="02020603050405020304" pitchFamily="18" charset="0"/>
              </a:rPr>
              <a:t>Хорман</a:t>
            </a:r>
            <a:endParaRPr lang="uk-UA" sz="1600" dirty="0">
              <a:effectLst/>
              <a:latin typeface="Times New Roman" panose="02020603050405020304" pitchFamily="18" charset="0"/>
              <a:ea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2651977" y="2925381"/>
            <a:ext cx="5938019" cy="3334801"/>
          </a:xfrm>
          <a:prstGeom prst="rect">
            <a:avLst/>
          </a:prstGeom>
        </p:spPr>
      </p:pic>
    </p:spTree>
    <p:extLst>
      <p:ext uri="{BB962C8B-B14F-4D97-AF65-F5344CB8AC3E}">
        <p14:creationId xmlns:p14="http://schemas.microsoft.com/office/powerpoint/2010/main" val="48170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8926" y="624109"/>
            <a:ext cx="9525686" cy="6035997"/>
          </a:xfrm>
        </p:spPr>
        <p:txBody>
          <a:bodyPr>
            <a:normAutofit fontScale="90000"/>
          </a:bodyPr>
          <a:lstStyle/>
          <a:p>
            <a:r>
              <a:rPr lang="ru-RU" dirty="0" err="1">
                <a:latin typeface="Bookman Old Style" panose="02050604050505020204" pitchFamily="18" charset="0"/>
              </a:rPr>
              <a:t>Досліджує</a:t>
            </a:r>
            <a:r>
              <a:rPr lang="ru-RU" dirty="0">
                <a:latin typeface="Bookman Old Style" panose="02050604050505020204" pitchFamily="18" charset="0"/>
              </a:rPr>
              <a:t> </a:t>
            </a:r>
            <a:r>
              <a:rPr lang="ru-RU" dirty="0" err="1" smtClean="0">
                <a:latin typeface="Bookman Old Style" panose="02050604050505020204" pitchFamily="18" charset="0"/>
              </a:rPr>
              <a:t>проблеми</a:t>
            </a:r>
            <a:r>
              <a:rPr lang="ru-RU" dirty="0" smtClean="0">
                <a:latin typeface="Bookman Old Style" panose="02050604050505020204" pitchFamily="18" charset="0"/>
              </a:rPr>
              <a:t>:</a:t>
            </a:r>
            <a:br>
              <a:rPr lang="ru-RU" dirty="0" smtClean="0">
                <a:latin typeface="Bookman Old Style" panose="02050604050505020204" pitchFamily="18" charset="0"/>
              </a:rPr>
            </a:br>
            <a:r>
              <a:rPr lang="ru-RU" dirty="0" smtClean="0">
                <a:latin typeface="Bookman Old Style" panose="02050604050505020204" pitchFamily="18" charset="0"/>
              </a:rPr>
              <a:t>- </a:t>
            </a:r>
            <a:r>
              <a:rPr lang="ru-RU" sz="3100" dirty="0" err="1" smtClean="0">
                <a:solidFill>
                  <a:srgbClr val="7030A0"/>
                </a:solidFill>
                <a:latin typeface="Bookman Old Style" panose="02050604050505020204" pitchFamily="18" charset="0"/>
                <a:cs typeface="Times New Roman" pitchFamily="18" charset="0"/>
              </a:rPr>
              <a:t>осмислення</a:t>
            </a:r>
            <a:r>
              <a:rPr lang="ru-RU" sz="3100" dirty="0" smtClean="0">
                <a:solidFill>
                  <a:srgbClr val="7030A0"/>
                </a:solidFill>
                <a:latin typeface="Bookman Old Style" panose="02050604050505020204" pitchFamily="18" charset="0"/>
                <a:cs typeface="Times New Roman" pitchFamily="18" charset="0"/>
              </a:rPr>
              <a:t> </a:t>
            </a:r>
            <a:r>
              <a:rPr lang="ru-RU" sz="3100" dirty="0" err="1">
                <a:solidFill>
                  <a:srgbClr val="7030A0"/>
                </a:solidFill>
                <a:latin typeface="Bookman Old Style" panose="02050604050505020204" pitchFamily="18" charset="0"/>
                <a:cs typeface="Times New Roman" pitchFamily="18" charset="0"/>
              </a:rPr>
              <a:t>соціальних</a:t>
            </a:r>
            <a:r>
              <a:rPr lang="ru-RU" sz="3100" dirty="0">
                <a:solidFill>
                  <a:srgbClr val="7030A0"/>
                </a:solidFill>
                <a:latin typeface="Bookman Old Style" panose="02050604050505020204" pitchFamily="18" charset="0"/>
                <a:cs typeface="Times New Roman" pitchFamily="18" charset="0"/>
              </a:rPr>
              <a:t> </a:t>
            </a:r>
            <a:r>
              <a:rPr lang="ru-RU" sz="3100" dirty="0" err="1">
                <a:solidFill>
                  <a:srgbClr val="7030A0"/>
                </a:solidFill>
                <a:latin typeface="Bookman Old Style" panose="02050604050505020204" pitchFamily="18" charset="0"/>
                <a:cs typeface="Times New Roman" pitchFamily="18" charset="0"/>
              </a:rPr>
              <a:t>аспектів</a:t>
            </a:r>
            <a:r>
              <a:rPr lang="ru-RU" sz="3100" dirty="0">
                <a:solidFill>
                  <a:srgbClr val="7030A0"/>
                </a:solidFill>
                <a:latin typeface="Bookman Old Style" panose="02050604050505020204" pitchFamily="18" charset="0"/>
                <a:cs typeface="Times New Roman" pitchFamily="18" charset="0"/>
              </a:rPr>
              <a:t> </a:t>
            </a:r>
            <a:r>
              <a:rPr lang="ru-RU" sz="3100" dirty="0" err="1">
                <a:solidFill>
                  <a:srgbClr val="7030A0"/>
                </a:solidFill>
                <a:latin typeface="Bookman Old Style" panose="02050604050505020204" pitchFamily="18" charset="0"/>
                <a:cs typeface="Times New Roman" pitchFamily="18" charset="0"/>
              </a:rPr>
              <a:t>статі</a:t>
            </a:r>
            <a:r>
              <a:rPr lang="ru-RU" sz="3100" dirty="0">
                <a:solidFill>
                  <a:srgbClr val="7030A0"/>
                </a:solidFill>
                <a:latin typeface="Bookman Old Style" panose="02050604050505020204" pitchFamily="18" charset="0"/>
                <a:cs typeface="Times New Roman" pitchFamily="18" charset="0"/>
              </a:rPr>
              <a:t> і </a:t>
            </a:r>
            <a:r>
              <a:rPr lang="ru-RU" sz="3100" dirty="0" err="1">
                <a:solidFill>
                  <a:srgbClr val="7030A0"/>
                </a:solidFill>
                <a:latin typeface="Bookman Old Style" panose="02050604050505020204" pitchFamily="18" charset="0"/>
                <a:cs typeface="Times New Roman" pitchFamily="18" charset="0"/>
              </a:rPr>
              <a:t>взаємовідносин</a:t>
            </a:r>
            <a:r>
              <a:rPr lang="ru-RU" sz="3100" dirty="0">
                <a:solidFill>
                  <a:srgbClr val="7030A0"/>
                </a:solidFill>
                <a:latin typeface="Bookman Old Style" panose="02050604050505020204" pitchFamily="18" charset="0"/>
                <a:cs typeface="Times New Roman" pitchFamily="18" charset="0"/>
              </a:rPr>
              <a:t> </a:t>
            </a:r>
            <a:r>
              <a:rPr lang="ru-RU" sz="3100" dirty="0" err="1">
                <a:solidFill>
                  <a:srgbClr val="7030A0"/>
                </a:solidFill>
                <a:latin typeface="Bookman Old Style" panose="02050604050505020204" pitchFamily="18" charset="0"/>
                <a:cs typeface="Times New Roman" pitchFamily="18" charset="0"/>
              </a:rPr>
              <a:t>між</a:t>
            </a:r>
            <a:r>
              <a:rPr lang="ru-RU" sz="3100" dirty="0">
                <a:solidFill>
                  <a:srgbClr val="7030A0"/>
                </a:solidFill>
                <a:latin typeface="Bookman Old Style" panose="02050604050505020204" pitchFamily="18" charset="0"/>
                <a:cs typeface="Times New Roman" pitchFamily="18" charset="0"/>
              </a:rPr>
              <a:t> </a:t>
            </a:r>
            <a:r>
              <a:rPr lang="ru-RU" sz="3100" dirty="0" err="1">
                <a:solidFill>
                  <a:srgbClr val="7030A0"/>
                </a:solidFill>
                <a:latin typeface="Bookman Old Style" panose="02050604050505020204" pitchFamily="18" charset="0"/>
                <a:cs typeface="Times New Roman" pitchFamily="18" charset="0"/>
              </a:rPr>
              <a:t>представниками</a:t>
            </a:r>
            <a:r>
              <a:rPr lang="ru-RU" sz="3100" dirty="0">
                <a:solidFill>
                  <a:srgbClr val="7030A0"/>
                </a:solidFill>
                <a:latin typeface="Bookman Old Style" panose="02050604050505020204" pitchFamily="18" charset="0"/>
                <a:cs typeface="Times New Roman" pitchFamily="18" charset="0"/>
              </a:rPr>
              <a:t> </a:t>
            </a:r>
            <a:r>
              <a:rPr lang="ru-RU" sz="3100" dirty="0" err="1">
                <a:solidFill>
                  <a:srgbClr val="7030A0"/>
                </a:solidFill>
                <a:latin typeface="Bookman Old Style" panose="02050604050505020204" pitchFamily="18" charset="0"/>
                <a:cs typeface="Times New Roman" pitchFamily="18" charset="0"/>
              </a:rPr>
              <a:t>різних</a:t>
            </a:r>
            <a:r>
              <a:rPr lang="ru-RU" sz="3100" dirty="0">
                <a:solidFill>
                  <a:srgbClr val="7030A0"/>
                </a:solidFill>
                <a:latin typeface="Bookman Old Style" panose="02050604050505020204" pitchFamily="18" charset="0"/>
                <a:cs typeface="Times New Roman" pitchFamily="18" charset="0"/>
              </a:rPr>
              <a:t> статей</a:t>
            </a:r>
            <a:r>
              <a:rPr lang="ru-RU" sz="3100" dirty="0" smtClean="0">
                <a:solidFill>
                  <a:srgbClr val="7030A0"/>
                </a:solidFill>
                <a:latin typeface="Bookman Old Style" panose="02050604050505020204" pitchFamily="18" charset="0"/>
                <a:cs typeface="Times New Roman" pitchFamily="18" charset="0"/>
              </a:rPr>
              <a:t>;</a:t>
            </a:r>
            <a:r>
              <a:rPr lang="ru-RU" sz="3100" dirty="0">
                <a:solidFill>
                  <a:srgbClr val="7030A0"/>
                </a:solidFill>
                <a:latin typeface="Bookman Old Style" panose="02050604050505020204" pitchFamily="18" charset="0"/>
                <a:cs typeface="Times New Roman" pitchFamily="18" charset="0"/>
              </a:rPr>
              <a:t/>
            </a:r>
            <a:br>
              <a:rPr lang="ru-RU" sz="3100" dirty="0">
                <a:solidFill>
                  <a:srgbClr val="7030A0"/>
                </a:solidFill>
                <a:latin typeface="Bookman Old Style" panose="02050604050505020204" pitchFamily="18" charset="0"/>
                <a:cs typeface="Times New Roman" pitchFamily="18" charset="0"/>
              </a:rPr>
            </a:br>
            <a:r>
              <a:rPr lang="ru-RU" sz="3100" dirty="0" smtClean="0">
                <a:solidFill>
                  <a:srgbClr val="7030A0"/>
                </a:solidFill>
                <a:latin typeface="Bookman Old Style" panose="02050604050505020204" pitchFamily="18" charset="0"/>
                <a:cs typeface="Times New Roman" pitchFamily="18" charset="0"/>
              </a:rPr>
              <a:t>- </a:t>
            </a:r>
            <a:r>
              <a:rPr lang="ru-RU" sz="3100" dirty="0" err="1" smtClean="0">
                <a:solidFill>
                  <a:srgbClr val="7030A0"/>
                </a:solidFill>
                <a:latin typeface="Bookman Old Style" panose="02050604050505020204" pitchFamily="18" charset="0"/>
                <a:cs typeface="Times New Roman" pitchFamily="18" charset="0"/>
              </a:rPr>
              <a:t>аналіз</a:t>
            </a:r>
            <a:r>
              <a:rPr lang="ru-RU" sz="3100" dirty="0" smtClean="0">
                <a:solidFill>
                  <a:srgbClr val="7030A0"/>
                </a:solidFill>
                <a:latin typeface="Bookman Old Style" panose="02050604050505020204" pitchFamily="18" charset="0"/>
                <a:cs typeface="Times New Roman" pitchFamily="18" charset="0"/>
              </a:rPr>
              <a:t> </a:t>
            </a:r>
            <a:r>
              <a:rPr lang="ru-RU" sz="3100" dirty="0" err="1">
                <a:solidFill>
                  <a:srgbClr val="7030A0"/>
                </a:solidFill>
                <a:latin typeface="Bookman Old Style" panose="02050604050505020204" pitchFamily="18" charset="0"/>
                <a:cs typeface="Times New Roman" pitchFamily="18" charset="0"/>
              </a:rPr>
              <a:t>соціальних</a:t>
            </a:r>
            <a:r>
              <a:rPr lang="ru-RU" sz="3100" dirty="0">
                <a:solidFill>
                  <a:srgbClr val="7030A0"/>
                </a:solidFill>
                <a:latin typeface="Bookman Old Style" panose="02050604050505020204" pitchFamily="18" charset="0"/>
                <a:cs typeface="Times New Roman" pitchFamily="18" charset="0"/>
              </a:rPr>
              <a:t> і </a:t>
            </a:r>
            <a:r>
              <a:rPr lang="ru-RU" sz="3100" dirty="0" err="1">
                <a:solidFill>
                  <a:srgbClr val="7030A0"/>
                </a:solidFill>
                <a:latin typeface="Bookman Old Style" panose="02050604050505020204" pitchFamily="18" charset="0"/>
                <a:cs typeface="Times New Roman" pitchFamily="18" charset="0"/>
              </a:rPr>
              <a:t>культурних</a:t>
            </a:r>
            <a:r>
              <a:rPr lang="ru-RU" sz="3100" dirty="0">
                <a:solidFill>
                  <a:srgbClr val="7030A0"/>
                </a:solidFill>
                <a:latin typeface="Bookman Old Style" panose="02050604050505020204" pitchFamily="18" charset="0"/>
                <a:cs typeface="Times New Roman" pitchFamily="18" charset="0"/>
              </a:rPr>
              <a:t> </a:t>
            </a:r>
            <a:r>
              <a:rPr lang="ru-RU" sz="3100" dirty="0" err="1">
                <a:solidFill>
                  <a:srgbClr val="7030A0"/>
                </a:solidFill>
                <a:latin typeface="Bookman Old Style" panose="02050604050505020204" pitchFamily="18" charset="0"/>
                <a:cs typeface="Times New Roman" pitchFamily="18" charset="0"/>
              </a:rPr>
              <a:t>відмінностей</a:t>
            </a:r>
            <a:r>
              <a:rPr lang="ru-RU" sz="3100" dirty="0">
                <a:solidFill>
                  <a:srgbClr val="7030A0"/>
                </a:solidFill>
                <a:latin typeface="Bookman Old Style" panose="02050604050505020204" pitchFamily="18" charset="0"/>
                <a:cs typeface="Times New Roman" pitchFamily="18" charset="0"/>
              </a:rPr>
              <a:t> у </a:t>
            </a:r>
            <a:r>
              <a:rPr lang="ru-RU" sz="3100" dirty="0" err="1">
                <a:solidFill>
                  <a:srgbClr val="7030A0"/>
                </a:solidFill>
                <a:latin typeface="Bookman Old Style" panose="02050604050505020204" pitchFamily="18" charset="0"/>
                <a:cs typeface="Times New Roman" pitchFamily="18" charset="0"/>
              </a:rPr>
              <a:t>житті</a:t>
            </a:r>
            <a:r>
              <a:rPr lang="ru-RU" sz="3100" dirty="0">
                <a:solidFill>
                  <a:srgbClr val="7030A0"/>
                </a:solidFill>
                <a:latin typeface="Bookman Old Style" panose="02050604050505020204" pitchFamily="18" charset="0"/>
                <a:cs typeface="Times New Roman" pitchFamily="18" charset="0"/>
              </a:rPr>
              <a:t> </a:t>
            </a:r>
            <a:r>
              <a:rPr lang="ru-RU" sz="3100" dirty="0" err="1">
                <a:solidFill>
                  <a:srgbClr val="7030A0"/>
                </a:solidFill>
                <a:latin typeface="Bookman Old Style" panose="02050604050505020204" pitchFamily="18" charset="0"/>
                <a:cs typeface="Times New Roman" pitchFamily="18" charset="0"/>
              </a:rPr>
              <a:t>чоловіків</a:t>
            </a:r>
            <a:r>
              <a:rPr lang="ru-RU" sz="3100" dirty="0">
                <a:solidFill>
                  <a:srgbClr val="7030A0"/>
                </a:solidFill>
                <a:latin typeface="Bookman Old Style" panose="02050604050505020204" pitchFamily="18" charset="0"/>
                <a:cs typeface="Times New Roman" pitchFamily="18" charset="0"/>
              </a:rPr>
              <a:t> і </a:t>
            </a:r>
            <a:r>
              <a:rPr lang="ru-RU" sz="3100" dirty="0" err="1">
                <a:solidFill>
                  <a:srgbClr val="7030A0"/>
                </a:solidFill>
                <a:latin typeface="Bookman Old Style" panose="02050604050505020204" pitchFamily="18" charset="0"/>
                <a:cs typeface="Times New Roman" pitchFamily="18" charset="0"/>
              </a:rPr>
              <a:t>жінок</a:t>
            </a:r>
            <a:r>
              <a:rPr lang="ru-RU" sz="3100" dirty="0" smtClean="0">
                <a:solidFill>
                  <a:srgbClr val="7030A0"/>
                </a:solidFill>
                <a:latin typeface="Bookman Old Style" panose="02050604050505020204" pitchFamily="18" charset="0"/>
                <a:cs typeface="Times New Roman" pitchFamily="18" charset="0"/>
              </a:rPr>
              <a:t>;</a:t>
            </a:r>
            <a:r>
              <a:rPr lang="ru-RU" sz="3100" dirty="0">
                <a:solidFill>
                  <a:srgbClr val="7030A0"/>
                </a:solidFill>
                <a:latin typeface="Bookman Old Style" panose="02050604050505020204" pitchFamily="18" charset="0"/>
                <a:cs typeface="Times New Roman" pitchFamily="18" charset="0"/>
              </a:rPr>
              <a:t/>
            </a:r>
            <a:br>
              <a:rPr lang="ru-RU" sz="3100" dirty="0">
                <a:solidFill>
                  <a:srgbClr val="7030A0"/>
                </a:solidFill>
                <a:latin typeface="Bookman Old Style" panose="02050604050505020204" pitchFamily="18" charset="0"/>
                <a:cs typeface="Times New Roman" pitchFamily="18" charset="0"/>
              </a:rPr>
            </a:br>
            <a:r>
              <a:rPr lang="ru-RU" sz="3100" dirty="0" smtClean="0">
                <a:solidFill>
                  <a:srgbClr val="7030A0"/>
                </a:solidFill>
                <a:latin typeface="Bookman Old Style" panose="02050604050505020204" pitchFamily="18" charset="0"/>
                <a:cs typeface="Times New Roman" pitchFamily="18" charset="0"/>
              </a:rPr>
              <a:t>- </a:t>
            </a:r>
            <a:r>
              <a:rPr lang="ru-RU" sz="3100" dirty="0" err="1" smtClean="0">
                <a:solidFill>
                  <a:srgbClr val="7030A0"/>
                </a:solidFill>
                <a:latin typeface="Bookman Old Style" panose="02050604050505020204" pitchFamily="18" charset="0"/>
                <a:cs typeface="Times New Roman" pitchFamily="18" charset="0"/>
              </a:rPr>
              <a:t>вплив</a:t>
            </a:r>
            <a:r>
              <a:rPr lang="ru-RU" sz="3100" dirty="0" smtClean="0">
                <a:solidFill>
                  <a:srgbClr val="7030A0"/>
                </a:solidFill>
                <a:latin typeface="Bookman Old Style" panose="02050604050505020204" pitchFamily="18" charset="0"/>
                <a:cs typeface="Times New Roman" pitchFamily="18" charset="0"/>
              </a:rPr>
              <a:t> </a:t>
            </a:r>
            <a:r>
              <a:rPr lang="ru-RU" sz="3100" dirty="0" err="1">
                <a:solidFill>
                  <a:srgbClr val="7030A0"/>
                </a:solidFill>
                <a:latin typeface="Bookman Old Style" panose="02050604050505020204" pitchFamily="18" charset="0"/>
                <a:cs typeface="Times New Roman" pitchFamily="18" charset="0"/>
              </a:rPr>
              <a:t>гендерних</a:t>
            </a:r>
            <a:r>
              <a:rPr lang="ru-RU" sz="3100" dirty="0">
                <a:solidFill>
                  <a:srgbClr val="7030A0"/>
                </a:solidFill>
                <a:latin typeface="Bookman Old Style" panose="02050604050505020204" pitchFamily="18" charset="0"/>
                <a:cs typeface="Times New Roman" pitchFamily="18" charset="0"/>
              </a:rPr>
              <a:t> </a:t>
            </a:r>
            <a:r>
              <a:rPr lang="ru-RU" sz="3100" dirty="0" err="1">
                <a:solidFill>
                  <a:srgbClr val="7030A0"/>
                </a:solidFill>
                <a:latin typeface="Bookman Old Style" panose="02050604050505020204" pitchFamily="18" charset="0"/>
                <a:cs typeface="Times New Roman" pitchFamily="18" charset="0"/>
              </a:rPr>
              <a:t>аспектів</a:t>
            </a:r>
            <a:r>
              <a:rPr lang="ru-RU" sz="3100" dirty="0">
                <a:solidFill>
                  <a:srgbClr val="7030A0"/>
                </a:solidFill>
                <a:latin typeface="Bookman Old Style" panose="02050604050505020204" pitchFamily="18" charset="0"/>
                <a:cs typeface="Times New Roman" pitchFamily="18" charset="0"/>
              </a:rPr>
              <a:t> на </a:t>
            </a:r>
            <a:r>
              <a:rPr lang="ru-RU" sz="3100" dirty="0" err="1">
                <a:solidFill>
                  <a:srgbClr val="7030A0"/>
                </a:solidFill>
                <a:latin typeface="Bookman Old Style" panose="02050604050505020204" pitchFamily="18" charset="0"/>
                <a:cs typeface="Times New Roman" pitchFamily="18" charset="0"/>
              </a:rPr>
              <a:t>соціалізацію</a:t>
            </a:r>
            <a:r>
              <a:rPr lang="ru-RU" sz="3100" dirty="0">
                <a:solidFill>
                  <a:srgbClr val="7030A0"/>
                </a:solidFill>
                <a:latin typeface="Bookman Old Style" panose="02050604050505020204" pitchFamily="18" charset="0"/>
                <a:cs typeface="Times New Roman" pitchFamily="18" charset="0"/>
              </a:rPr>
              <a:t> </a:t>
            </a:r>
            <a:r>
              <a:rPr lang="ru-RU" sz="3100" dirty="0" err="1">
                <a:solidFill>
                  <a:srgbClr val="7030A0"/>
                </a:solidFill>
                <a:latin typeface="Bookman Old Style" panose="02050604050505020204" pitchFamily="18" charset="0"/>
                <a:cs typeface="Times New Roman" pitchFamily="18" charset="0"/>
              </a:rPr>
              <a:t>особистості</a:t>
            </a:r>
            <a:r>
              <a:rPr lang="ru-RU" sz="3100" dirty="0">
                <a:solidFill>
                  <a:srgbClr val="7030A0"/>
                </a:solidFill>
                <a:latin typeface="Bookman Old Style" panose="02050604050505020204" pitchFamily="18" charset="0"/>
                <a:cs typeface="Times New Roman" pitchFamily="18" charset="0"/>
              </a:rPr>
              <a:t> на </a:t>
            </a:r>
            <a:r>
              <a:rPr lang="ru-RU" sz="3100" dirty="0" err="1">
                <a:solidFill>
                  <a:srgbClr val="7030A0"/>
                </a:solidFill>
                <a:latin typeface="Bookman Old Style" panose="02050604050505020204" pitchFamily="18" charset="0"/>
                <a:cs typeface="Times New Roman" pitchFamily="18" charset="0"/>
              </a:rPr>
              <a:t>різних</a:t>
            </a:r>
            <a:r>
              <a:rPr lang="ru-RU" sz="3100" dirty="0">
                <a:solidFill>
                  <a:srgbClr val="7030A0"/>
                </a:solidFill>
                <a:latin typeface="Bookman Old Style" panose="02050604050505020204" pitchFamily="18" charset="0"/>
                <a:cs typeface="Times New Roman" pitchFamily="18" charset="0"/>
              </a:rPr>
              <a:t> </a:t>
            </a:r>
            <a:r>
              <a:rPr lang="ru-RU" sz="3100" dirty="0" err="1">
                <a:solidFill>
                  <a:srgbClr val="7030A0"/>
                </a:solidFill>
                <a:latin typeface="Bookman Old Style" panose="02050604050505020204" pitchFamily="18" charset="0"/>
                <a:cs typeface="Times New Roman" pitchFamily="18" charset="0"/>
              </a:rPr>
              <a:t>етапах</a:t>
            </a:r>
            <a:r>
              <a:rPr lang="ru-RU" sz="3100" dirty="0">
                <a:solidFill>
                  <a:srgbClr val="7030A0"/>
                </a:solidFill>
                <a:latin typeface="Bookman Old Style" panose="02050604050505020204" pitchFamily="18" charset="0"/>
                <a:cs typeface="Times New Roman" pitchFamily="18" charset="0"/>
              </a:rPr>
              <a:t> </a:t>
            </a:r>
            <a:r>
              <a:rPr lang="ru-RU" sz="3100" dirty="0" err="1">
                <a:solidFill>
                  <a:srgbClr val="7030A0"/>
                </a:solidFill>
                <a:latin typeface="Bookman Old Style" panose="02050604050505020204" pitchFamily="18" charset="0"/>
                <a:cs typeface="Times New Roman" pitchFamily="18" charset="0"/>
              </a:rPr>
              <a:t>її</a:t>
            </a:r>
            <a:r>
              <a:rPr lang="ru-RU" sz="3100" dirty="0">
                <a:solidFill>
                  <a:srgbClr val="7030A0"/>
                </a:solidFill>
                <a:latin typeface="Bookman Old Style" panose="02050604050505020204" pitchFamily="18" charset="0"/>
                <a:cs typeface="Times New Roman" pitchFamily="18" charset="0"/>
              </a:rPr>
              <a:t> </a:t>
            </a:r>
            <a:r>
              <a:rPr lang="ru-RU" sz="3100" dirty="0" err="1">
                <a:solidFill>
                  <a:srgbClr val="7030A0"/>
                </a:solidFill>
                <a:latin typeface="Bookman Old Style" panose="02050604050505020204" pitchFamily="18" charset="0"/>
                <a:cs typeface="Times New Roman" pitchFamily="18" charset="0"/>
              </a:rPr>
              <a:t>становлення</a:t>
            </a:r>
            <a:r>
              <a:rPr lang="ru-RU" sz="3100" dirty="0">
                <a:solidFill>
                  <a:srgbClr val="7030A0"/>
                </a:solidFill>
                <a:latin typeface="Bookman Old Style" panose="02050604050505020204" pitchFamily="18" charset="0"/>
                <a:cs typeface="Times New Roman" pitchFamily="18" charset="0"/>
              </a:rPr>
              <a:t> та </a:t>
            </a:r>
            <a:r>
              <a:rPr lang="ru-RU" sz="3100" dirty="0" err="1">
                <a:solidFill>
                  <a:srgbClr val="7030A0"/>
                </a:solidFill>
                <a:latin typeface="Bookman Old Style" panose="02050604050505020204" pitchFamily="18" charset="0"/>
                <a:cs typeface="Times New Roman" pitchFamily="18" charset="0"/>
              </a:rPr>
              <a:t>життєдіяльності</a:t>
            </a:r>
            <a:r>
              <a:rPr lang="ru-RU" sz="3100" dirty="0">
                <a:solidFill>
                  <a:srgbClr val="7030A0"/>
                </a:solidFill>
                <a:latin typeface="Bookman Old Style" panose="02050604050505020204" pitchFamily="18" charset="0"/>
                <a:cs typeface="Times New Roman" pitchFamily="18" charset="0"/>
              </a:rPr>
              <a:t>; </a:t>
            </a:r>
            <a:br>
              <a:rPr lang="ru-RU" sz="3100" dirty="0">
                <a:solidFill>
                  <a:srgbClr val="7030A0"/>
                </a:solidFill>
                <a:latin typeface="Bookman Old Style" panose="02050604050505020204" pitchFamily="18" charset="0"/>
                <a:cs typeface="Times New Roman" pitchFamily="18" charset="0"/>
              </a:rPr>
            </a:br>
            <a:r>
              <a:rPr lang="ru-RU" sz="3100" dirty="0" smtClean="0">
                <a:solidFill>
                  <a:srgbClr val="7030A0"/>
                </a:solidFill>
                <a:latin typeface="Bookman Old Style" panose="02050604050505020204" pitchFamily="18" charset="0"/>
                <a:cs typeface="Times New Roman" pitchFamily="18" charset="0"/>
              </a:rPr>
              <a:t>- </a:t>
            </a:r>
            <a:r>
              <a:rPr lang="ru-RU" sz="3100" dirty="0" err="1" smtClean="0">
                <a:solidFill>
                  <a:srgbClr val="7030A0"/>
                </a:solidFill>
                <a:latin typeface="Bookman Old Style" panose="02050604050505020204" pitchFamily="18" charset="0"/>
                <a:cs typeface="Times New Roman" pitchFamily="18" charset="0"/>
              </a:rPr>
              <a:t>зміни</a:t>
            </a:r>
            <a:r>
              <a:rPr lang="ru-RU" sz="3100" dirty="0" smtClean="0">
                <a:solidFill>
                  <a:srgbClr val="7030A0"/>
                </a:solidFill>
                <a:latin typeface="Bookman Old Style" panose="02050604050505020204" pitchFamily="18" charset="0"/>
                <a:cs typeface="Times New Roman" pitchFamily="18" charset="0"/>
              </a:rPr>
              <a:t> </a:t>
            </a:r>
            <a:r>
              <a:rPr lang="ru-RU" sz="3100" dirty="0" err="1">
                <a:solidFill>
                  <a:srgbClr val="7030A0"/>
                </a:solidFill>
                <a:latin typeface="Bookman Old Style" panose="02050604050505020204" pitchFamily="18" charset="0"/>
                <a:cs typeface="Times New Roman" pitchFamily="18" charset="0"/>
              </a:rPr>
              <a:t>статевих</a:t>
            </a:r>
            <a:r>
              <a:rPr lang="ru-RU" sz="3100" dirty="0">
                <a:solidFill>
                  <a:srgbClr val="7030A0"/>
                </a:solidFill>
                <a:latin typeface="Bookman Old Style" panose="02050604050505020204" pitchFamily="18" charset="0"/>
                <a:cs typeface="Times New Roman" pitchFamily="18" charset="0"/>
              </a:rPr>
              <a:t> </a:t>
            </a:r>
            <a:r>
              <a:rPr lang="ru-RU" sz="3100" dirty="0" err="1">
                <a:solidFill>
                  <a:srgbClr val="7030A0"/>
                </a:solidFill>
                <a:latin typeface="Bookman Old Style" panose="02050604050505020204" pitchFamily="18" charset="0"/>
                <a:cs typeface="Times New Roman" pitchFamily="18" charset="0"/>
              </a:rPr>
              <a:t>відносин</a:t>
            </a:r>
            <a:r>
              <a:rPr lang="ru-RU" sz="3100" dirty="0">
                <a:solidFill>
                  <a:srgbClr val="7030A0"/>
                </a:solidFill>
                <a:latin typeface="Bookman Old Style" panose="02050604050505020204" pitchFamily="18" charset="0"/>
                <a:cs typeface="Times New Roman" pitchFamily="18" charset="0"/>
              </a:rPr>
              <a:t> в </a:t>
            </a:r>
            <a:r>
              <a:rPr lang="ru-RU" sz="3100" dirty="0" err="1">
                <a:solidFill>
                  <a:srgbClr val="7030A0"/>
                </a:solidFill>
                <a:latin typeface="Bookman Old Style" panose="02050604050505020204" pitchFamily="18" charset="0"/>
                <a:cs typeface="Times New Roman" pitchFamily="18" charset="0"/>
              </a:rPr>
              <a:t>умовах</a:t>
            </a:r>
            <a:r>
              <a:rPr lang="ru-RU" sz="3100" dirty="0">
                <a:solidFill>
                  <a:srgbClr val="7030A0"/>
                </a:solidFill>
                <a:latin typeface="Bookman Old Style" panose="02050604050505020204" pitchFamily="18" charset="0"/>
                <a:cs typeface="Times New Roman" pitchFamily="18" charset="0"/>
              </a:rPr>
              <a:t> </a:t>
            </a:r>
            <a:r>
              <a:rPr lang="ru-RU" sz="3100" dirty="0" err="1">
                <a:solidFill>
                  <a:srgbClr val="7030A0"/>
                </a:solidFill>
                <a:latin typeface="Bookman Old Style" panose="02050604050505020204" pitchFamily="18" charset="0"/>
                <a:cs typeface="Times New Roman" pitchFamily="18" charset="0"/>
              </a:rPr>
              <a:t>соціальних</a:t>
            </a:r>
            <a:r>
              <a:rPr lang="ru-RU" sz="3100" dirty="0">
                <a:solidFill>
                  <a:srgbClr val="7030A0"/>
                </a:solidFill>
                <a:latin typeface="Bookman Old Style" panose="02050604050505020204" pitchFamily="18" charset="0"/>
                <a:cs typeface="Times New Roman" pitchFamily="18" charset="0"/>
              </a:rPr>
              <a:t> </a:t>
            </a:r>
            <a:r>
              <a:rPr lang="ru-RU" sz="3100" dirty="0" err="1">
                <a:solidFill>
                  <a:srgbClr val="7030A0"/>
                </a:solidFill>
                <a:latin typeface="Bookman Old Style" panose="02050604050505020204" pitchFamily="18" charset="0"/>
                <a:cs typeface="Times New Roman" pitchFamily="18" charset="0"/>
              </a:rPr>
              <a:t>трансформацій</a:t>
            </a:r>
            <a:r>
              <a:rPr lang="ru-RU" sz="3100" dirty="0">
                <a:solidFill>
                  <a:srgbClr val="7030A0"/>
                </a:solidFill>
                <a:latin typeface="Bookman Old Style" panose="02050604050505020204" pitchFamily="18" charset="0"/>
                <a:cs typeface="Times New Roman" pitchFamily="18" charset="0"/>
              </a:rPr>
              <a:t>;</a:t>
            </a:r>
            <a:br>
              <a:rPr lang="ru-RU" sz="3100" dirty="0">
                <a:solidFill>
                  <a:srgbClr val="7030A0"/>
                </a:solidFill>
                <a:latin typeface="Bookman Old Style" panose="02050604050505020204" pitchFamily="18" charset="0"/>
                <a:cs typeface="Times New Roman" pitchFamily="18" charset="0"/>
              </a:rPr>
            </a:br>
            <a:r>
              <a:rPr lang="ru-RU" sz="3100" dirty="0">
                <a:solidFill>
                  <a:srgbClr val="A086E0"/>
                </a:solidFill>
                <a:latin typeface="Bookman Old Style" panose="02050604050505020204" pitchFamily="18" charset="0"/>
                <a:cs typeface="Times New Roman" pitchFamily="18" charset="0"/>
              </a:rPr>
              <a:t/>
            </a:r>
            <a:br>
              <a:rPr lang="ru-RU" sz="3100" dirty="0">
                <a:solidFill>
                  <a:srgbClr val="A086E0"/>
                </a:solidFill>
                <a:latin typeface="Bookman Old Style" panose="02050604050505020204" pitchFamily="18" charset="0"/>
                <a:cs typeface="Times New Roman" pitchFamily="18" charset="0"/>
              </a:rPr>
            </a:br>
            <a:endParaRPr lang="ru-RU" sz="3100" dirty="0">
              <a:latin typeface="Bookman Old Style" panose="02050604050505020204" pitchFamily="18" charset="0"/>
            </a:endParaRPr>
          </a:p>
        </p:txBody>
      </p:sp>
    </p:spTree>
    <p:extLst>
      <p:ext uri="{BB962C8B-B14F-4D97-AF65-F5344CB8AC3E}">
        <p14:creationId xmlns:p14="http://schemas.microsoft.com/office/powerpoint/2010/main" val="2879762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2186074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76215" y="624109"/>
            <a:ext cx="7328396" cy="5599269"/>
          </a:xfrm>
        </p:spPr>
        <p:txBody>
          <a:bodyPr>
            <a:normAutofit/>
          </a:bodyPr>
          <a:lstStyle/>
          <a:p>
            <a:pPr algn="ctr"/>
            <a:r>
              <a:rPr lang="uk-UA" dirty="0"/>
              <a:t>Найпоширеніша </a:t>
            </a:r>
            <a:r>
              <a:rPr lang="uk-UA" dirty="0" smtClean="0"/>
              <a:t>версія, </a:t>
            </a:r>
            <a:r>
              <a:rPr lang="uk-UA" dirty="0"/>
              <a:t>що вперше термін „</a:t>
            </a:r>
            <a:r>
              <a:rPr lang="uk-UA" dirty="0" err="1"/>
              <a:t>гендер</a:t>
            </a:r>
            <a:r>
              <a:rPr lang="uk-UA" dirty="0" smtClean="0"/>
              <a:t>” був </a:t>
            </a:r>
            <a:r>
              <a:rPr lang="uk-UA" dirty="0"/>
              <a:t>запроваджений у науковий обіг американським психоаналітиком Робертом </a:t>
            </a:r>
            <a:r>
              <a:rPr lang="uk-UA" dirty="0" err="1"/>
              <a:t>Столлером</a:t>
            </a:r>
            <a:r>
              <a:rPr lang="uk-UA" dirty="0"/>
              <a:t> </a:t>
            </a:r>
            <a:r>
              <a:rPr lang="uk-UA" dirty="0" smtClean="0"/>
              <a:t>(</a:t>
            </a:r>
            <a:r>
              <a:rPr lang="ru-RU" dirty="0" err="1" smtClean="0"/>
              <a:t>Robert</a:t>
            </a:r>
            <a:r>
              <a:rPr lang="ru-RU" dirty="0" smtClean="0"/>
              <a:t> </a:t>
            </a:r>
            <a:r>
              <a:rPr lang="ru-RU" dirty="0" err="1"/>
              <a:t>Stoller</a:t>
            </a:r>
            <a:r>
              <a:rPr lang="uk-UA" dirty="0"/>
              <a:t>) у 1968 році у праці „Стать і </a:t>
            </a:r>
            <a:r>
              <a:rPr lang="uk-UA" dirty="0" err="1"/>
              <a:t>гендер</a:t>
            </a:r>
            <a:r>
              <a:rPr lang="uk-UA" dirty="0"/>
              <a:t>: про розвиток мужності та жіночності”.</a:t>
            </a:r>
            <a:endParaRPr lang="ru-RU"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727" y="1267395"/>
            <a:ext cx="3104382" cy="4014287"/>
          </a:xfrm>
          <a:prstGeom prst="rect">
            <a:avLst/>
          </a:prstGeom>
        </p:spPr>
      </p:pic>
    </p:spTree>
    <p:extLst>
      <p:ext uri="{BB962C8B-B14F-4D97-AF65-F5344CB8AC3E}">
        <p14:creationId xmlns:p14="http://schemas.microsoft.com/office/powerpoint/2010/main" val="2854334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1606" y="-27296"/>
            <a:ext cx="9180394" cy="6885296"/>
          </a:xfrm>
          <a:prstGeom prst="rect">
            <a:avLst/>
          </a:prstGeom>
        </p:spPr>
      </p:pic>
    </p:spTree>
    <p:extLst>
      <p:ext uri="{BB962C8B-B14F-4D97-AF65-F5344CB8AC3E}">
        <p14:creationId xmlns:p14="http://schemas.microsoft.com/office/powerpoint/2010/main" val="880176784"/>
      </p:ext>
    </p:extLst>
  </p:cSld>
  <p:clrMapOvr>
    <a:masterClrMapping/>
  </p:clrMapOvr>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265</TotalTime>
  <Words>754</Words>
  <Application>Microsoft Office PowerPoint</Application>
  <PresentationFormat>Широкоэкранный</PresentationFormat>
  <Paragraphs>100</Paragraphs>
  <Slides>55</Slides>
  <Notes>0</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55</vt:i4>
      </vt:variant>
    </vt:vector>
  </HeadingPairs>
  <TitlesOfParts>
    <vt:vector size="66" baseType="lpstr">
      <vt:lpstr>Arial</vt:lpstr>
      <vt:lpstr>Bookman Old Style</vt:lpstr>
      <vt:lpstr>Calibri</vt:lpstr>
      <vt:lpstr>Century Gothic</vt:lpstr>
      <vt:lpstr>Corbel</vt:lpstr>
      <vt:lpstr>Georgia</vt:lpstr>
      <vt:lpstr>Times New Roman</vt:lpstr>
      <vt:lpstr>Wingdings</vt:lpstr>
      <vt:lpstr>Wingdings 2</vt:lpstr>
      <vt:lpstr>Wingdings 3</vt:lpstr>
      <vt:lpstr>Легкий дым</vt:lpstr>
      <vt:lpstr>ГЕНДЕР</vt:lpstr>
      <vt:lpstr>ПЛАН:  1. Гендерна соціологія 2. Гендерні стереотипи 3. Гендерна рівність 4. Гендерна соціалізація 5. Гендерна дискримінація </vt:lpstr>
      <vt:lpstr>МЕТА: Ознайомитися з поняттям «гендерна соціологія», основними проблемами. Розглянути проблеми гендерної ідентичності гендерних ідеалів чи культурних стереотипів, розподіл праці, прав і обов'язків, пов'язаних з статтю. Проаналізувати ґендерно-рольові ідентичністі та поведінку особистості. Визначити основні напрямки гендерної політики в Україні та гендерні соціологічні дослідження.</vt:lpstr>
      <vt:lpstr>ЗАДАЧІ: - оволодіння змістом основних понять і термінів, якими оперує соціологія ґендеру; - ознайомлення з поняттями маскулінність, фемінність, андрогінність; - виявити соціальні механізми відмінностей і подібностей соціальних характеристик з позицій жінок та чоловіків; - сприяти розумінню гендерних стереотипів, гендерної рівності; - розглянути основні законодавчі документи, що забезпечують рівність жінок і чоловіків.</vt:lpstr>
      <vt:lpstr>Гендерна соціологія – галузь соціології, що вивчає закономірності диференціації чоловічих і жіночих ролей, статеві відмінності на всіх рівнях та їх вплив на людське існування, співіснування, на особливості соціальної організації, специфіку чоловічої та жіночої соціальних спільнот.  </vt:lpstr>
      <vt:lpstr>Досліджує проблеми: - осмислення соціальних аспектів статі і взаємовідносин між представниками різних статей; - аналіз соціальних і культурних відмінностей у житті чоловіків і жінок; - вплив гендерних аспектів на соціалізацію особистості на різних етапах її становлення та життєдіяльності;  - зміни статевих відносин в умовах соціальних трансформацій;  </vt:lpstr>
      <vt:lpstr>Презентация PowerPoint</vt:lpstr>
      <vt:lpstr>Найпоширеніша версія, що вперше термін „гендер” був запроваджений у науковий обіг американським психоаналітиком Робертом Столлером (Robert Stoller) у 1968 році у праці „Стать і гендер: про розвиток мужності та жіночності”.</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МЕТА ГЕНДЕРНОЇ РІВНОСТІ:  Підтримка досягнення рівності між жінками і чоловіками з метою забезпечення стабільного розвитку.  За індексом гендерного розвитку Україна посідає 63 місце з 75 країн</vt:lpstr>
      <vt:lpstr>У Звіті із глобального гендерного розриву 2014 р. (Global Gender Gap Report 2014), що готується Світовим економічним форумом (World Economic Forum), вимірюється величина гендерного розриву (gender gap) у чотирьох важливих сферах нерівності між чоловіками та жінками: економічна участь, рівень освіти, політичне представництво та сфера здоров’я. </vt:lpstr>
      <vt:lpstr>У 2015 р. топ-10 країн за індексом ґендерної рівності ( увійшли Ісландія, Норвегія, Фінляндія, Швеція, Ірландія, Руанда, Філіппіни, Швейцарія, Словенія та Нова Зеландія. Україна зайняла 67 місце серед 142 країн, погіршивши власний рейтинг 2014 року на 11 пунктів, коли вона посідала  56 місце.  За ще одним рейтингом – Індексом гендерної нерівності 2015 року, що відображає такі аспекти людського розвитку, як репродуктивне здоров’я, економічний статус та розширення прав і можливостей жінок у порівнянні з чоловіками, – Україна посідає 83 місце серед 150 країн.</vt:lpstr>
      <vt:lpstr>Гендерна рівність в Україні -  Конституція України -ЗАКОН УКРАЇНИ «Про забезпечення рівних прав та можливостей жінок і чоловіків» (2005р.) (із змінами і доповненнями, внесеними Законами України від 17 травня 2012 року N 4719-VI, від 13 травня 2014 року N 1263-VII, від 7 грудня 2017 року N 2229-VIII). - Чинні міжнародно-правові атки, ратифіковані у встановленому законом порядку. До найважливіших міжнародних актів в сфері гендерних відносин, підписаних та ратифікованих Україною, можна віднести Загальну декларація прав людини 1948 р., Міжнародний пакт про громадянські та політичні права 1966 р., Міжнародний пакт про економічні, соціальні та культурні права 1966 р., Конвенцію ООН «Про ліквідацію всіх форм дискримінації щодо жінок» 1979 р. та Факультативний протокол до ней 1999 р., Пекінську декларацію та Пекінську платформу дій ООН 1995 р., Декларацію тисячоліття ООН 2000 р. - Укази Президента України «Про підвищення соціального статусу жінок в Україні» від 25.04.2001, «Про вдосконалення роботи центральних і місцевих органів виконавчої влади щодо забезпечення рівних прав та можливостей жінок і чоловіків» від 26.07.2005. - Постанови Кабінету Міністрів України «Про затвердження Державної програми з утвердження ґендерної рівності в українському суспільстві на період до 2010 року» від 27.12.2006, «Про затвердження Державної програми «Репродуктивне здоров’я нації» на період до 2015 року» від 27.12.2006, «Про проведення гендерно-правової експертизи» від 12.04.2006 та деякі інші.</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Гендерна соціалізація</vt:lpstr>
      <vt:lpstr>Соціалізація - комплексний процес засвоєння індивідом певних соціальних ролей і/або інтеграція до певної соціальної групи. Соціалізація виступає одним із основоположних соціальних процесів, що забезпечує існування людини в середині суспільства. Соціалізація являє собою процес входження людини в суспільство, включення її в соціальні зв'язки та інтеграції її з метою встановлення її соціальності.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ГЕНДЕР</dc:title>
  <dc:creator>Виталий Мельников</dc:creator>
  <cp:lastModifiedBy>123</cp:lastModifiedBy>
  <cp:revision>27</cp:revision>
  <dcterms:created xsi:type="dcterms:W3CDTF">2018-03-18T07:33:46Z</dcterms:created>
  <dcterms:modified xsi:type="dcterms:W3CDTF">2020-10-05T04:45:28Z</dcterms:modified>
</cp:coreProperties>
</file>