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82" r:id="rId4"/>
    <p:sldId id="259" r:id="rId5"/>
    <p:sldId id="260" r:id="rId6"/>
    <p:sldId id="263" r:id="rId7"/>
    <p:sldId id="261" r:id="rId8"/>
    <p:sldId id="262" r:id="rId9"/>
    <p:sldId id="267" r:id="rId10"/>
    <p:sldId id="266" r:id="rId11"/>
    <p:sldId id="265" r:id="rId12"/>
    <p:sldId id="264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7" r:id="rId22"/>
    <p:sldId id="279" r:id="rId23"/>
    <p:sldId id="276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1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9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1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8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6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FFF05-4862-423C-9A34-069D0AAC91C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A250E6-A530-43C8-8241-4963B5EC5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106" y="1298447"/>
            <a:ext cx="4973053" cy="247842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Штамповані коронки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59831" y="3562209"/>
            <a:ext cx="1780477" cy="429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6" y="3150139"/>
            <a:ext cx="3074275" cy="2258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419" y="2109772"/>
            <a:ext cx="2758967" cy="33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123837"/>
            <a:ext cx="3200399" cy="4601183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Гіпсуют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моделі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так: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модель </a:t>
            </a:r>
            <a:r>
              <a:rPr lang="ru-RU" sz="2400" dirty="0" err="1">
                <a:solidFill>
                  <a:srgbClr val="002060"/>
                </a:solidFill>
              </a:rPr>
              <a:t>верхньої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щелепи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наливають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трохи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гіпсу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приклеюють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верхню</a:t>
            </a:r>
            <a:r>
              <a:rPr lang="ru-RU" sz="2400" dirty="0">
                <a:solidFill>
                  <a:srgbClr val="002060"/>
                </a:solidFill>
              </a:rPr>
              <a:t> дужку </a:t>
            </a:r>
            <a:r>
              <a:rPr lang="ru-RU" sz="2400" dirty="0" err="1">
                <a:solidFill>
                  <a:srgbClr val="002060"/>
                </a:solidFill>
              </a:rPr>
              <a:t>окклюдатора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Потім</a:t>
            </a:r>
            <a:r>
              <a:rPr lang="ru-RU" sz="2400" dirty="0">
                <a:solidFill>
                  <a:srgbClr val="002060"/>
                </a:solidFill>
              </a:rPr>
              <a:t> модель </a:t>
            </a:r>
            <a:r>
              <a:rPr lang="ru-RU" sz="2400" dirty="0" err="1">
                <a:solidFill>
                  <a:srgbClr val="002060"/>
                </a:solidFill>
              </a:rPr>
              <a:t>нижньої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щелепи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встановлюють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центральне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</a:rPr>
              <a:t>. І в такому </a:t>
            </a:r>
            <a:r>
              <a:rPr lang="ru-RU" sz="2400" dirty="0" err="1">
                <a:solidFill>
                  <a:srgbClr val="002060"/>
                </a:solidFill>
              </a:rPr>
              <a:t>положенні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приклеюють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неї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нижню</a:t>
            </a:r>
            <a:r>
              <a:rPr lang="ru-RU" sz="2400" dirty="0">
                <a:solidFill>
                  <a:srgbClr val="002060"/>
                </a:solidFill>
              </a:rPr>
              <a:t> дужку </a:t>
            </a:r>
            <a:r>
              <a:rPr lang="ru-RU" sz="2400" dirty="0" err="1">
                <a:solidFill>
                  <a:srgbClr val="002060"/>
                </a:solidFill>
              </a:rPr>
              <a:t>оклюдатора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3959" y="457200"/>
            <a:ext cx="7315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Гіпсування моделей до </a:t>
            </a:r>
            <a:r>
              <a:rPr lang="uk-UA" sz="3200" b="1" dirty="0" err="1" smtClean="0">
                <a:solidFill>
                  <a:srgbClr val="002060"/>
                </a:solidFill>
              </a:rPr>
              <a:t>оклюдатору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(</a:t>
            </a:r>
            <a:r>
              <a:rPr lang="uk-UA" sz="3200" b="1" dirty="0" err="1" smtClean="0">
                <a:solidFill>
                  <a:srgbClr val="002060"/>
                </a:solidFill>
              </a:rPr>
              <a:t>артикулятору</a:t>
            </a:r>
            <a:r>
              <a:rPr lang="uk-UA" sz="3200" b="1" dirty="0" smtClean="0">
                <a:solidFill>
                  <a:srgbClr val="002060"/>
                </a:solidFill>
              </a:rPr>
              <a:t>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7" y="1801917"/>
            <a:ext cx="4622763" cy="48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Моделювання коронок зубів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581891"/>
            <a:ext cx="7315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Перш </a:t>
            </a:r>
            <a:r>
              <a:rPr lang="ru-RU" sz="2400" dirty="0" err="1">
                <a:solidFill>
                  <a:srgbClr val="002060"/>
                </a:solidFill>
              </a:rPr>
              <a:t>ніж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приступити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безпосередньо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моделювання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технік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окреслює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клінічну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шийку</a:t>
            </a:r>
            <a:r>
              <a:rPr lang="ru-RU" sz="2400" dirty="0" smtClean="0">
                <a:solidFill>
                  <a:srgbClr val="002060"/>
                </a:solidFill>
              </a:rPr>
              <a:t> зуба. </a:t>
            </a:r>
            <a:r>
              <a:rPr lang="ru-RU" sz="2400" dirty="0">
                <a:solidFill>
                  <a:srgbClr val="002060"/>
                </a:solidFill>
              </a:rPr>
              <a:t>Коронку </a:t>
            </a:r>
            <a:r>
              <a:rPr lang="ru-RU" sz="2400" dirty="0" err="1">
                <a:solidFill>
                  <a:srgbClr val="002060"/>
                </a:solidFill>
              </a:rPr>
              <a:t>моделює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доходячи</a:t>
            </a:r>
            <a:r>
              <a:rPr lang="ru-RU" sz="2400" dirty="0">
                <a:solidFill>
                  <a:srgbClr val="002060"/>
                </a:solidFill>
              </a:rPr>
              <a:t> 1 — 1,5 мм до </a:t>
            </a:r>
            <a:r>
              <a:rPr lang="ru-RU" sz="2400" dirty="0" err="1" smtClean="0">
                <a:solidFill>
                  <a:srgbClr val="002060"/>
                </a:solidFill>
              </a:rPr>
              <a:t>клінічної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шийки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важливо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майбутнього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щільного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прилягання</a:t>
            </a:r>
            <a:r>
              <a:rPr lang="ru-RU" sz="2400" dirty="0">
                <a:solidFill>
                  <a:srgbClr val="002060"/>
                </a:solidFill>
              </a:rPr>
              <a:t> коронки до </a:t>
            </a:r>
            <a:r>
              <a:rPr lang="ru-RU" sz="2400" dirty="0" err="1">
                <a:solidFill>
                  <a:srgbClr val="002060"/>
                </a:solidFill>
              </a:rPr>
              <a:t>шийки</a:t>
            </a:r>
            <a:r>
              <a:rPr lang="ru-RU" sz="2400" dirty="0">
                <a:solidFill>
                  <a:srgbClr val="002060"/>
                </a:solidFill>
              </a:rPr>
              <a:t> зуба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Після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цього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технік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завдає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рідкий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віск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куксу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рівномірним</a:t>
            </a:r>
            <a:r>
              <a:rPr lang="ru-RU" sz="2400" dirty="0">
                <a:solidFill>
                  <a:srgbClr val="002060"/>
                </a:solidFill>
              </a:rPr>
              <a:t> шаром, </a:t>
            </a:r>
            <a:r>
              <a:rPr lang="ru-RU" sz="2400" dirty="0" err="1">
                <a:solidFill>
                  <a:srgbClr val="002060"/>
                </a:solidFill>
              </a:rPr>
              <a:t>відновлюючи</a:t>
            </a:r>
            <a:r>
              <a:rPr lang="ru-RU" sz="2400" dirty="0">
                <a:solidFill>
                  <a:srgbClr val="002060"/>
                </a:solidFill>
              </a:rPr>
              <a:t> коронку зуба. </a:t>
            </a:r>
            <a:r>
              <a:rPr lang="ru-RU" sz="2400" dirty="0" err="1">
                <a:solidFill>
                  <a:srgbClr val="002060"/>
                </a:solidFill>
              </a:rPr>
              <a:t>Поки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віск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охолов</a:t>
            </a:r>
            <a:r>
              <a:rPr lang="ru-RU" sz="2400" dirty="0">
                <a:solidFill>
                  <a:srgbClr val="002060"/>
                </a:solidFill>
              </a:rPr>
              <a:t>, треба </a:t>
            </a:r>
            <a:r>
              <a:rPr lang="ru-RU" sz="2400" dirty="0" err="1">
                <a:solidFill>
                  <a:srgbClr val="002060"/>
                </a:solidFill>
              </a:rPr>
              <a:t>зімкнути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щоб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отримати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відбиток</a:t>
            </a:r>
            <a:r>
              <a:rPr lang="ru-RU" sz="2400" dirty="0">
                <a:solidFill>
                  <a:srgbClr val="002060"/>
                </a:solidFill>
              </a:rPr>
              <a:t> зуба-</a:t>
            </a:r>
            <a:r>
              <a:rPr lang="ru-RU" sz="2400" dirty="0" err="1">
                <a:solidFill>
                  <a:srgbClr val="002060"/>
                </a:solidFill>
              </a:rPr>
              <a:t>антагоніста</a:t>
            </a:r>
            <a:r>
              <a:rPr lang="ru-RU" sz="2400" dirty="0">
                <a:solidFill>
                  <a:srgbClr val="002060"/>
                </a:solidFill>
              </a:rPr>
              <a:t>, так </a:t>
            </a:r>
            <a:r>
              <a:rPr lang="ru-RU" sz="2400" dirty="0" err="1">
                <a:solidFill>
                  <a:srgbClr val="002060"/>
                </a:solidFill>
              </a:rPr>
              <a:t>простіше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моделювати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жувальну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поверхню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Коли </a:t>
            </a:r>
            <a:r>
              <a:rPr lang="ru-RU" sz="2400" dirty="0" err="1">
                <a:solidFill>
                  <a:srgbClr val="002060"/>
                </a:solidFill>
              </a:rPr>
              <a:t>віск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вихолоне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технік</a:t>
            </a:r>
            <a:r>
              <a:rPr lang="ru-RU" sz="2400" dirty="0">
                <a:solidFill>
                  <a:srgbClr val="002060"/>
                </a:solidFill>
              </a:rPr>
              <a:t> остаточно </a:t>
            </a:r>
            <a:r>
              <a:rPr lang="ru-RU" sz="2400" dirty="0" err="1">
                <a:solidFill>
                  <a:srgbClr val="002060"/>
                </a:solidFill>
              </a:rPr>
              <a:t>моделює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анатомічну</a:t>
            </a:r>
            <a:r>
              <a:rPr lang="ru-RU" sz="2400" dirty="0" smtClean="0">
                <a:solidFill>
                  <a:srgbClr val="002060"/>
                </a:solidFill>
              </a:rPr>
              <a:t> форму </a:t>
            </a:r>
            <a:r>
              <a:rPr lang="ru-RU" sz="2400" dirty="0">
                <a:solidFill>
                  <a:srgbClr val="002060"/>
                </a:solidFill>
              </a:rPr>
              <a:t>коронки зуба. </a:t>
            </a:r>
            <a:r>
              <a:rPr lang="ru-RU" sz="2400" dirty="0" err="1">
                <a:solidFill>
                  <a:srgbClr val="002060"/>
                </a:solidFill>
              </a:rPr>
              <a:t>Важливо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щоб</a:t>
            </a:r>
            <a:r>
              <a:rPr lang="ru-RU" sz="2400" dirty="0">
                <a:solidFill>
                  <a:srgbClr val="002060"/>
                </a:solidFill>
              </a:rPr>
              <a:t> коронка, </a:t>
            </a:r>
            <a:r>
              <a:rPr lang="ru-RU" sz="2400" dirty="0" err="1">
                <a:solidFill>
                  <a:srgbClr val="002060"/>
                </a:solidFill>
              </a:rPr>
              <a:t>змодельована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техніком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була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менше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відновлюваної</a:t>
            </a:r>
            <a:r>
              <a:rPr lang="ru-RU" sz="2400" dirty="0">
                <a:solidFill>
                  <a:srgbClr val="002060"/>
                </a:solidFill>
              </a:rPr>
              <a:t> на 0,3 мм, </a:t>
            </a:r>
            <a:r>
              <a:rPr lang="ru-RU" sz="2400" dirty="0" err="1">
                <a:solidFill>
                  <a:srgbClr val="002060"/>
                </a:solidFill>
              </a:rPr>
              <a:t>тобто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товщину</a:t>
            </a:r>
            <a:r>
              <a:rPr lang="ru-RU" sz="2400" dirty="0">
                <a:solidFill>
                  <a:srgbClr val="002060"/>
                </a:solidFill>
              </a:rPr>
              <a:t> шару </a:t>
            </a:r>
            <a:r>
              <a:rPr lang="ru-RU" sz="2400" dirty="0" err="1">
                <a:solidFill>
                  <a:srgbClr val="002060"/>
                </a:solidFill>
              </a:rPr>
              <a:t>металу</a:t>
            </a:r>
            <a:r>
              <a:rPr lang="ru-RU" sz="2400" dirty="0">
                <a:solidFill>
                  <a:srgbClr val="002060"/>
                </a:solidFill>
              </a:rPr>
              <a:t>. У </a:t>
            </a:r>
            <a:r>
              <a:rPr lang="ru-RU" sz="2400" dirty="0" err="1">
                <a:solidFill>
                  <a:srgbClr val="002060"/>
                </a:solidFill>
              </a:rPr>
              <a:t>майбутньому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проміжок</a:t>
            </a:r>
            <a:r>
              <a:rPr lang="ru-RU" sz="2400" dirty="0">
                <a:solidFill>
                  <a:srgbClr val="002060"/>
                </a:solidFill>
              </a:rPr>
              <a:t> займе коронка.</a:t>
            </a:r>
          </a:p>
        </p:txBody>
      </p:sp>
    </p:spTree>
    <p:extLst>
      <p:ext uri="{BB962C8B-B14F-4D97-AF65-F5344CB8AC3E}">
        <p14:creationId xmlns:p14="http://schemas.microsoft.com/office/powerpoint/2010/main" val="25968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А)</a:t>
            </a:r>
            <a:r>
              <a:rPr lang="ru-RU" sz="2400" dirty="0" err="1" smtClean="0">
                <a:solidFill>
                  <a:srgbClr val="002060"/>
                </a:solidFill>
              </a:rPr>
              <a:t>окреслення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лінії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шийки</a:t>
            </a:r>
            <a:r>
              <a:rPr lang="ru-RU" sz="2400" dirty="0">
                <a:solidFill>
                  <a:srgbClr val="002060"/>
                </a:solidFill>
              </a:rPr>
              <a:t> зуба </a:t>
            </a:r>
            <a:r>
              <a:rPr lang="ru-RU" sz="2400" dirty="0" err="1">
                <a:solidFill>
                  <a:srgbClr val="002060"/>
                </a:solidFill>
              </a:rPr>
              <a:t>олівцем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Б) </a:t>
            </a:r>
            <a:r>
              <a:rPr lang="ru-RU" sz="2400" dirty="0">
                <a:solidFill>
                  <a:srgbClr val="002060"/>
                </a:solidFill>
              </a:rPr>
              <a:t>— межа </a:t>
            </a:r>
            <a:r>
              <a:rPr lang="ru-RU" sz="2400" dirty="0" err="1">
                <a:solidFill>
                  <a:srgbClr val="002060"/>
                </a:solidFill>
              </a:rPr>
              <a:t>нанесення</a:t>
            </a:r>
            <a:r>
              <a:rPr lang="ru-RU" sz="2400" dirty="0">
                <a:solidFill>
                  <a:srgbClr val="002060"/>
                </a:solidFill>
              </a:rPr>
              <a:t> воску (пунктиром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В) </a:t>
            </a:r>
            <a:r>
              <a:rPr lang="ru-RU" sz="2400" dirty="0">
                <a:solidFill>
                  <a:srgbClr val="002060"/>
                </a:solidFill>
              </a:rPr>
              <a:t>— початок </a:t>
            </a:r>
            <a:r>
              <a:rPr lang="ru-RU" sz="2400" dirty="0" err="1">
                <a:solidFill>
                  <a:srgbClr val="002060"/>
                </a:solidFill>
              </a:rPr>
              <a:t>моделювання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жувальної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поверхні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26" y="1928345"/>
            <a:ext cx="1828801" cy="29921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65018"/>
            <a:ext cx="6617584" cy="52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123837"/>
            <a:ext cx="3158836" cy="460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Вирізування</a:t>
            </a:r>
            <a:r>
              <a:rPr lang="ru-RU" sz="3200" b="1" dirty="0">
                <a:solidFill>
                  <a:srgbClr val="002060"/>
                </a:solidFill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</a:rPr>
              <a:t>моделі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гіпсового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штампика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(зуба-</a:t>
            </a:r>
            <a:r>
              <a:rPr lang="ru-RU" sz="3200" b="1" dirty="0" err="1" smtClean="0">
                <a:solidFill>
                  <a:srgbClr val="002060"/>
                </a:solidFill>
              </a:rPr>
              <a:t>стовпчика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813" y="286373"/>
            <a:ext cx="7685423" cy="627610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Гіпсовий</a:t>
            </a:r>
            <a:r>
              <a:rPr lang="ru-RU" dirty="0">
                <a:solidFill>
                  <a:srgbClr val="002060"/>
                </a:solidFill>
              </a:rPr>
              <a:t> штамп </a:t>
            </a:r>
            <a:r>
              <a:rPr lang="ru-RU" dirty="0" err="1">
                <a:solidFill>
                  <a:srgbClr val="002060"/>
                </a:solidFill>
              </a:rPr>
              <a:t>вирізають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допомогою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плоскої</a:t>
            </a:r>
            <a:r>
              <a:rPr lang="ru-RU" dirty="0">
                <a:solidFill>
                  <a:srgbClr val="002060"/>
                </a:solidFill>
              </a:rPr>
              <a:t> пилки. </a:t>
            </a:r>
            <a:r>
              <a:rPr lang="ru-RU" dirty="0" err="1">
                <a:solidFill>
                  <a:srgbClr val="002060"/>
                </a:solidFill>
              </a:rPr>
              <a:t>Важливим</a:t>
            </a:r>
            <a:r>
              <a:rPr lang="ru-RU" dirty="0">
                <a:solidFill>
                  <a:srgbClr val="002060"/>
                </a:solidFill>
              </a:rPr>
              <a:t> моментом є те,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основа штампа за шириною повинно бути одно </a:t>
            </a:r>
            <a:r>
              <a:rPr lang="ru-RU" dirty="0" err="1">
                <a:solidFill>
                  <a:srgbClr val="002060"/>
                </a:solidFill>
              </a:rPr>
              <a:t>екватора</a:t>
            </a:r>
            <a:r>
              <a:rPr lang="ru-RU" dirty="0">
                <a:solidFill>
                  <a:srgbClr val="002060"/>
                </a:solidFill>
              </a:rPr>
              <a:t> зуба. (</a:t>
            </a:r>
            <a:r>
              <a:rPr lang="ru-RU" dirty="0" err="1">
                <a:solidFill>
                  <a:srgbClr val="002060"/>
                </a:solidFill>
              </a:rPr>
              <a:t>Ширше</a:t>
            </a:r>
            <a:r>
              <a:rPr lang="ru-RU" dirty="0">
                <a:solidFill>
                  <a:srgbClr val="002060"/>
                </a:solidFill>
              </a:rPr>
              <a:t> – і </a:t>
            </a:r>
            <a:r>
              <a:rPr lang="ru-RU" dirty="0" err="1">
                <a:solidFill>
                  <a:srgbClr val="002060"/>
                </a:solidFill>
              </a:rPr>
              <a:t>штампований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ковпачок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упреться</a:t>
            </a:r>
            <a:r>
              <a:rPr lang="ru-RU" dirty="0">
                <a:solidFill>
                  <a:srgbClr val="002060"/>
                </a:solidFill>
              </a:rPr>
              <a:t> в основу,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– на </a:t>
            </a:r>
            <a:r>
              <a:rPr lang="ru-RU" dirty="0" err="1">
                <a:solidFill>
                  <a:srgbClr val="002060"/>
                </a:solidFill>
              </a:rPr>
              <a:t>коронці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будуть</a:t>
            </a:r>
            <a:r>
              <a:rPr lang="ru-RU" dirty="0">
                <a:solidFill>
                  <a:srgbClr val="002060"/>
                </a:solidFill>
              </a:rPr>
              <a:t> складки).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У готовому </a:t>
            </a:r>
            <a:r>
              <a:rPr lang="ru-RU" dirty="0" err="1">
                <a:solidFill>
                  <a:srgbClr val="002060"/>
                </a:solidFill>
              </a:rPr>
              <a:t>гіпсовому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штампі</a:t>
            </a:r>
            <a:r>
              <a:rPr lang="ru-RU" dirty="0">
                <a:solidFill>
                  <a:srgbClr val="002060"/>
                </a:solidFill>
              </a:rPr>
              <a:t> (на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основі</a:t>
            </a:r>
            <a:r>
              <a:rPr lang="ru-RU" dirty="0">
                <a:solidFill>
                  <a:srgbClr val="002060"/>
                </a:solidFill>
              </a:rPr>
              <a:t>) на 1 мм </a:t>
            </a:r>
            <a:r>
              <a:rPr lang="ru-RU" dirty="0" err="1">
                <a:solidFill>
                  <a:srgbClr val="002060"/>
                </a:solidFill>
              </a:rPr>
              <a:t>нижче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окресленої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раніше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клінічної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шийки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одну </a:t>
            </a:r>
            <a:r>
              <a:rPr lang="ru-RU" dirty="0" err="1">
                <a:solidFill>
                  <a:srgbClr val="002060"/>
                </a:solidFill>
              </a:rPr>
              <a:t>лінію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Гострим</a:t>
            </a:r>
            <a:r>
              <a:rPr lang="ru-RU" dirty="0">
                <a:solidFill>
                  <a:srgbClr val="002060"/>
                </a:solidFill>
              </a:rPr>
              <a:t> шпателем </a:t>
            </a:r>
            <a:r>
              <a:rPr lang="ru-RU" dirty="0" err="1">
                <a:solidFill>
                  <a:srgbClr val="002060"/>
                </a:solidFill>
              </a:rPr>
              <a:t>роблять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борозенку</a:t>
            </a:r>
            <a:r>
              <a:rPr lang="ru-RU" dirty="0">
                <a:solidFill>
                  <a:srgbClr val="002060"/>
                </a:solidFill>
              </a:rPr>
              <a:t> по </a:t>
            </a:r>
            <a:r>
              <a:rPr lang="ru-RU" dirty="0" err="1">
                <a:solidFill>
                  <a:srgbClr val="002060"/>
                </a:solidFill>
              </a:rPr>
              <a:t>цій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лінії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Потім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зрізують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гіпс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першою</a:t>
            </a:r>
            <a:r>
              <a:rPr lang="ru-RU" dirty="0">
                <a:solidFill>
                  <a:srgbClr val="002060"/>
                </a:solidFill>
              </a:rPr>
              <a:t> і другою </a:t>
            </a:r>
            <a:r>
              <a:rPr lang="ru-RU" dirty="0" err="1">
                <a:solidFill>
                  <a:srgbClr val="002060"/>
                </a:solidFill>
              </a:rPr>
              <a:t>лініями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Важливо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ділянка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першою</a:t>
            </a:r>
            <a:r>
              <a:rPr lang="ru-RU" dirty="0">
                <a:solidFill>
                  <a:srgbClr val="002060"/>
                </a:solidFill>
              </a:rPr>
              <a:t> і другою </a:t>
            </a:r>
            <a:r>
              <a:rPr lang="ru-RU" dirty="0" err="1">
                <a:solidFill>
                  <a:srgbClr val="002060"/>
                </a:solidFill>
              </a:rPr>
              <a:t>лініями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поддесневой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частини</a:t>
            </a:r>
            <a:r>
              <a:rPr lang="ru-RU" dirty="0">
                <a:solidFill>
                  <a:srgbClr val="002060"/>
                </a:solidFill>
              </a:rPr>
              <a:t> коронки.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діаметр</a:t>
            </a:r>
            <a:r>
              <a:rPr lang="ru-RU" dirty="0">
                <a:solidFill>
                  <a:srgbClr val="002060"/>
                </a:solidFill>
              </a:rPr>
              <a:t> повинен бути </a:t>
            </a:r>
            <a:r>
              <a:rPr lang="ru-RU" dirty="0" err="1">
                <a:solidFill>
                  <a:srgbClr val="002060"/>
                </a:solidFill>
              </a:rPr>
              <a:t>дорівнює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діаметру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шийки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ширше</a:t>
            </a:r>
            <a:r>
              <a:rPr lang="ru-RU" dirty="0">
                <a:solidFill>
                  <a:srgbClr val="002060"/>
                </a:solidFill>
              </a:rPr>
              <a:t> – коронка буде великий.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– коронка просто не </a:t>
            </a:r>
            <a:r>
              <a:rPr lang="ru-RU" dirty="0" err="1">
                <a:solidFill>
                  <a:srgbClr val="002060"/>
                </a:solidFill>
              </a:rPr>
              <a:t>налізе</a:t>
            </a:r>
            <a:r>
              <a:rPr lang="ru-RU" dirty="0">
                <a:solidFill>
                  <a:srgbClr val="002060"/>
                </a:solidFill>
              </a:rPr>
              <a:t>. В </a:t>
            </a:r>
            <a:r>
              <a:rPr lang="ru-RU" dirty="0" err="1">
                <a:solidFill>
                  <a:srgbClr val="002060"/>
                </a:solidFill>
              </a:rPr>
              <a:t>ідеалі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ділянка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виглядати</a:t>
            </a:r>
            <a:r>
              <a:rPr lang="ru-RU" dirty="0">
                <a:solidFill>
                  <a:srgbClr val="002060"/>
                </a:solidFill>
              </a:rPr>
              <a:t> як вертикальна </a:t>
            </a:r>
            <a:r>
              <a:rPr lang="ru-RU" dirty="0" err="1">
                <a:solidFill>
                  <a:srgbClr val="002060"/>
                </a:solidFill>
              </a:rPr>
              <a:t>лінія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нижче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клінічної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шийки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результаті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вищеописаних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дій</a:t>
            </a:r>
            <a:r>
              <a:rPr lang="ru-RU" dirty="0">
                <a:solidFill>
                  <a:srgbClr val="002060"/>
                </a:solidFill>
              </a:rPr>
              <a:t> ми в </a:t>
            </a:r>
            <a:r>
              <a:rPr lang="ru-RU" dirty="0" err="1">
                <a:solidFill>
                  <a:srgbClr val="002060"/>
                </a:solidFill>
              </a:rPr>
              <a:t>перспективі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подовжуйте</a:t>
            </a:r>
            <a:r>
              <a:rPr lang="ru-RU" dirty="0">
                <a:solidFill>
                  <a:srgbClr val="002060"/>
                </a:solidFill>
              </a:rPr>
              <a:t> коронку на 1 мм. Для </a:t>
            </a:r>
            <a:r>
              <a:rPr lang="ru-RU" dirty="0" err="1">
                <a:solidFill>
                  <a:srgbClr val="002060"/>
                </a:solidFill>
              </a:rPr>
              <a:t>чого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?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створити</a:t>
            </a:r>
            <a:r>
              <a:rPr lang="ru-RU" dirty="0">
                <a:solidFill>
                  <a:srgbClr val="002060"/>
                </a:solidFill>
              </a:rPr>
              <a:t> запас для </a:t>
            </a:r>
            <a:r>
              <a:rPr lang="ru-RU" dirty="0" err="1">
                <a:solidFill>
                  <a:srgbClr val="002060"/>
                </a:solidFill>
              </a:rPr>
              <a:t>майбутнього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підрізання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обточування</a:t>
            </a:r>
            <a:r>
              <a:rPr lang="ru-RU" dirty="0">
                <a:solidFill>
                  <a:srgbClr val="002060"/>
                </a:solidFill>
              </a:rPr>
              <a:t> коронки. </a:t>
            </a:r>
            <a:r>
              <a:rPr lang="ru-RU" dirty="0" err="1">
                <a:solidFill>
                  <a:srgbClr val="002060"/>
                </a:solidFill>
              </a:rPr>
              <a:t>Інакше</a:t>
            </a:r>
            <a:r>
              <a:rPr lang="ru-RU" dirty="0">
                <a:solidFill>
                  <a:srgbClr val="002060"/>
                </a:solidFill>
              </a:rPr>
              <a:t> коронка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вийти</a:t>
            </a:r>
            <a:r>
              <a:rPr lang="ru-RU" dirty="0">
                <a:solidFill>
                  <a:srgbClr val="002060"/>
                </a:solidFill>
              </a:rPr>
              <a:t> короткою.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вона </a:t>
            </a:r>
            <a:r>
              <a:rPr lang="ru-RU" dirty="0" err="1">
                <a:solidFill>
                  <a:srgbClr val="002060"/>
                </a:solidFill>
              </a:rPr>
              <a:t>распологалась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яснами</a:t>
            </a:r>
            <a:r>
              <a:rPr lang="ru-RU" dirty="0">
                <a:solidFill>
                  <a:srgbClr val="002060"/>
                </a:solidFill>
              </a:rPr>
              <a:t> на 0,2 мм.</a:t>
            </a:r>
          </a:p>
        </p:txBody>
      </p:sp>
    </p:spTree>
    <p:extLst>
      <p:ext uri="{BB962C8B-B14F-4D97-AF65-F5344CB8AC3E}">
        <p14:creationId xmlns:p14="http://schemas.microsoft.com/office/powerpoint/2010/main" val="37329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471055"/>
            <a:ext cx="3190010" cy="5832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I- </a:t>
            </a:r>
            <a:r>
              <a:rPr lang="ru-RU" sz="2400" dirty="0" err="1" smtClean="0">
                <a:solidFill>
                  <a:srgbClr val="002060"/>
                </a:solidFill>
              </a:rPr>
              <a:t>виділення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змодельованого</a:t>
            </a:r>
            <a:r>
              <a:rPr lang="ru-RU" sz="2400" dirty="0">
                <a:solidFill>
                  <a:srgbClr val="002060"/>
                </a:solidFill>
              </a:rPr>
              <a:t> зуба на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II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dirty="0" err="1">
                <a:solidFill>
                  <a:srgbClr val="002060"/>
                </a:solidFill>
              </a:rPr>
              <a:t>контури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обробки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гіпсового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стовпчика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III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dirty="0" err="1">
                <a:solidFill>
                  <a:srgbClr val="002060"/>
                </a:solidFill>
              </a:rPr>
              <a:t>орієнтири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визначення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довжини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ширини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штучної</a:t>
            </a:r>
            <a:r>
              <a:rPr lang="ru-RU" sz="2400" dirty="0">
                <a:solidFill>
                  <a:srgbClr val="002060"/>
                </a:solidFill>
              </a:rPr>
              <a:t> коронки: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dirty="0" err="1" smtClean="0">
                <a:solidFill>
                  <a:srgbClr val="002060"/>
                </a:solidFill>
              </a:rPr>
              <a:t>вірне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dirty="0" err="1" smtClean="0">
                <a:solidFill>
                  <a:srgbClr val="002060"/>
                </a:solidFill>
              </a:rPr>
              <a:t>невірне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255" y="1953491"/>
            <a:ext cx="2327564" cy="1995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28" y="685653"/>
            <a:ext cx="6920346" cy="54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Виготовлення металевого штампу.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зробити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гіпсового</a:t>
            </a:r>
            <a:r>
              <a:rPr lang="ru-RU" dirty="0">
                <a:solidFill>
                  <a:srgbClr val="002060"/>
                </a:solidFill>
              </a:rPr>
              <a:t> штампа </a:t>
            </a:r>
            <a:r>
              <a:rPr lang="ru-RU" dirty="0" err="1">
                <a:solidFill>
                  <a:srgbClr val="002060"/>
                </a:solidFill>
              </a:rPr>
              <a:t>металевий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спеціальну</a:t>
            </a:r>
            <a:r>
              <a:rPr lang="ru-RU" dirty="0">
                <a:solidFill>
                  <a:srgbClr val="002060"/>
                </a:solidFill>
              </a:rPr>
              <a:t> форму. Заготовки </a:t>
            </a:r>
            <a:r>
              <a:rPr lang="ru-RU" dirty="0" err="1">
                <a:solidFill>
                  <a:srgbClr val="002060"/>
                </a:solidFill>
              </a:rPr>
              <a:t>опускають</a:t>
            </a:r>
            <a:r>
              <a:rPr lang="ru-RU" dirty="0">
                <a:solidFill>
                  <a:srgbClr val="002060"/>
                </a:solidFill>
              </a:rPr>
              <a:t> у воду на 5-10 </a:t>
            </a:r>
            <a:r>
              <a:rPr lang="ru-RU" dirty="0" err="1">
                <a:solidFill>
                  <a:srgbClr val="002060"/>
                </a:solidFill>
              </a:rPr>
              <a:t>хвилин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Потім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замішують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гіпс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заливають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форму.Гіпсовий</a:t>
            </a:r>
            <a:r>
              <a:rPr lang="ru-RU" dirty="0">
                <a:solidFill>
                  <a:srgbClr val="002060"/>
                </a:solidFill>
              </a:rPr>
              <a:t> штамп наполовину </a:t>
            </a:r>
            <a:r>
              <a:rPr lang="ru-RU" dirty="0" err="1">
                <a:solidFill>
                  <a:srgbClr val="002060"/>
                </a:solidFill>
              </a:rPr>
              <a:t>занурюють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гіпс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чекають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затвердіння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Після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форму </a:t>
            </a:r>
            <a:r>
              <a:rPr lang="ru-RU" dirty="0" err="1">
                <a:solidFill>
                  <a:srgbClr val="002060"/>
                </a:solidFill>
              </a:rPr>
              <a:t>витягують</a:t>
            </a:r>
            <a:r>
              <a:rPr lang="ru-RU" dirty="0">
                <a:solidFill>
                  <a:srgbClr val="002060"/>
                </a:solidFill>
              </a:rPr>
              <a:t> з рамки, </a:t>
            </a:r>
            <a:r>
              <a:rPr lang="ru-RU" dirty="0" err="1">
                <a:solidFill>
                  <a:srgbClr val="002060"/>
                </a:solidFill>
              </a:rPr>
              <a:t>роблять</a:t>
            </a:r>
            <a:r>
              <a:rPr lang="ru-RU" dirty="0">
                <a:solidFill>
                  <a:srgbClr val="002060"/>
                </a:solidFill>
              </a:rPr>
              <a:t> 2 </a:t>
            </a:r>
            <a:r>
              <a:rPr lang="ru-RU" dirty="0" err="1">
                <a:solidFill>
                  <a:srgbClr val="002060"/>
                </a:solidFill>
              </a:rPr>
              <a:t>поглиблення</a:t>
            </a:r>
            <a:r>
              <a:rPr lang="ru-RU" dirty="0">
                <a:solidFill>
                  <a:srgbClr val="002060"/>
                </a:solidFill>
              </a:rPr>
              <a:t> (для </a:t>
            </a:r>
            <a:r>
              <a:rPr lang="ru-RU" dirty="0" err="1">
                <a:solidFill>
                  <a:srgbClr val="002060"/>
                </a:solidFill>
              </a:rPr>
              <a:t>входження</a:t>
            </a:r>
            <a:r>
              <a:rPr lang="ru-RU" dirty="0">
                <a:solidFill>
                  <a:srgbClr val="002060"/>
                </a:solidFill>
              </a:rPr>
              <a:t> в них </a:t>
            </a:r>
            <a:r>
              <a:rPr lang="ru-RU" dirty="0" err="1">
                <a:solidFill>
                  <a:srgbClr val="002060"/>
                </a:solidFill>
              </a:rPr>
              <a:t>виступів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другої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половини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форми</a:t>
            </a:r>
            <a:r>
              <a:rPr lang="ru-RU" dirty="0">
                <a:solidFill>
                  <a:srgbClr val="002060"/>
                </a:solidFill>
              </a:rPr>
              <a:t>) і </a:t>
            </a:r>
            <a:r>
              <a:rPr lang="ru-RU" dirty="0" err="1">
                <a:solidFill>
                  <a:srgbClr val="002060"/>
                </a:solidFill>
              </a:rPr>
              <a:t>опускають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холодну</a:t>
            </a:r>
            <a:r>
              <a:rPr lang="ru-RU" dirty="0">
                <a:solidFill>
                  <a:srgbClr val="002060"/>
                </a:solidFill>
              </a:rPr>
              <a:t> воду (для </a:t>
            </a:r>
            <a:r>
              <a:rPr lang="ru-RU" dirty="0" err="1">
                <a:solidFill>
                  <a:srgbClr val="002060"/>
                </a:solidFill>
              </a:rPr>
              <a:t>запобігання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склеювання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rgbClr val="002060"/>
                </a:solidFill>
              </a:rPr>
              <a:t>Потім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конструкцію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знову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заливають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гіпсом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отримання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другої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частини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Після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затвердіння</a:t>
            </a:r>
            <a:r>
              <a:rPr lang="ru-RU" dirty="0">
                <a:solidFill>
                  <a:srgbClr val="002060"/>
                </a:solidFill>
              </a:rPr>
              <a:t> форму </a:t>
            </a:r>
            <a:r>
              <a:rPr lang="ru-RU" dirty="0" err="1">
                <a:solidFill>
                  <a:srgbClr val="002060"/>
                </a:solidFill>
              </a:rPr>
              <a:t>розкривають</a:t>
            </a:r>
            <a:r>
              <a:rPr lang="ru-RU" dirty="0">
                <a:solidFill>
                  <a:srgbClr val="002060"/>
                </a:solidFill>
              </a:rPr>
              <a:t> (молоточком), </a:t>
            </a:r>
            <a:r>
              <a:rPr lang="ru-RU" dirty="0" err="1">
                <a:solidFill>
                  <a:srgbClr val="002060"/>
                </a:solidFill>
              </a:rPr>
              <a:t>видаляють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гіпсові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штампики</a:t>
            </a:r>
            <a:r>
              <a:rPr lang="ru-RU" dirty="0">
                <a:solidFill>
                  <a:srgbClr val="002060"/>
                </a:solidFill>
              </a:rPr>
              <a:t> , </a:t>
            </a:r>
            <a:r>
              <a:rPr lang="ru-RU" dirty="0" err="1">
                <a:solidFill>
                  <a:srgbClr val="002060"/>
                </a:solidFill>
              </a:rPr>
              <a:t>з'єднують</a:t>
            </a:r>
            <a:r>
              <a:rPr lang="ru-RU" dirty="0">
                <a:solidFill>
                  <a:srgbClr val="002060"/>
                </a:solidFill>
              </a:rPr>
              <a:t> 2 </a:t>
            </a:r>
            <a:r>
              <a:rPr lang="ru-RU" dirty="0" err="1">
                <a:solidFill>
                  <a:srgbClr val="002060"/>
                </a:solidFill>
              </a:rPr>
              <a:t>частини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закріплюють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спеціальному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фіксаторі</a:t>
            </a:r>
            <a:r>
              <a:rPr lang="ru-RU" dirty="0">
                <a:solidFill>
                  <a:srgbClr val="002060"/>
                </a:solidFill>
              </a:rPr>
              <a:t>. Легкоплавкий метал </a:t>
            </a:r>
            <a:r>
              <a:rPr lang="ru-RU" dirty="0" err="1">
                <a:solidFill>
                  <a:srgbClr val="002060"/>
                </a:solidFill>
              </a:rPr>
              <a:t>плавлять</a:t>
            </a:r>
            <a:r>
              <a:rPr lang="ru-RU" dirty="0">
                <a:solidFill>
                  <a:srgbClr val="002060"/>
                </a:solidFill>
              </a:rPr>
              <a:t> (є </a:t>
            </a:r>
            <a:r>
              <a:rPr lang="ru-RU" dirty="0" err="1">
                <a:solidFill>
                  <a:srgbClr val="002060"/>
                </a:solidFill>
              </a:rPr>
              <a:t>така</a:t>
            </a:r>
            <a:r>
              <a:rPr lang="ru-RU" dirty="0">
                <a:solidFill>
                  <a:srgbClr val="002060"/>
                </a:solidFill>
              </a:rPr>
              <a:t> ложка з носиком) над </a:t>
            </a:r>
            <a:r>
              <a:rPr lang="ru-RU" dirty="0" err="1">
                <a:solidFill>
                  <a:srgbClr val="002060"/>
                </a:solidFill>
              </a:rPr>
              <a:t>спиртовкою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заливають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гіпсову</a:t>
            </a:r>
            <a:r>
              <a:rPr lang="ru-RU" dirty="0">
                <a:solidFill>
                  <a:srgbClr val="002060"/>
                </a:solidFill>
              </a:rPr>
              <a:t> форму, в </a:t>
            </a:r>
            <a:r>
              <a:rPr lang="ru-RU" dirty="0" err="1">
                <a:solidFill>
                  <a:srgbClr val="002060"/>
                </a:solidFill>
              </a:rPr>
              <a:t>спеціально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заздалегідь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виготовлені</a:t>
            </a:r>
            <a:r>
              <a:rPr lang="ru-RU" dirty="0">
                <a:solidFill>
                  <a:srgbClr val="002060"/>
                </a:solidFill>
              </a:rPr>
              <a:t> отвори. </a:t>
            </a:r>
            <a:r>
              <a:rPr lang="ru-RU" dirty="0" err="1">
                <a:solidFill>
                  <a:srgbClr val="002060"/>
                </a:solidFill>
              </a:rPr>
              <a:t>Всього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відлити</a:t>
            </a:r>
            <a:r>
              <a:rPr lang="ru-RU" dirty="0">
                <a:solidFill>
                  <a:srgbClr val="002060"/>
                </a:solidFill>
              </a:rPr>
              <a:t> 2 </a:t>
            </a:r>
            <a:r>
              <a:rPr lang="ru-RU" dirty="0" err="1">
                <a:solidFill>
                  <a:srgbClr val="002060"/>
                </a:solidFill>
              </a:rPr>
              <a:t>штампика</a:t>
            </a:r>
            <a:r>
              <a:rPr lang="ru-RU" dirty="0">
                <a:solidFill>
                  <a:srgbClr val="002060"/>
                </a:solidFill>
              </a:rPr>
              <a:t> для кожного зуба. Один – для </a:t>
            </a:r>
            <a:r>
              <a:rPr lang="ru-RU" dirty="0" err="1">
                <a:solidFill>
                  <a:srgbClr val="002060"/>
                </a:solidFill>
              </a:rPr>
              <a:t>попередньої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штампування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другий</a:t>
            </a:r>
            <a:r>
              <a:rPr lang="ru-RU" dirty="0">
                <a:solidFill>
                  <a:srgbClr val="002060"/>
                </a:solidFill>
              </a:rPr>
              <a:t> – для </a:t>
            </a:r>
            <a:r>
              <a:rPr lang="ru-RU" dirty="0" err="1">
                <a:solidFill>
                  <a:srgbClr val="002060"/>
                </a:solidFill>
              </a:rPr>
              <a:t>остаточної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30608" cy="460118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Виготовлення металевого штампу.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64" y="2992582"/>
            <a:ext cx="2244436" cy="1018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953613"/>
            <a:ext cx="6280438" cy="52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2930236"/>
            <a:ext cx="1451190" cy="2794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945" y="644236"/>
            <a:ext cx="7464523" cy="49045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Підбір гільзі, калібрування.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штампування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використовуються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стандартні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сталеві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гільзи</a:t>
            </a:r>
            <a:r>
              <a:rPr lang="ru-RU" dirty="0">
                <a:solidFill>
                  <a:srgbClr val="002060"/>
                </a:solidFill>
              </a:rPr>
              <a:t>. Вони </a:t>
            </a:r>
            <a:r>
              <a:rPr lang="ru-RU" dirty="0" err="1">
                <a:solidFill>
                  <a:srgbClr val="002060"/>
                </a:solidFill>
              </a:rPr>
              <a:t>випускаються</a:t>
            </a:r>
            <a:r>
              <a:rPr lang="ru-RU" dirty="0">
                <a:solidFill>
                  <a:srgbClr val="002060"/>
                </a:solidFill>
              </a:rPr>
              <a:t> заводом-</a:t>
            </a:r>
            <a:r>
              <a:rPr lang="ru-RU" dirty="0" err="1">
                <a:solidFill>
                  <a:srgbClr val="002060"/>
                </a:solidFill>
              </a:rPr>
              <a:t>виробником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діаметрів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Техніку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залишається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вибрати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Есля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раптом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підходящої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гільзи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знайшлося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зменшити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діаметра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зменшення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</a:rPr>
              <a:t> два </a:t>
            </a:r>
            <a:r>
              <a:rPr lang="ru-RU" dirty="0" err="1">
                <a:solidFill>
                  <a:srgbClr val="002060"/>
                </a:solidFill>
              </a:rPr>
              <a:t>різновиди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апаратів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апара</a:t>
            </a:r>
            <a:r>
              <a:rPr lang="ru-RU" dirty="0">
                <a:solidFill>
                  <a:srgbClr val="002060"/>
                </a:solidFill>
              </a:rPr>
              <a:t> Шарпа і «Самсон». </a:t>
            </a:r>
            <a:r>
              <a:rPr lang="ru-RU" dirty="0" err="1">
                <a:solidFill>
                  <a:srgbClr val="002060"/>
                </a:solidFill>
              </a:rPr>
              <a:t>Механізм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апаратів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наступний</a:t>
            </a:r>
            <a:r>
              <a:rPr lang="ru-RU" dirty="0">
                <a:solidFill>
                  <a:srgbClr val="002060"/>
                </a:solidFill>
              </a:rPr>
              <a:t>: Є </a:t>
            </a:r>
            <a:r>
              <a:rPr lang="ru-RU" dirty="0" err="1">
                <a:solidFill>
                  <a:srgbClr val="002060"/>
                </a:solidFill>
              </a:rPr>
              <a:t>матриця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отворами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заданого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діаметра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металеві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штифти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Пуансони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rgbClr val="002060"/>
                </a:solidFill>
              </a:rPr>
              <a:t>Проміжок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ними </a:t>
            </a:r>
            <a:r>
              <a:rPr lang="ru-RU" dirty="0" err="1">
                <a:solidFill>
                  <a:srgbClr val="002060"/>
                </a:solidFill>
              </a:rPr>
              <a:t>складає</a:t>
            </a:r>
            <a:r>
              <a:rPr lang="ru-RU" dirty="0">
                <a:solidFill>
                  <a:srgbClr val="002060"/>
                </a:solidFill>
              </a:rPr>
              <a:t> 0,3 мм, </a:t>
            </a:r>
            <a:r>
              <a:rPr lang="ru-RU" dirty="0" err="1">
                <a:solidFill>
                  <a:srgbClr val="002060"/>
                </a:solidFill>
              </a:rPr>
              <a:t>якраз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товщину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металу</a:t>
            </a:r>
            <a:r>
              <a:rPr lang="ru-RU" dirty="0">
                <a:solidFill>
                  <a:srgbClr val="002060"/>
                </a:solidFill>
              </a:rPr>
              <a:t>. При </a:t>
            </a:r>
            <a:r>
              <a:rPr lang="ru-RU" dirty="0" err="1">
                <a:solidFill>
                  <a:srgbClr val="002060"/>
                </a:solidFill>
              </a:rPr>
              <a:t>закручуванні</a:t>
            </a:r>
            <a:r>
              <a:rPr lang="ru-RU" dirty="0">
                <a:solidFill>
                  <a:srgbClr val="002060"/>
                </a:solidFill>
              </a:rPr>
              <a:t> ручки штифт </a:t>
            </a:r>
            <a:r>
              <a:rPr lang="ru-RU" dirty="0" err="1">
                <a:solidFill>
                  <a:srgbClr val="002060"/>
                </a:solidFill>
              </a:rPr>
              <a:t>опускається</a:t>
            </a:r>
            <a:r>
              <a:rPr lang="ru-RU" dirty="0">
                <a:solidFill>
                  <a:srgbClr val="002060"/>
                </a:solidFill>
              </a:rPr>
              <a:t> і входить в </a:t>
            </a:r>
            <a:r>
              <a:rPr lang="ru-RU" dirty="0" err="1">
                <a:solidFill>
                  <a:srgbClr val="002060"/>
                </a:solidFill>
              </a:rPr>
              <a:t>отвір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гільза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витягується</a:t>
            </a:r>
            <a:r>
              <a:rPr lang="ru-RU" dirty="0">
                <a:solidFill>
                  <a:srgbClr val="002060"/>
                </a:solidFill>
              </a:rPr>
              <a:t> по </a:t>
            </a:r>
            <a:r>
              <a:rPr lang="ru-RU" dirty="0" err="1">
                <a:solidFill>
                  <a:srgbClr val="002060"/>
                </a:solidFill>
              </a:rPr>
              <a:t>діаметру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заданого</a:t>
            </a:r>
            <a:r>
              <a:rPr lang="ru-RU" dirty="0">
                <a:solidFill>
                  <a:srgbClr val="002060"/>
                </a:solidFill>
              </a:rPr>
              <a:t> отвори. Правильно </a:t>
            </a:r>
            <a:r>
              <a:rPr lang="ru-RU" dirty="0" err="1">
                <a:solidFill>
                  <a:srgbClr val="002060"/>
                </a:solidFill>
              </a:rPr>
              <a:t>підібрана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гільза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працею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надівається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штампик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" y="1911927"/>
            <a:ext cx="3399967" cy="30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 err="1" smtClean="0">
                <a:solidFill>
                  <a:srgbClr val="002060"/>
                </a:solidFill>
              </a:rPr>
              <a:t>процесі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механічної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обробки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гільза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втрачає</a:t>
            </a:r>
            <a:r>
              <a:rPr lang="ru-RU" sz="2400" dirty="0">
                <a:solidFill>
                  <a:srgbClr val="002060"/>
                </a:solidFill>
              </a:rPr>
              <a:t> свою </a:t>
            </a:r>
            <a:r>
              <a:rPr lang="ru-RU" sz="2400" dirty="0" err="1">
                <a:solidFill>
                  <a:srgbClr val="002060"/>
                </a:solidFill>
              </a:rPr>
              <a:t>пластичність</a:t>
            </a:r>
            <a:r>
              <a:rPr lang="ru-RU" sz="2400" dirty="0">
                <a:solidFill>
                  <a:srgbClr val="002060"/>
                </a:solidFill>
              </a:rPr>
              <a:t>. Тому </a:t>
            </a:r>
            <a:r>
              <a:rPr lang="ru-RU" sz="2400" dirty="0" err="1">
                <a:solidFill>
                  <a:srgbClr val="002060"/>
                </a:solidFill>
              </a:rPr>
              <a:t>її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потрібно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періодично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прожарювати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відпалювати</a:t>
            </a:r>
            <a:r>
              <a:rPr lang="ru-RU" sz="2400" dirty="0" smtClean="0">
                <a:solidFill>
                  <a:srgbClr val="002060"/>
                </a:solidFill>
              </a:rPr>
              <a:t>), </a:t>
            </a:r>
            <a:r>
              <a:rPr lang="ru-RU" sz="2400" dirty="0">
                <a:solidFill>
                  <a:srgbClr val="002060"/>
                </a:solidFill>
              </a:rPr>
              <a:t>без </a:t>
            </a:r>
            <a:r>
              <a:rPr lang="ru-RU" sz="2400" dirty="0" err="1">
                <a:solidFill>
                  <a:srgbClr val="002060"/>
                </a:solidFill>
              </a:rPr>
              <a:t>цього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гільза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працею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піддається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обробці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0" y="531555"/>
            <a:ext cx="7086599" cy="756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Відпал гільзи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1288473"/>
            <a:ext cx="6026320" cy="46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Перед </a:t>
            </a:r>
            <a:r>
              <a:rPr lang="ru-RU" sz="2400" dirty="0" err="1">
                <a:solidFill>
                  <a:srgbClr val="002060"/>
                </a:solidFill>
              </a:rPr>
              <a:t>штампуванням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гільзу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вільному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куванні</a:t>
            </a:r>
            <a:r>
              <a:rPr lang="ru-RU" sz="2400" dirty="0">
                <a:solidFill>
                  <a:srgbClr val="002060"/>
                </a:solidFill>
              </a:rPr>
              <a:t>. При </a:t>
            </a:r>
            <a:r>
              <a:rPr lang="ru-RU" sz="2400" dirty="0" err="1">
                <a:solidFill>
                  <a:srgbClr val="002060"/>
                </a:solidFill>
              </a:rPr>
              <a:t>цьому</a:t>
            </a:r>
            <a:r>
              <a:rPr lang="ru-RU" sz="2400" dirty="0">
                <a:solidFill>
                  <a:srgbClr val="002060"/>
                </a:solidFill>
              </a:rPr>
              <a:t> молоточком на </a:t>
            </a:r>
            <a:r>
              <a:rPr lang="ru-RU" sz="2400" dirty="0" err="1">
                <a:solidFill>
                  <a:srgbClr val="002060"/>
                </a:solidFill>
              </a:rPr>
              <a:t>ковадлі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гільзі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оринтеровочную</a:t>
            </a:r>
            <a:r>
              <a:rPr lang="ru-RU" sz="2400" dirty="0">
                <a:solidFill>
                  <a:srgbClr val="002060"/>
                </a:solidFill>
              </a:rPr>
              <a:t> форму </a:t>
            </a:r>
            <a:r>
              <a:rPr lang="ru-RU" sz="2400" dirty="0" err="1">
                <a:solidFill>
                  <a:srgbClr val="002060"/>
                </a:solidFill>
              </a:rPr>
              <a:t>майбутнього</a:t>
            </a:r>
            <a:r>
              <a:rPr lang="ru-RU" sz="2400" dirty="0">
                <a:solidFill>
                  <a:srgbClr val="002060"/>
                </a:solidFill>
              </a:rPr>
              <a:t> зуба. </a:t>
            </a:r>
            <a:r>
              <a:rPr lang="ru-RU" sz="2400" dirty="0" err="1">
                <a:solidFill>
                  <a:srgbClr val="002060"/>
                </a:solidFill>
              </a:rPr>
              <a:t>Гільзу</a:t>
            </a:r>
            <a:r>
              <a:rPr lang="ru-RU" sz="2400" dirty="0">
                <a:solidFill>
                  <a:srgbClr val="002060"/>
                </a:solidFill>
              </a:rPr>
              <a:t> отжигают.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4054" y="521164"/>
            <a:ext cx="4343401" cy="602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Кування гільзи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3" y="1256929"/>
            <a:ext cx="5957454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0" y="1651117"/>
            <a:ext cx="3161515" cy="316151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25517" y="650100"/>
            <a:ext cx="8021052" cy="5494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25517" y="650100"/>
            <a:ext cx="8021051" cy="533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Металеві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штамповані</a:t>
            </a:r>
            <a:r>
              <a:rPr lang="ru-RU" b="1" dirty="0">
                <a:solidFill>
                  <a:srgbClr val="002060"/>
                </a:solidFill>
              </a:rPr>
              <a:t> коронки </a:t>
            </a:r>
            <a:r>
              <a:rPr lang="ru-RU" dirty="0" err="1">
                <a:solidFill>
                  <a:srgbClr val="002060"/>
                </a:solidFill>
              </a:rPr>
              <a:t>відносяться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зубних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протезів</a:t>
            </a:r>
            <a:r>
              <a:rPr lang="ru-RU" dirty="0">
                <a:solidFill>
                  <a:srgbClr val="002060"/>
                </a:solidFill>
              </a:rPr>
              <a:t>, часто </a:t>
            </a:r>
            <a:r>
              <a:rPr lang="ru-RU" dirty="0" err="1">
                <a:solidFill>
                  <a:srgbClr val="002060"/>
                </a:solidFill>
              </a:rPr>
              <a:t>застосовуваним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клініці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ортопедичної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стоматології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 err="1">
                <a:solidFill>
                  <a:srgbClr val="002060"/>
                </a:solidFill>
              </a:rPr>
              <a:t>конструктивним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особливостям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ставляться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повним</a:t>
            </a:r>
            <a:r>
              <a:rPr lang="ru-RU" dirty="0">
                <a:solidFill>
                  <a:srgbClr val="002060"/>
                </a:solidFill>
              </a:rPr>
              <a:t> коронкам,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dirty="0" err="1">
                <a:solidFill>
                  <a:srgbClr val="002060"/>
                </a:solidFill>
              </a:rPr>
              <a:t>елементом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телескопічних</a:t>
            </a:r>
            <a:r>
              <a:rPr lang="ru-RU" dirty="0">
                <a:solidFill>
                  <a:srgbClr val="002060"/>
                </a:solidFill>
              </a:rPr>
              <a:t> коронок. </a:t>
            </a: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Виготовляються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методом </a:t>
            </a:r>
            <a:r>
              <a:rPr lang="ru-RU" dirty="0" err="1">
                <a:solidFill>
                  <a:srgbClr val="002060"/>
                </a:solidFill>
              </a:rPr>
              <a:t>штампування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 </a:t>
            </a:r>
            <a:r>
              <a:rPr lang="ru-RU" dirty="0">
                <a:solidFill>
                  <a:srgbClr val="002060"/>
                </a:solidFill>
              </a:rPr>
              <a:t>сплаву золота 900-йпробы,срібно-палладиевыхсплавов, </a:t>
            </a:r>
            <a:r>
              <a:rPr lang="ru-RU" dirty="0" err="1">
                <a:solidFill>
                  <a:srgbClr val="002060"/>
                </a:solidFill>
              </a:rPr>
              <a:t>нержавіючої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сталі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>
                <a:solidFill>
                  <a:srgbClr val="002060"/>
                </a:solidFill>
              </a:rPr>
              <a:t>призначенням</a:t>
            </a:r>
            <a:r>
              <a:rPr lang="ru-RU" dirty="0">
                <a:solidFill>
                  <a:srgbClr val="002060"/>
                </a:solidFill>
              </a:rPr>
              <a:t> вони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бути: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відновлювальні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відновлюють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анатомічну</a:t>
            </a:r>
            <a:r>
              <a:rPr lang="ru-RU" dirty="0">
                <a:solidFill>
                  <a:srgbClr val="002060"/>
                </a:solidFill>
              </a:rPr>
              <a:t> форму і </a:t>
            </a:r>
            <a:r>
              <a:rPr lang="ru-RU" dirty="0" err="1">
                <a:solidFill>
                  <a:srgbClr val="002060"/>
                </a:solidFill>
              </a:rPr>
              <a:t>функцію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зруйнованих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зубів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опорними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використовуються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якості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опорних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елементів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незнімних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мостоподібних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протезів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фіксуючими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виготовляються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зуби</a:t>
            </a:r>
            <a:r>
              <a:rPr lang="ru-RU" dirty="0">
                <a:solidFill>
                  <a:srgbClr val="002060"/>
                </a:solidFill>
              </a:rPr>
              <a:t>, на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здійснюється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фіксація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знімних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конструкцій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протезів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ортодонтичних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апаратів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щелепно-лицьових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протезів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Попереднє штампування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723" y="198783"/>
            <a:ext cx="7958532" cy="2266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Попереднє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штампування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проводиться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спеціальній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свинцевій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пластині</a:t>
            </a:r>
            <a:r>
              <a:rPr lang="ru-RU" dirty="0">
                <a:solidFill>
                  <a:srgbClr val="002060"/>
                </a:solidFill>
              </a:rPr>
              <a:t>. Перед </a:t>
            </a:r>
            <a:r>
              <a:rPr lang="ru-RU" dirty="0" err="1">
                <a:solidFill>
                  <a:srgbClr val="002060"/>
                </a:solidFill>
              </a:rPr>
              <a:t>штампуванням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робиться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невелике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поглиблення</a:t>
            </a:r>
            <a:r>
              <a:rPr lang="ru-RU" dirty="0">
                <a:solidFill>
                  <a:srgbClr val="002060"/>
                </a:solidFill>
              </a:rPr>
              <a:t>, з </a:t>
            </a:r>
            <a:r>
              <a:rPr lang="ru-RU" dirty="0" err="1">
                <a:solidFill>
                  <a:srgbClr val="002060"/>
                </a:solidFill>
              </a:rPr>
              <a:t>допомогою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першого</a:t>
            </a:r>
            <a:r>
              <a:rPr lang="ru-RU" dirty="0">
                <a:solidFill>
                  <a:srgbClr val="002060"/>
                </a:solidFill>
              </a:rPr>
              <a:t> штампу, для </a:t>
            </a:r>
            <a:r>
              <a:rPr lang="ru-RU" dirty="0" err="1">
                <a:solidFill>
                  <a:srgbClr val="002060"/>
                </a:solidFill>
              </a:rPr>
              <a:t>оклюзійної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поверхні</a:t>
            </a:r>
            <a:r>
              <a:rPr lang="ru-RU" dirty="0">
                <a:solidFill>
                  <a:srgbClr val="002060"/>
                </a:solidFill>
              </a:rPr>
              <a:t> зуба. Штамп молоточком </a:t>
            </a:r>
            <a:r>
              <a:rPr lang="ru-RU" dirty="0" err="1">
                <a:solidFill>
                  <a:srgbClr val="002060"/>
                </a:solidFill>
              </a:rPr>
              <a:t>забивають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свинцеву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пластину. </a:t>
            </a:r>
            <a:r>
              <a:rPr lang="ru-RU" dirty="0" err="1" smtClean="0">
                <a:solidFill>
                  <a:srgbClr val="002060"/>
                </a:solidFill>
              </a:rPr>
              <a:t>Гільзу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надягають</a:t>
            </a:r>
            <a:r>
              <a:rPr lang="ru-RU" dirty="0">
                <a:solidFill>
                  <a:srgbClr val="002060"/>
                </a:solidFill>
              </a:rPr>
              <a:t> на перший штамп і </a:t>
            </a:r>
            <a:r>
              <a:rPr lang="ru-RU" dirty="0" err="1">
                <a:solidFill>
                  <a:srgbClr val="002060"/>
                </a:solidFill>
              </a:rPr>
              <a:t>вбивають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цей</a:t>
            </a:r>
            <a:r>
              <a:rPr lang="ru-RU" dirty="0">
                <a:solidFill>
                  <a:srgbClr val="002060"/>
                </a:solidFill>
              </a:rPr>
              <a:t> штамп у </a:t>
            </a:r>
            <a:r>
              <a:rPr lang="ru-RU" dirty="0" err="1">
                <a:solidFill>
                  <a:srgbClr val="002060"/>
                </a:solidFill>
              </a:rPr>
              <a:t>вказане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поглиблення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гільзі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закарбувалися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контури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жувальної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поверхні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155" y="2464905"/>
            <a:ext cx="5341667" cy="40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Остаточне штампування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818" y="644235"/>
            <a:ext cx="8312728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</a:rPr>
              <a:t>Гільзу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надягають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другий</a:t>
            </a:r>
            <a:r>
              <a:rPr lang="ru-RU" sz="2400" dirty="0">
                <a:solidFill>
                  <a:srgbClr val="002060"/>
                </a:solidFill>
              </a:rPr>
              <a:t> штамп і </a:t>
            </a:r>
            <a:r>
              <a:rPr lang="ru-RU" sz="2400" dirty="0" err="1">
                <a:solidFill>
                  <a:srgbClr val="002060"/>
                </a:solidFill>
              </a:rPr>
              <a:t>приступають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b="1" dirty="0" smtClean="0">
                <a:solidFill>
                  <a:srgbClr val="002060"/>
                </a:solidFill>
              </a:rPr>
              <a:t>остаточного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штампування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В </a:t>
            </a:r>
            <a:r>
              <a:rPr lang="ru-RU" sz="2400" dirty="0" err="1">
                <a:solidFill>
                  <a:srgbClr val="002060"/>
                </a:solidFill>
              </a:rPr>
              <a:t>цьому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методі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використовують</a:t>
            </a:r>
            <a:r>
              <a:rPr lang="ru-RU" sz="2400" dirty="0">
                <a:solidFill>
                  <a:srgbClr val="002060"/>
                </a:solidFill>
              </a:rPr>
              <a:t> контрштамп з легкоплавкого </a:t>
            </a:r>
            <a:r>
              <a:rPr lang="ru-RU" sz="2400" dirty="0" err="1">
                <a:solidFill>
                  <a:srgbClr val="002060"/>
                </a:solidFill>
              </a:rPr>
              <a:t>металу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контрштамп </a:t>
            </a:r>
            <a:r>
              <a:rPr lang="ru-RU" sz="2400" dirty="0" err="1">
                <a:solidFill>
                  <a:srgbClr val="002060"/>
                </a:solidFill>
              </a:rPr>
              <a:t>отримують</a:t>
            </a:r>
            <a:r>
              <a:rPr lang="ru-RU" sz="2400" dirty="0">
                <a:solidFill>
                  <a:srgbClr val="002060"/>
                </a:solidFill>
              </a:rPr>
              <a:t> так: </a:t>
            </a:r>
            <a:r>
              <a:rPr lang="ru-RU" sz="2400" dirty="0" err="1">
                <a:solidFill>
                  <a:srgbClr val="002060"/>
                </a:solidFill>
              </a:rPr>
              <a:t>другий</a:t>
            </a:r>
            <a:r>
              <a:rPr lang="ru-RU" sz="2400" dirty="0">
                <a:solidFill>
                  <a:srgbClr val="002060"/>
                </a:solidFill>
              </a:rPr>
              <a:t> штамп </a:t>
            </a:r>
            <a:r>
              <a:rPr lang="ru-RU" sz="2400" dirty="0" err="1">
                <a:solidFill>
                  <a:srgbClr val="002060"/>
                </a:solidFill>
              </a:rPr>
              <a:t>обмотують</a:t>
            </a:r>
            <a:r>
              <a:rPr lang="ru-RU" sz="2400" dirty="0">
                <a:solidFill>
                  <a:srgbClr val="002060"/>
                </a:solidFill>
              </a:rPr>
              <a:t> шаром липкого </a:t>
            </a:r>
            <a:r>
              <a:rPr lang="ru-RU" sz="2400" dirty="0" err="1">
                <a:solidFill>
                  <a:srgbClr val="002060"/>
                </a:solidFill>
              </a:rPr>
              <a:t>пластиру</a:t>
            </a:r>
            <a:r>
              <a:rPr lang="ru-RU" sz="2400" dirty="0">
                <a:solidFill>
                  <a:srgbClr val="002060"/>
                </a:solidFill>
              </a:rPr>
              <a:t>. У </a:t>
            </a:r>
            <a:r>
              <a:rPr lang="ru-RU" sz="2400" dirty="0" err="1">
                <a:solidFill>
                  <a:srgbClr val="002060"/>
                </a:solidFill>
              </a:rPr>
              <a:t>спеціальну</a:t>
            </a:r>
            <a:r>
              <a:rPr lang="ru-RU" sz="2400" dirty="0">
                <a:solidFill>
                  <a:srgbClr val="002060"/>
                </a:solidFill>
              </a:rPr>
              <a:t> кювету (вона </a:t>
            </a:r>
            <a:r>
              <a:rPr lang="ru-RU" sz="2400" dirty="0" err="1">
                <a:solidFill>
                  <a:srgbClr val="002060"/>
                </a:solidFill>
              </a:rPr>
              <a:t>звужується</a:t>
            </a:r>
            <a:r>
              <a:rPr lang="ru-RU" sz="2400" dirty="0">
                <a:solidFill>
                  <a:srgbClr val="002060"/>
                </a:solidFill>
              </a:rPr>
              <a:t> донизу, </a:t>
            </a:r>
            <a:r>
              <a:rPr lang="ru-RU" sz="2400" dirty="0" err="1">
                <a:solidFill>
                  <a:srgbClr val="002060"/>
                </a:solidFill>
              </a:rPr>
              <a:t>переходячи</a:t>
            </a:r>
            <a:r>
              <a:rPr lang="ru-RU" sz="2400" dirty="0">
                <a:solidFill>
                  <a:srgbClr val="002060"/>
                </a:solidFill>
              </a:rPr>
              <a:t> в конус) </a:t>
            </a:r>
            <a:r>
              <a:rPr lang="ru-RU" sz="2400" dirty="0" err="1">
                <a:solidFill>
                  <a:srgbClr val="002060"/>
                </a:solidFill>
              </a:rPr>
              <a:t>заливають</a:t>
            </a:r>
            <a:r>
              <a:rPr lang="ru-RU" sz="2400" dirty="0">
                <a:solidFill>
                  <a:srgbClr val="002060"/>
                </a:solidFill>
              </a:rPr>
              <a:t> легкоплавкий метал. </a:t>
            </a:r>
            <a:r>
              <a:rPr lang="ru-RU" sz="2400" dirty="0" err="1">
                <a:solidFill>
                  <a:srgbClr val="002060"/>
                </a:solidFill>
              </a:rPr>
              <a:t>Поки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він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затвердіє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нього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повністю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занурюють</a:t>
            </a:r>
            <a:r>
              <a:rPr lang="ru-RU" sz="2400" dirty="0">
                <a:solidFill>
                  <a:srgbClr val="002060"/>
                </a:solidFill>
              </a:rPr>
              <a:t> штамп.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43" y="3803071"/>
            <a:ext cx="6499794" cy="2489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43" y="3955471"/>
            <a:ext cx="6499794" cy="24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Остаточне штампування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3073" y="249383"/>
            <a:ext cx="7917872" cy="1932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Потім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отриману</a:t>
            </a:r>
            <a:r>
              <a:rPr lang="ru-RU" dirty="0">
                <a:solidFill>
                  <a:srgbClr val="002060"/>
                </a:solidFill>
              </a:rPr>
              <a:t> форму </a:t>
            </a:r>
            <a:r>
              <a:rPr lang="ru-RU" dirty="0" err="1">
                <a:solidFill>
                  <a:srgbClr val="002060"/>
                </a:solidFill>
              </a:rPr>
              <a:t>виймають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і </a:t>
            </a:r>
            <a:r>
              <a:rPr lang="ru-RU" dirty="0" err="1" smtClean="0">
                <a:solidFill>
                  <a:srgbClr val="002060"/>
                </a:solidFill>
              </a:rPr>
              <a:t>розколюють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навпіл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видалити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неї</a:t>
            </a:r>
            <a:r>
              <a:rPr lang="ru-RU" dirty="0">
                <a:solidFill>
                  <a:srgbClr val="002060"/>
                </a:solidFill>
              </a:rPr>
              <a:t> штамп. </a:t>
            </a:r>
            <a:r>
              <a:rPr lang="ru-RU" dirty="0" err="1">
                <a:solidFill>
                  <a:srgbClr val="002060"/>
                </a:solidFill>
              </a:rPr>
              <a:t>Потім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штампу </a:t>
            </a:r>
            <a:r>
              <a:rPr lang="ru-RU" dirty="0" err="1">
                <a:solidFill>
                  <a:srgbClr val="002060"/>
                </a:solidFill>
              </a:rPr>
              <a:t>знімають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віск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надягають</a:t>
            </a:r>
            <a:r>
              <a:rPr lang="ru-RU" dirty="0">
                <a:solidFill>
                  <a:srgbClr val="002060"/>
                </a:solidFill>
              </a:rPr>
              <a:t> коронку. </a:t>
            </a:r>
            <a:r>
              <a:rPr lang="ru-RU" dirty="0" err="1">
                <a:solidFill>
                  <a:srgbClr val="002060"/>
                </a:solidFill>
              </a:rPr>
              <a:t>Поміщають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вихідне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місце</a:t>
            </a:r>
            <a:r>
              <a:rPr lang="ru-RU" dirty="0">
                <a:solidFill>
                  <a:srgbClr val="002060"/>
                </a:solidFill>
              </a:rPr>
              <a:t> в контр штамп. Контрштамп </a:t>
            </a:r>
            <a:r>
              <a:rPr lang="ru-RU" dirty="0" err="1">
                <a:solidFill>
                  <a:srgbClr val="002060"/>
                </a:solidFill>
              </a:rPr>
              <a:t>поміщають</a:t>
            </a:r>
            <a:r>
              <a:rPr lang="ru-RU" dirty="0">
                <a:solidFill>
                  <a:srgbClr val="002060"/>
                </a:solidFill>
              </a:rPr>
              <a:t> в кювету і ударами молотка </a:t>
            </a:r>
            <a:r>
              <a:rPr lang="ru-RU" dirty="0" err="1">
                <a:solidFill>
                  <a:srgbClr val="002060"/>
                </a:solidFill>
              </a:rPr>
              <a:t>штампують</a:t>
            </a:r>
            <a:r>
              <a:rPr lang="ru-RU" dirty="0">
                <a:solidFill>
                  <a:srgbClr val="002060"/>
                </a:solidFill>
              </a:rPr>
              <a:t> коронку. В </a:t>
            </a:r>
            <a:r>
              <a:rPr lang="ru-RU" dirty="0" err="1">
                <a:solidFill>
                  <a:srgbClr val="002060"/>
                </a:solidFill>
              </a:rPr>
              <a:t>результаті</a:t>
            </a:r>
            <a:r>
              <a:rPr lang="ru-RU" dirty="0">
                <a:solidFill>
                  <a:srgbClr val="002060"/>
                </a:solidFill>
              </a:rPr>
              <a:t> контрштамп входить в кювету і </a:t>
            </a:r>
            <a:r>
              <a:rPr lang="ru-RU" dirty="0" err="1">
                <a:solidFill>
                  <a:srgbClr val="002060"/>
                </a:solidFill>
              </a:rPr>
              <a:t>тисне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стінки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гільзи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Штампування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закінчують</a:t>
            </a:r>
            <a:r>
              <a:rPr lang="ru-RU" dirty="0">
                <a:solidFill>
                  <a:srgbClr val="002060"/>
                </a:solidFill>
              </a:rPr>
              <a:t>, коли контрштамп </a:t>
            </a:r>
            <a:r>
              <a:rPr lang="ru-RU" dirty="0" err="1">
                <a:solidFill>
                  <a:srgbClr val="002060"/>
                </a:solidFill>
              </a:rPr>
              <a:t>торкнеться</a:t>
            </a:r>
            <a:r>
              <a:rPr lang="ru-RU" dirty="0">
                <a:solidFill>
                  <a:srgbClr val="002060"/>
                </a:solidFill>
              </a:rPr>
              <a:t> дна </a:t>
            </a:r>
            <a:r>
              <a:rPr lang="ru-RU" dirty="0" err="1">
                <a:solidFill>
                  <a:srgbClr val="002060"/>
                </a:solidFill>
              </a:rPr>
              <a:t>гільзи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/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18" y="2312284"/>
            <a:ext cx="5204781" cy="389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18" y="2182091"/>
            <a:ext cx="5204781" cy="38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Перевірка</a:t>
            </a:r>
            <a:r>
              <a:rPr lang="ru-RU" sz="3200" b="1" dirty="0">
                <a:solidFill>
                  <a:srgbClr val="002060"/>
                </a:solidFill>
              </a:rPr>
              <a:t> коронки в </a:t>
            </a:r>
            <a:r>
              <a:rPr lang="ru-RU" sz="3200" b="1" dirty="0" err="1">
                <a:solidFill>
                  <a:srgbClr val="002060"/>
                </a:solidFill>
              </a:rPr>
              <a:t>клініці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8903" y="466544"/>
            <a:ext cx="7739636" cy="1561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Далі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штампована коронка </a:t>
            </a:r>
            <a:r>
              <a:rPr lang="ru-RU" dirty="0" err="1">
                <a:solidFill>
                  <a:srgbClr val="002060"/>
                </a:solidFill>
              </a:rPr>
              <a:t>передається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клініку</a:t>
            </a:r>
            <a:r>
              <a:rPr lang="ru-RU" dirty="0">
                <a:solidFill>
                  <a:srgbClr val="002060"/>
                </a:solidFill>
              </a:rPr>
              <a:t>, де </a:t>
            </a:r>
            <a:r>
              <a:rPr lang="ru-RU" dirty="0" err="1" smtClean="0">
                <a:solidFill>
                  <a:srgbClr val="002060"/>
                </a:solidFill>
              </a:rPr>
              <a:t>лікарь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перевіряє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прилягання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err="1">
                <a:solidFill>
                  <a:srgbClr val="002060"/>
                </a:solidFill>
              </a:rPr>
              <a:t>шийки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з'ясовує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істотних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дефектів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оклюзійних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контактів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немає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штампування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передається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техніку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шліфування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полірування</a:t>
            </a:r>
            <a:r>
              <a:rPr lang="ru-RU" dirty="0">
                <a:solidFill>
                  <a:srgbClr val="002060"/>
                </a:solidFill>
              </a:rPr>
              <a:t>,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442" y="2027584"/>
            <a:ext cx="5342558" cy="45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Шліфування та полірування коронки.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4086" y="2305878"/>
            <a:ext cx="2405271" cy="10933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77" y="1017933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Здача готової роботи.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5797" y="2934009"/>
            <a:ext cx="2007704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9" y="561228"/>
            <a:ext cx="3415968" cy="2329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40" y="2580839"/>
            <a:ext cx="5065851" cy="35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" y="2266121"/>
            <a:ext cx="3369365" cy="22462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785" y="337930"/>
            <a:ext cx="8309112" cy="7951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Штампована коронка </a:t>
            </a:r>
            <a:r>
              <a:rPr lang="ru-RU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4785" y="1418068"/>
            <a:ext cx="8309112" cy="507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недорогі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змагатися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пластмасовими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коронками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дешевше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металокерамі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них коронок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простота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препаруванні під штамповані коронки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збер</a:t>
            </a:r>
            <a:r>
              <a:rPr lang="uk-UA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ігається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тканин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навідміну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металокераміних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консрукцій</a:t>
            </a:r>
            <a:r>
              <a:rPr lang="uk-UA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гальваноза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карієсу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коронка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внаслідок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розсмоктування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цементу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невелика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штампована коронка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зношується</a:t>
            </a:r>
            <a:r>
              <a:rPr lang="uk-UA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6199" y="814865"/>
            <a:ext cx="7315200" cy="101065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Виготовлення штампованої коронки складається з етапів.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етапи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діляться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клінічні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лабораторні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Клінічні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виконує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лікар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лабораторні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зубний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технік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8337" y="1155031"/>
            <a:ext cx="3176337" cy="4239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3000" b="1" i="1" dirty="0" err="1">
                <a:solidFill>
                  <a:srgbClr val="002060"/>
                </a:solidFill>
              </a:rPr>
              <a:t>Клінічні</a:t>
            </a:r>
            <a:r>
              <a:rPr lang="ru-RU" sz="3000" b="1" i="1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Вибір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консрукції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srgbClr val="002060"/>
                </a:solidFill>
              </a:rPr>
              <a:t>Препарування</a:t>
            </a:r>
            <a:r>
              <a:rPr lang="ru-RU" b="1" dirty="0" smtClean="0">
                <a:solidFill>
                  <a:srgbClr val="002060"/>
                </a:solidFill>
              </a:rPr>
              <a:t> зуба,</a:t>
            </a:r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Отримання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відбитків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Визначення</a:t>
            </a:r>
            <a:r>
              <a:rPr lang="ru-RU" b="1" dirty="0" smtClean="0">
                <a:solidFill>
                  <a:srgbClr val="002060"/>
                </a:solidFill>
              </a:rPr>
              <a:t> центрального </a:t>
            </a:r>
            <a:r>
              <a:rPr lang="ru-RU" b="1" dirty="0" err="1" smtClean="0">
                <a:solidFill>
                  <a:srgbClr val="002060"/>
                </a:solidFill>
              </a:rPr>
              <a:t>співвідношення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srgbClr val="002060"/>
                </a:solidFill>
              </a:rPr>
              <a:t>Перевірка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коронки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srgbClr val="002060"/>
                </a:solidFill>
              </a:rPr>
              <a:t>Фіксація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коронки.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872" y="2142975"/>
            <a:ext cx="5277853" cy="3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82091"/>
            <a:ext cx="3419040" cy="2276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018" y="3060556"/>
            <a:ext cx="6314136" cy="965984"/>
          </a:xfrm>
        </p:spPr>
        <p:txBody>
          <a:bodyPr/>
          <a:lstStyle/>
          <a:p>
            <a:r>
              <a:rPr lang="uk-UA" dirty="0" err="1" smtClean="0"/>
              <a:t>ллллллллл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486" y="415637"/>
            <a:ext cx="7315200" cy="56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Лабораторні етапи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 </a:t>
            </a:r>
            <a:r>
              <a:rPr lang="ru-RU" sz="2400" dirty="0" err="1">
                <a:solidFill>
                  <a:srgbClr val="002060"/>
                </a:solidFill>
              </a:rPr>
              <a:t>відтиском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виливок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гіпсової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Гипсовка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артикулятор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оклюдатор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Моделювання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майбутньої</a:t>
            </a:r>
            <a:r>
              <a:rPr lang="ru-RU" sz="2400" dirty="0">
                <a:solidFill>
                  <a:srgbClr val="002060"/>
                </a:solidFill>
              </a:rPr>
              <a:t> коронки з воску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Вирізування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моделі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гіпсового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штампика</a:t>
            </a:r>
            <a:r>
              <a:rPr lang="ru-RU" sz="2400" dirty="0">
                <a:solidFill>
                  <a:srgbClr val="002060"/>
                </a:solidFill>
              </a:rPr>
              <a:t> (на </a:t>
            </a:r>
            <a:r>
              <a:rPr lang="ru-RU" sz="2400" dirty="0" err="1">
                <a:solidFill>
                  <a:srgbClr val="002060"/>
                </a:solidFill>
              </a:rPr>
              <a:t>якому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змодельована</a:t>
            </a:r>
            <a:r>
              <a:rPr lang="ru-RU" sz="2400" dirty="0">
                <a:solidFill>
                  <a:srgbClr val="002060"/>
                </a:solidFill>
              </a:rPr>
              <a:t> коронка)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Виготовлення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штампу </a:t>
            </a:r>
            <a:r>
              <a:rPr lang="ru-RU" sz="2400" dirty="0">
                <a:solidFill>
                  <a:srgbClr val="002060"/>
                </a:solidFill>
              </a:rPr>
              <a:t>з легкоплавкого </a:t>
            </a:r>
            <a:r>
              <a:rPr lang="ru-RU" sz="2400" dirty="0" err="1">
                <a:solidFill>
                  <a:srgbClr val="002060"/>
                </a:solidFill>
              </a:rPr>
              <a:t>металу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Підбір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гільзи</a:t>
            </a:r>
            <a:r>
              <a:rPr lang="ru-RU" sz="2400" dirty="0">
                <a:solidFill>
                  <a:srgbClr val="002060"/>
                </a:solidFill>
              </a:rPr>
              <a:t>-заготовки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Безпосередньо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штамповка.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Шліфування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Полірування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37" y="957583"/>
            <a:ext cx="2947482" cy="490289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Товщина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штампованої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коронки становить </a:t>
            </a:r>
            <a:r>
              <a:rPr lang="ru-RU" sz="2000" dirty="0" smtClean="0">
                <a:solidFill>
                  <a:srgbClr val="002060"/>
                </a:solidFill>
              </a:rPr>
              <a:t>0,22-0,24 </a:t>
            </a:r>
            <a:r>
              <a:rPr lang="ru-RU" sz="2000" dirty="0">
                <a:solidFill>
                  <a:srgbClr val="002060"/>
                </a:solidFill>
              </a:rPr>
              <a:t>мм. Таким же буде і </a:t>
            </a:r>
            <a:r>
              <a:rPr lang="ru-RU" sz="2000" dirty="0" err="1">
                <a:solidFill>
                  <a:srgbClr val="002060"/>
                </a:solidFill>
              </a:rPr>
              <a:t>обсяг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препарування</a:t>
            </a:r>
            <a:r>
              <a:rPr lang="ru-RU" sz="2000" dirty="0">
                <a:solidFill>
                  <a:srgbClr val="002060"/>
                </a:solidFill>
              </a:rPr>
              <a:t>. Зубу </a:t>
            </a:r>
            <a:r>
              <a:rPr lang="ru-RU" sz="2000" dirty="0" err="1">
                <a:solidFill>
                  <a:srgbClr val="002060"/>
                </a:solidFill>
              </a:rPr>
              <a:t>надають</a:t>
            </a:r>
            <a:r>
              <a:rPr lang="ru-RU" sz="2000" dirty="0">
                <a:solidFill>
                  <a:srgbClr val="002060"/>
                </a:solidFill>
              </a:rPr>
              <a:t> форму </a:t>
            </a:r>
            <a:r>
              <a:rPr lang="ru-RU" sz="2000" dirty="0" err="1">
                <a:solidFill>
                  <a:srgbClr val="002060"/>
                </a:solidFill>
              </a:rPr>
              <a:t>циліндра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прибираючи</a:t>
            </a:r>
            <a:r>
              <a:rPr lang="ru-RU" sz="2000" dirty="0">
                <a:solidFill>
                  <a:srgbClr val="002060"/>
                </a:solidFill>
              </a:rPr>
              <a:t> 0,3 мм в </a:t>
            </a:r>
            <a:r>
              <a:rPr lang="ru-RU" sz="2000" dirty="0" err="1">
                <a:solidFill>
                  <a:srgbClr val="002060"/>
                </a:solidFill>
              </a:rPr>
              <a:t>області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шийки</a:t>
            </a:r>
            <a:r>
              <a:rPr lang="ru-RU" sz="2000" dirty="0" smtClean="0">
                <a:solidFill>
                  <a:srgbClr val="002060"/>
                </a:solidFill>
              </a:rPr>
              <a:t>, в </a:t>
            </a:r>
            <a:r>
              <a:rPr lang="ru-RU" sz="2000" dirty="0" err="1">
                <a:solidFill>
                  <a:srgbClr val="002060"/>
                </a:solidFill>
              </a:rPr>
              <a:t>області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екватора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препарують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створення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кукси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форми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циліндра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Оклюзионную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поверхню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препарують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також</a:t>
            </a:r>
            <a:r>
              <a:rPr lang="ru-RU" sz="2000" dirty="0">
                <a:solidFill>
                  <a:srgbClr val="002060"/>
                </a:solidFill>
              </a:rPr>
              <a:t> на 0,3 мм, </a:t>
            </a:r>
            <a:r>
              <a:rPr lang="ru-RU" sz="2000" dirty="0" err="1">
                <a:solidFill>
                  <a:srgbClr val="002060"/>
                </a:solidFill>
              </a:rPr>
              <a:t>приблизно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зберігають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рельєф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горбів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1673" y="450090"/>
            <a:ext cx="7502236" cy="6737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Препарування під штамповану коронку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709" y="1330036"/>
            <a:ext cx="7034581" cy="47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5473" y="1123837"/>
            <a:ext cx="3200400" cy="4601183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отримують</a:t>
            </a:r>
            <a:r>
              <a:rPr lang="ru-RU" sz="2400" b="1" dirty="0">
                <a:solidFill>
                  <a:srgbClr val="002060"/>
                </a:solidFill>
              </a:rPr>
              <a:t> 2 </a:t>
            </a:r>
            <a:r>
              <a:rPr lang="ru-RU" sz="2400" b="1" dirty="0" err="1">
                <a:solidFill>
                  <a:srgbClr val="002060"/>
                </a:solidFill>
              </a:rPr>
              <a:t>відбитка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002060"/>
                </a:solidFill>
              </a:rPr>
              <a:t>робочий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dirty="0" err="1">
                <a:solidFill>
                  <a:srgbClr val="002060"/>
                </a:solidFill>
              </a:rPr>
              <a:t>тій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щелепи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 яку </a:t>
            </a:r>
            <a:r>
              <a:rPr lang="ru-RU" sz="2400" dirty="0" err="1" smtClean="0">
                <a:solidFill>
                  <a:srgbClr val="002060"/>
                </a:solidFill>
              </a:rPr>
              <a:t>виготовляється</a:t>
            </a:r>
            <a:r>
              <a:rPr lang="ru-RU" sz="2400" dirty="0" smtClean="0">
                <a:solidFill>
                  <a:srgbClr val="002060"/>
                </a:solidFill>
              </a:rPr>
              <a:t> коронка.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002060"/>
                </a:solidFill>
              </a:rPr>
              <a:t>допоміжний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dirty="0" err="1">
                <a:solidFill>
                  <a:srgbClr val="002060"/>
                </a:solidFill>
              </a:rPr>
              <a:t>щелепи</a:t>
            </a:r>
            <a:r>
              <a:rPr lang="ru-RU" sz="2400" dirty="0">
                <a:solidFill>
                  <a:srgbClr val="002060"/>
                </a:solidFill>
              </a:rPr>
              <a:t> з зубами-</a:t>
            </a:r>
            <a:r>
              <a:rPr lang="ru-RU" sz="2400" dirty="0" err="1">
                <a:solidFill>
                  <a:srgbClr val="002060"/>
                </a:solidFill>
              </a:rPr>
              <a:t>антагоністами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840431" y="593944"/>
            <a:ext cx="5257800" cy="715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Зняття відбитків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5" y="1579418"/>
            <a:ext cx="5919353" cy="4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Якщо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відбиток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знятий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альгінату</a:t>
            </a:r>
            <a:r>
              <a:rPr lang="ru-RU" sz="2400" dirty="0">
                <a:solidFill>
                  <a:srgbClr val="002060"/>
                </a:solidFill>
              </a:rPr>
              <a:t>, то </a:t>
            </a:r>
            <a:r>
              <a:rPr lang="ru-RU" sz="2400" dirty="0" err="1">
                <a:solidFill>
                  <a:srgbClr val="002060"/>
                </a:solidFill>
              </a:rPr>
              <a:t>гіпсову</a:t>
            </a:r>
            <a:r>
              <a:rPr lang="ru-RU" sz="2400" dirty="0">
                <a:solidFill>
                  <a:srgbClr val="002060"/>
                </a:solidFill>
              </a:rPr>
              <a:t> модель </a:t>
            </a:r>
            <a:r>
              <a:rPr lang="ru-RU" sz="2400" dirty="0" err="1">
                <a:solidFill>
                  <a:srgbClr val="002060"/>
                </a:solidFill>
              </a:rPr>
              <a:t>відливають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перші</a:t>
            </a:r>
            <a:r>
              <a:rPr lang="ru-RU" sz="2400" dirty="0">
                <a:solidFill>
                  <a:srgbClr val="002060"/>
                </a:solidFill>
              </a:rPr>
              <a:t> 30 </a:t>
            </a:r>
            <a:r>
              <a:rPr lang="ru-RU" sz="2400" dirty="0" err="1">
                <a:solidFill>
                  <a:srgbClr val="002060"/>
                </a:solidFill>
              </a:rPr>
              <a:t>хв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5" y="573162"/>
            <a:ext cx="7485303" cy="798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По відбиткам відливають гіпсові моделі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13" y="1667093"/>
            <a:ext cx="7148945" cy="40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Центральне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</a:rPr>
              <a:t>, як правило, </a:t>
            </a:r>
            <a:r>
              <a:rPr lang="ru-RU" sz="2400" dirty="0" err="1">
                <a:solidFill>
                  <a:srgbClr val="002060"/>
                </a:solidFill>
              </a:rPr>
              <a:t>визначають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силіконом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термопластичної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масою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27" y="593944"/>
            <a:ext cx="8001000" cy="736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Визначення центрального співвідношення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86" y="1330036"/>
            <a:ext cx="6290965" cy="4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298</TotalTime>
  <Words>515</Words>
  <Application>Microsoft Office PowerPoint</Application>
  <PresentationFormat>Широкоэкранный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Corbel</vt:lpstr>
      <vt:lpstr>Times New Roman</vt:lpstr>
      <vt:lpstr>Wingdings</vt:lpstr>
      <vt:lpstr>Wingdings 2</vt:lpstr>
      <vt:lpstr>Рама</vt:lpstr>
      <vt:lpstr>Штамповані коронки</vt:lpstr>
      <vt:lpstr>Презентация PowerPoint</vt:lpstr>
      <vt:lpstr>Штампована коронка має свої недоліки та переваги .</vt:lpstr>
      <vt:lpstr>Виготовлення штампованої коронки складається з етапів. Всі етапи діляться на клінічні і лабораторні.  Клінічні виконує лікар, лабораторні – зубний технік.</vt:lpstr>
      <vt:lpstr>ллллллллл</vt:lpstr>
      <vt:lpstr>Товщина штампованої коронки становить 0,22-0,24 мм. Таким же буде і обсяг препарування. Зубу надають форму циліндра, прибираючи 0,3 мм в області шийки, в області екватора препарують до створення кукси  форми циліндра. Оклюзионную поверхню препарують також на 0,3 мм, приблизно зберігають і рельєф горбів.</vt:lpstr>
      <vt:lpstr>отримують 2 відбитка:   робочий – тій щелепи, на яку виготовляється коронка.  допоміжний – щелепи з зубами-антагоністами.</vt:lpstr>
      <vt:lpstr>Якщо відбиток знятий з допомогою альгінату, то гіпсову модель відливають в перші 30 хв.</vt:lpstr>
      <vt:lpstr>Центральне співвідношення, як правило, визначають силіконом або термопластичної масою</vt:lpstr>
      <vt:lpstr>Гіпсуют моделі так: На модель верхньої щелепи наливають трохи гіпсу, приклеюють верхню дужку окклюдатора. Потім модель нижньої щелепи встановлюють у центральне співвідношення. І в такому положенні приклеюють до неї нижню дужку оклюдатора.</vt:lpstr>
      <vt:lpstr>Моделювання коронок зубів</vt:lpstr>
      <vt:lpstr>А)окреслення лінії шийки зуба олівцем.  Б) — межа нанесення воску (пунктиром)  В) — початок моделювання жувальної поверхні</vt:lpstr>
      <vt:lpstr>Вирізування з моделі гіпсового штампика (зуба-стовпчика)</vt:lpstr>
      <vt:lpstr>I- виділення змодельованого зуба на моделі;   II — контури для обробки гіпсового стовпчика.   III — орієнтири для визначення довжини і ширини штучної коронки:  а — вірне,  б — невірне.</vt:lpstr>
      <vt:lpstr>Виготовлення металевого штампу.</vt:lpstr>
      <vt:lpstr>Виготовлення металевого штампу.</vt:lpstr>
      <vt:lpstr>. </vt:lpstr>
      <vt:lpstr> У процесі механічної обробки гільза втрачає свою пластичність. Тому її потрібно періодично прожарювати (відпалювати), без цього гільза з працею піддається обробці.</vt:lpstr>
      <vt:lpstr>Перед штампуванням гільзу піддають вільному куванні. При цьому молоточком на ковадлі гільзі надають оринтеровочную форму майбутнього зуба. Гільзу отжигают.</vt:lpstr>
      <vt:lpstr>Попереднє штампування</vt:lpstr>
      <vt:lpstr>Остаточне штампування</vt:lpstr>
      <vt:lpstr>Остаточне штампування</vt:lpstr>
      <vt:lpstr>Перевірка коронки в клініці</vt:lpstr>
      <vt:lpstr>Шліфування та полірування коронки.</vt:lpstr>
      <vt:lpstr>Здача готової роботи.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Aspire</cp:lastModifiedBy>
  <cp:revision>34</cp:revision>
  <dcterms:created xsi:type="dcterms:W3CDTF">2017-02-14T20:24:37Z</dcterms:created>
  <dcterms:modified xsi:type="dcterms:W3CDTF">2021-11-16T06:27:50Z</dcterms:modified>
</cp:coreProperties>
</file>