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1" r:id="rId2"/>
    <p:sldId id="390" r:id="rId3"/>
    <p:sldId id="352" r:id="rId4"/>
    <p:sldId id="385" r:id="rId5"/>
    <p:sldId id="386" r:id="rId6"/>
    <p:sldId id="387" r:id="rId7"/>
    <p:sldId id="391" r:id="rId8"/>
    <p:sldId id="392" r:id="rId9"/>
    <p:sldId id="388" r:id="rId10"/>
    <p:sldId id="393" r:id="rId11"/>
    <p:sldId id="399" r:id="rId12"/>
    <p:sldId id="394" r:id="rId13"/>
    <p:sldId id="395" r:id="rId14"/>
    <p:sldId id="396" r:id="rId15"/>
    <p:sldId id="400" r:id="rId16"/>
    <p:sldId id="409" r:id="rId17"/>
    <p:sldId id="401" r:id="rId18"/>
    <p:sldId id="403" r:id="rId19"/>
    <p:sldId id="404" r:id="rId20"/>
    <p:sldId id="407" r:id="rId21"/>
    <p:sldId id="408" r:id="rId22"/>
    <p:sldId id="405" r:id="rId23"/>
    <p:sldId id="410" r:id="rId2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8000"/>
    <a:srgbClr val="663300"/>
    <a:srgbClr val="413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591" autoAdjust="0"/>
  </p:normalViewPr>
  <p:slideViewPr>
    <p:cSldViewPr snapToGrid="0">
      <p:cViewPr varScale="1">
        <p:scale>
          <a:sx n="64" d="100"/>
          <a:sy n="64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dirty="0"/>
            <a:t>розмір аркуша, 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dirty="0"/>
            <a:t>орієнтацію сторінки, 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dirty="0">
              <a:solidFill>
                <a:srgbClr val="002060"/>
              </a:solidFill>
            </a:rPr>
            <a:t>поля тощо.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3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uk-UA"/>
        </a:p>
      </dgm:t>
    </dgm:pt>
    <dgm:pt modelId="{7DF117A4-BB7B-4C63-B83D-1D769ED77955}" type="pres">
      <dgm:prSet presAssocID="{BD77BD33-EC30-46AC-BD24-401E734F8176}" presName="extraNode" presStyleLbl="node1" presStyleIdx="0" presStyleCnt="3"/>
      <dgm:spPr/>
    </dgm:pt>
    <dgm:pt modelId="{79FA0555-FEE1-4173-AD86-0A4FAA4240E0}" type="pres">
      <dgm:prSet presAssocID="{BD77BD33-EC30-46AC-BD24-401E734F8176}" presName="dstNode" presStyleLbl="node1" presStyleIdx="0" presStyleCnt="3"/>
      <dgm:spPr/>
    </dgm:pt>
    <dgm:pt modelId="{EE2EA9E0-CBE5-43E4-BB02-325D168626A4}" type="pres">
      <dgm:prSet presAssocID="{D44B0D79-7F04-44B9-9C7C-CD28C17613D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3"/>
      <dgm:spPr/>
    </dgm:pt>
    <dgm:pt modelId="{AD2F74AD-5B6A-4346-8349-090AC68FEE9A}" type="pres">
      <dgm:prSet presAssocID="{1B81C372-925C-46FC-96B1-2F1AAF94556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3"/>
      <dgm:spPr/>
    </dgm:pt>
    <dgm:pt modelId="{46297F79-2755-4E7F-87B4-88629DD167EF}" type="pres">
      <dgm:prSet presAssocID="{FFF60420-B008-4E57-9B7A-8B5C4B8F1F0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3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1800" i="1" noProof="0" dirty="0"/>
            <a:t>орієнтація аркуша, на якому здійснюватиметься друк;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sz="2000" i="1" noProof="0" dirty="0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sz="2000" i="1" noProof="0" dirty="0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1800" i="1" noProof="0" dirty="0"/>
            <a:t>масштаб у відсотках для тієї частини аркуша електронної таблиці, яку буде надруковано;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sz="2000" i="1" noProof="0" dirty="0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sz="2000" i="1" noProof="0" dirty="0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1800" i="1" noProof="0" dirty="0">
              <a:solidFill>
                <a:srgbClr val="002060"/>
              </a:solidFill>
            </a:rPr>
            <a:t>розмір аркуша паперу для друку;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sz="2000" i="1" noProof="0" dirty="0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sz="2000" i="1" noProof="0" dirty="0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1800" i="1" noProof="0" dirty="0"/>
            <a:t>якість друку;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sz="2000" i="1" noProof="0" dirty="0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sz="2000" i="1" noProof="0" dirty="0"/>
        </a:p>
      </dgm:t>
    </dgm:pt>
    <dgm:pt modelId="{9F5EE445-7A33-4127-8BC1-059962E1C614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1800" i="1" noProof="0" dirty="0"/>
            <a:t>номер першої сторінки, тощо.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sz="2000" i="1" noProof="0" dirty="0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sz="2000" i="1" noProof="0" dirty="0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uk-UA"/>
        </a:p>
      </dgm:t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 custScaleY="1188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/>
    </dgm:pt>
    <dgm:pt modelId="{AD2F74AD-5B6A-4346-8349-090AC68FEE9A}" type="pres">
      <dgm:prSet presAssocID="{1B81C372-925C-46FC-96B1-2F1AAF945560}" presName="text_2" presStyleLbl="node1" presStyleIdx="1" presStyleCnt="5" custScaleY="1188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/>
    </dgm:pt>
    <dgm:pt modelId="{46297F79-2755-4E7F-87B4-88629DD167EF}" type="pres">
      <dgm:prSet presAssocID="{FFF60420-B008-4E57-9B7A-8B5C4B8F1F0F}" presName="text_3" presStyleLbl="node1" presStyleIdx="2" presStyleCnt="5" custScaleY="1188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/>
    </dgm:pt>
    <dgm:pt modelId="{E97A966C-ADE1-481C-9602-29D743F1F5D5}" type="pres">
      <dgm:prSet presAssocID="{574467BF-CB95-4D99-A5FA-460B08A3B1CD}" presName="text_4" presStyleLbl="node1" presStyleIdx="3" presStyleCnt="5" custScaleY="1188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/>
    </dgm:pt>
    <dgm:pt modelId="{A75E9348-9280-4796-BDCC-B84F04B5A654}" type="pres">
      <dgm:prSet presAssocID="{9F5EE445-7A33-4127-8BC1-059962E1C614}" presName="text_5" presStyleLbl="node1" presStyleIdx="4" presStyleCnt="5" custScaleY="1188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800" i="1" noProof="0" dirty="0"/>
            <a:t>розміри полів, 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sz="3200" i="1" noProof="0" dirty="0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sz="3200" i="1" noProof="0" dirty="0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i="1" noProof="0" dirty="0"/>
            <a:t>розміри колонтитулів, 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sz="3200" i="1" noProof="0" dirty="0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sz="3200" i="1" noProof="0" dirty="0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800" i="1" noProof="0" dirty="0">
              <a:solidFill>
                <a:srgbClr val="002060"/>
              </a:solidFill>
            </a:rPr>
            <a:t>центрування таблиці на аркуші.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sz="3200" i="1" noProof="0" dirty="0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sz="3200" i="1" noProof="0" dirty="0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3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uk-UA"/>
        </a:p>
      </dgm:t>
    </dgm:pt>
    <dgm:pt modelId="{7DF117A4-BB7B-4C63-B83D-1D769ED77955}" type="pres">
      <dgm:prSet presAssocID="{BD77BD33-EC30-46AC-BD24-401E734F8176}" presName="extraNode" presStyleLbl="node1" presStyleIdx="0" presStyleCnt="3"/>
      <dgm:spPr/>
    </dgm:pt>
    <dgm:pt modelId="{79FA0555-FEE1-4173-AD86-0A4FAA4240E0}" type="pres">
      <dgm:prSet presAssocID="{BD77BD33-EC30-46AC-BD24-401E734F8176}" presName="dstNode" presStyleLbl="node1" presStyleIdx="0" presStyleCnt="3"/>
      <dgm:spPr/>
    </dgm:pt>
    <dgm:pt modelId="{EE2EA9E0-CBE5-43E4-BB02-325D168626A4}" type="pres">
      <dgm:prSet presAssocID="{D44B0D79-7F04-44B9-9C7C-CD28C17613D0}" presName="text_1" presStyleLbl="node1" presStyleIdx="0" presStyleCnt="3" custScaleY="1188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3"/>
      <dgm:spPr/>
    </dgm:pt>
    <dgm:pt modelId="{AD2F74AD-5B6A-4346-8349-090AC68FEE9A}" type="pres">
      <dgm:prSet presAssocID="{1B81C372-925C-46FC-96B1-2F1AAF945560}" presName="text_2" presStyleLbl="node1" presStyleIdx="1" presStyleCnt="3" custScaleY="1188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3"/>
      <dgm:spPr/>
    </dgm:pt>
    <dgm:pt modelId="{46297F79-2755-4E7F-87B4-88629DD167EF}" type="pres">
      <dgm:prSet presAssocID="{FFF60420-B008-4E57-9B7A-8B5C4B8F1F0F}" presName="text_3" presStyleLbl="node1" presStyleIdx="2" presStyleCnt="3" custScaleY="1188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3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000" i="1" noProof="0" dirty="0"/>
            <a:t>область друку - діапазон клітинок аркуша електронної таблиці, які виводитимуться на друк;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i="1" noProof="0" dirty="0"/>
            <a:t>друк наскрізних рядків і стовпців на кожній сторінці — діапазон клітинок, які будуть повторюватися на кожній сторінці, коли надрукована частина таблиці на папері займає більше ніж одну сторінку;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000" i="1" noProof="0" dirty="0">
              <a:solidFill>
                <a:srgbClr val="002060"/>
              </a:solidFill>
            </a:rPr>
            <a:t>порядок друку сторінок - вниз, потім вправо чи вправо, потім вниз; тощо.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3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uk-UA"/>
        </a:p>
      </dgm:t>
    </dgm:pt>
    <dgm:pt modelId="{7DF117A4-BB7B-4C63-B83D-1D769ED77955}" type="pres">
      <dgm:prSet presAssocID="{BD77BD33-EC30-46AC-BD24-401E734F8176}" presName="extraNode" presStyleLbl="node1" presStyleIdx="0" presStyleCnt="3"/>
      <dgm:spPr/>
    </dgm:pt>
    <dgm:pt modelId="{79FA0555-FEE1-4173-AD86-0A4FAA4240E0}" type="pres">
      <dgm:prSet presAssocID="{BD77BD33-EC30-46AC-BD24-401E734F8176}" presName="dstNode" presStyleLbl="node1" presStyleIdx="0" presStyleCnt="3"/>
      <dgm:spPr/>
    </dgm:pt>
    <dgm:pt modelId="{EE2EA9E0-CBE5-43E4-BB02-325D168626A4}" type="pres">
      <dgm:prSet presAssocID="{D44B0D79-7F04-44B9-9C7C-CD28C17613D0}" presName="text_1" presStyleLbl="node1" presStyleIdx="0" presStyleCnt="3" custScaleY="114359" custLinFactNeighborY="-464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3"/>
      <dgm:spPr/>
    </dgm:pt>
    <dgm:pt modelId="{AD2F74AD-5B6A-4346-8349-090AC68FEE9A}" type="pres">
      <dgm:prSet presAssocID="{1B81C372-925C-46FC-96B1-2F1AAF945560}" presName="text_2" presStyleLbl="node1" presStyleIdx="1" presStyleCnt="3" custScaleY="192306" custLinFactNeighborY="1102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3"/>
      <dgm:spPr/>
    </dgm:pt>
    <dgm:pt modelId="{46297F79-2755-4E7F-87B4-88629DD167EF}" type="pres">
      <dgm:prSet presAssocID="{FFF60420-B008-4E57-9B7A-8B5C4B8F1F0F}" presName="text_3" presStyleLbl="node1" presStyleIdx="2" presStyleCnt="3" custScaleY="76198" custLinFactNeighborY="618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3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800" i="1" noProof="0" dirty="0"/>
            <a:t>доступний принтер; 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sz="2400" i="1" noProof="0" dirty="0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sz="2400" i="1" noProof="0" dirty="0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i="1" noProof="0" dirty="0"/>
            <a:t>кількість копій, які буде надруковано; 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sz="2400" i="1" noProof="0" dirty="0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sz="2400" i="1" noProof="0" dirty="0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800" i="1" noProof="0" dirty="0">
              <a:solidFill>
                <a:srgbClr val="002060"/>
              </a:solidFill>
            </a:rPr>
            <a:t>об'єкт для друку (виділений діапазон, виділені аркуші чи всю книгу). 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sz="2400" i="1" noProof="0" dirty="0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sz="2400" i="1" noProof="0" dirty="0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3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uk-UA"/>
        </a:p>
      </dgm:t>
    </dgm:pt>
    <dgm:pt modelId="{7DF117A4-BB7B-4C63-B83D-1D769ED77955}" type="pres">
      <dgm:prSet presAssocID="{BD77BD33-EC30-46AC-BD24-401E734F8176}" presName="extraNode" presStyleLbl="node1" presStyleIdx="0" presStyleCnt="3"/>
      <dgm:spPr/>
    </dgm:pt>
    <dgm:pt modelId="{79FA0555-FEE1-4173-AD86-0A4FAA4240E0}" type="pres">
      <dgm:prSet presAssocID="{BD77BD33-EC30-46AC-BD24-401E734F8176}" presName="dstNode" presStyleLbl="node1" presStyleIdx="0" presStyleCnt="3"/>
      <dgm:spPr/>
    </dgm:pt>
    <dgm:pt modelId="{EE2EA9E0-CBE5-43E4-BB02-325D168626A4}" type="pres">
      <dgm:prSet presAssocID="{D44B0D79-7F04-44B9-9C7C-CD28C17613D0}" presName="text_1" presStyleLbl="node1" presStyleIdx="0" presStyleCnt="3" custLinFactNeighborY="-43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3"/>
      <dgm:spPr/>
    </dgm:pt>
    <dgm:pt modelId="{AD2F74AD-5B6A-4346-8349-090AC68FEE9A}" type="pres">
      <dgm:prSet presAssocID="{1B81C372-925C-46FC-96B1-2F1AAF945560}" presName="text_2" presStyleLbl="node1" presStyleIdx="1" presStyleCnt="3" custScaleY="139063" custLinFactNeighborY="-2189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3"/>
      <dgm:spPr/>
    </dgm:pt>
    <dgm:pt modelId="{46297F79-2755-4E7F-87B4-88629DD167EF}" type="pres">
      <dgm:prSet presAssocID="{FFF60420-B008-4E57-9B7A-8B5C4B8F1F0F}" presName="text_3" presStyleLbl="node1" presStyleIdx="2" presStyleCnt="3" custScaleY="17512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3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4549014" y="-697518"/>
          <a:ext cx="5418978" cy="5418978"/>
        </a:xfrm>
        <a:prstGeom prst="blockArc">
          <a:avLst>
            <a:gd name="adj1" fmla="val 18900000"/>
            <a:gd name="adj2" fmla="val 2700000"/>
            <a:gd name="adj3" fmla="val 399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59499" y="402394"/>
          <a:ext cx="6029023" cy="80478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8801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i="1" kern="1200" dirty="0"/>
            <a:t>розмір аркуша, </a:t>
          </a:r>
        </a:p>
      </dsp:txBody>
      <dsp:txXfrm>
        <a:off x="559499" y="402394"/>
        <a:ext cx="6029023" cy="804788"/>
      </dsp:txXfrm>
    </dsp:sp>
    <dsp:sp modelId="{27878C57-BBF6-4C22-88FA-1C3D4933722D}">
      <dsp:nvSpPr>
        <dsp:cNvPr id="0" name=""/>
        <dsp:cNvSpPr/>
      </dsp:nvSpPr>
      <dsp:spPr>
        <a:xfrm>
          <a:off x="56506" y="301795"/>
          <a:ext cx="1005985" cy="10059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52040" y="1609576"/>
          <a:ext cx="5736482" cy="804788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8801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i="1" kern="1200" dirty="0"/>
            <a:t>орієнтацію сторінки, </a:t>
          </a:r>
        </a:p>
      </dsp:txBody>
      <dsp:txXfrm>
        <a:off x="852040" y="1609576"/>
        <a:ext cx="5736482" cy="804788"/>
      </dsp:txXfrm>
    </dsp:sp>
    <dsp:sp modelId="{E63EBB38-5984-4F74-98F1-254621592311}">
      <dsp:nvSpPr>
        <dsp:cNvPr id="0" name=""/>
        <dsp:cNvSpPr/>
      </dsp:nvSpPr>
      <dsp:spPr>
        <a:xfrm>
          <a:off x="349047" y="1508978"/>
          <a:ext cx="1005985" cy="10059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559499" y="2816759"/>
          <a:ext cx="6029023" cy="80478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8801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i="1" kern="1200" dirty="0">
              <a:solidFill>
                <a:srgbClr val="002060"/>
              </a:solidFill>
            </a:rPr>
            <a:t>поля тощо.</a:t>
          </a:r>
        </a:p>
      </dsp:txBody>
      <dsp:txXfrm>
        <a:off x="559499" y="2816759"/>
        <a:ext cx="6029023" cy="804788"/>
      </dsp:txXfrm>
    </dsp:sp>
    <dsp:sp modelId="{D13D7DA6-9D1E-4150-A6AE-C6ABC36166D5}">
      <dsp:nvSpPr>
        <dsp:cNvPr id="0" name=""/>
        <dsp:cNvSpPr/>
      </dsp:nvSpPr>
      <dsp:spPr>
        <a:xfrm>
          <a:off x="56506" y="2716160"/>
          <a:ext cx="1005985" cy="10059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210203" y="-798036"/>
          <a:ext cx="6204422" cy="6204422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34839" y="233746"/>
          <a:ext cx="6695996" cy="68459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38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1" kern="1200" noProof="0" dirty="0"/>
            <a:t>орієнтація аркуша, на якому здійснюватиметься друк;</a:t>
          </a:r>
        </a:p>
      </dsp:txBody>
      <dsp:txXfrm>
        <a:off x="434839" y="233746"/>
        <a:ext cx="6695996" cy="684593"/>
      </dsp:txXfrm>
    </dsp:sp>
    <dsp:sp modelId="{27878C57-BBF6-4C22-88FA-1C3D4933722D}">
      <dsp:nvSpPr>
        <dsp:cNvPr id="0" name=""/>
        <dsp:cNvSpPr/>
      </dsp:nvSpPr>
      <dsp:spPr>
        <a:xfrm>
          <a:off x="74696" y="215901"/>
          <a:ext cx="720285" cy="7202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47747" y="1097812"/>
          <a:ext cx="6283088" cy="684593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38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1" kern="1200" noProof="0" dirty="0"/>
            <a:t>масштаб у відсотках для тієї частини аркуша електронної таблиці, яку буде надруковано;</a:t>
          </a:r>
        </a:p>
      </dsp:txBody>
      <dsp:txXfrm>
        <a:off x="847747" y="1097812"/>
        <a:ext cx="6283088" cy="684593"/>
      </dsp:txXfrm>
    </dsp:sp>
    <dsp:sp modelId="{E63EBB38-5984-4F74-98F1-254621592311}">
      <dsp:nvSpPr>
        <dsp:cNvPr id="0" name=""/>
        <dsp:cNvSpPr/>
      </dsp:nvSpPr>
      <dsp:spPr>
        <a:xfrm>
          <a:off x="487605" y="1079966"/>
          <a:ext cx="720285" cy="7202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74477" y="1961878"/>
          <a:ext cx="6156358" cy="68459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38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1" kern="1200" noProof="0" dirty="0">
              <a:solidFill>
                <a:srgbClr val="002060"/>
              </a:solidFill>
            </a:rPr>
            <a:t>розмір аркуша паперу для друку;</a:t>
          </a:r>
        </a:p>
      </dsp:txBody>
      <dsp:txXfrm>
        <a:off x="974477" y="1961878"/>
        <a:ext cx="6156358" cy="684593"/>
      </dsp:txXfrm>
    </dsp:sp>
    <dsp:sp modelId="{D13D7DA6-9D1E-4150-A6AE-C6ABC36166D5}">
      <dsp:nvSpPr>
        <dsp:cNvPr id="0" name=""/>
        <dsp:cNvSpPr/>
      </dsp:nvSpPr>
      <dsp:spPr>
        <a:xfrm>
          <a:off x="614334" y="1944032"/>
          <a:ext cx="720285" cy="7202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847747" y="2825943"/>
          <a:ext cx="6283088" cy="68459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38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1" kern="1200" noProof="0" dirty="0"/>
            <a:t>якість друку;</a:t>
          </a:r>
        </a:p>
      </dsp:txBody>
      <dsp:txXfrm>
        <a:off x="847747" y="2825943"/>
        <a:ext cx="6283088" cy="684593"/>
      </dsp:txXfrm>
    </dsp:sp>
    <dsp:sp modelId="{AA2029A9-878F-42BF-A694-5944B1AD983E}">
      <dsp:nvSpPr>
        <dsp:cNvPr id="0" name=""/>
        <dsp:cNvSpPr/>
      </dsp:nvSpPr>
      <dsp:spPr>
        <a:xfrm>
          <a:off x="487605" y="2808098"/>
          <a:ext cx="720285" cy="7202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434839" y="3690009"/>
          <a:ext cx="6695996" cy="684593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38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1" kern="1200" noProof="0" dirty="0"/>
            <a:t>номер першої сторінки, тощо.</a:t>
          </a:r>
        </a:p>
      </dsp:txBody>
      <dsp:txXfrm>
        <a:off x="434839" y="3690009"/>
        <a:ext cx="6695996" cy="684593"/>
      </dsp:txXfrm>
    </dsp:sp>
    <dsp:sp modelId="{0589A8B4-BF53-4D85-9C3C-5A5EA39FC1AC}">
      <dsp:nvSpPr>
        <dsp:cNvPr id="0" name=""/>
        <dsp:cNvSpPr/>
      </dsp:nvSpPr>
      <dsp:spPr>
        <a:xfrm>
          <a:off x="74696" y="3672163"/>
          <a:ext cx="720285" cy="7202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3630740" y="-557915"/>
          <a:ext cx="4328133" cy="4328133"/>
        </a:xfrm>
        <a:prstGeom prst="blockArc">
          <a:avLst>
            <a:gd name="adj1" fmla="val 18900000"/>
            <a:gd name="adj2" fmla="val 2700000"/>
            <a:gd name="adj3" fmla="val 499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48462" y="260819"/>
          <a:ext cx="6085337" cy="7632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995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/>
            <a:t>розміри полів, </a:t>
          </a:r>
        </a:p>
      </dsp:txBody>
      <dsp:txXfrm>
        <a:off x="448462" y="260819"/>
        <a:ext cx="6085337" cy="763281"/>
      </dsp:txXfrm>
    </dsp:sp>
    <dsp:sp modelId="{27878C57-BBF6-4C22-88FA-1C3D4933722D}">
      <dsp:nvSpPr>
        <dsp:cNvPr id="0" name=""/>
        <dsp:cNvSpPr/>
      </dsp:nvSpPr>
      <dsp:spPr>
        <a:xfrm>
          <a:off x="46924" y="240922"/>
          <a:ext cx="803075" cy="8030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681996" y="1224510"/>
          <a:ext cx="5851803" cy="763281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995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/>
            <a:t>розміри колонтитулів, </a:t>
          </a:r>
        </a:p>
      </dsp:txBody>
      <dsp:txXfrm>
        <a:off x="681996" y="1224510"/>
        <a:ext cx="5851803" cy="763281"/>
      </dsp:txXfrm>
    </dsp:sp>
    <dsp:sp modelId="{E63EBB38-5984-4F74-98F1-254621592311}">
      <dsp:nvSpPr>
        <dsp:cNvPr id="0" name=""/>
        <dsp:cNvSpPr/>
      </dsp:nvSpPr>
      <dsp:spPr>
        <a:xfrm>
          <a:off x="280458" y="1204613"/>
          <a:ext cx="803075" cy="8030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448462" y="2188200"/>
          <a:ext cx="6085337" cy="76328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995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>
              <a:solidFill>
                <a:srgbClr val="002060"/>
              </a:solidFill>
            </a:rPr>
            <a:t>центрування таблиці на аркуші.</a:t>
          </a:r>
        </a:p>
      </dsp:txBody>
      <dsp:txXfrm>
        <a:off x="448462" y="2188200"/>
        <a:ext cx="6085337" cy="763281"/>
      </dsp:txXfrm>
    </dsp:sp>
    <dsp:sp modelId="{D13D7DA6-9D1E-4150-A6AE-C6ABC36166D5}">
      <dsp:nvSpPr>
        <dsp:cNvPr id="0" name=""/>
        <dsp:cNvSpPr/>
      </dsp:nvSpPr>
      <dsp:spPr>
        <a:xfrm>
          <a:off x="46924" y="2168303"/>
          <a:ext cx="803075" cy="8030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303277" y="-812239"/>
          <a:ext cx="6315407" cy="6315407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651100" y="358194"/>
          <a:ext cx="6487493" cy="10728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446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область друку - діапазон клітинок аркуша електронної таблиці, які виводитимуться на друк;</a:t>
          </a:r>
        </a:p>
      </dsp:txBody>
      <dsp:txXfrm>
        <a:off x="651100" y="358194"/>
        <a:ext cx="6487493" cy="1072899"/>
      </dsp:txXfrm>
    </dsp:sp>
    <dsp:sp modelId="{27878C57-BBF6-4C22-88FA-1C3D4933722D}">
      <dsp:nvSpPr>
        <dsp:cNvPr id="0" name=""/>
        <dsp:cNvSpPr/>
      </dsp:nvSpPr>
      <dsp:spPr>
        <a:xfrm>
          <a:off x="64734" y="351819"/>
          <a:ext cx="1172732" cy="11727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92131" y="1546805"/>
          <a:ext cx="6146462" cy="1804187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446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друк наскрізних рядків і стовпців на кожній сторінці — діапазон клітинок, які будуть повторюватися на кожній сторінці, коли надрукована частина таблиці на папері займає більше ніж одну сторінку;</a:t>
          </a:r>
        </a:p>
      </dsp:txBody>
      <dsp:txXfrm>
        <a:off x="992131" y="1546805"/>
        <a:ext cx="6146462" cy="1804187"/>
      </dsp:txXfrm>
    </dsp:sp>
    <dsp:sp modelId="{E63EBB38-5984-4F74-98F1-254621592311}">
      <dsp:nvSpPr>
        <dsp:cNvPr id="0" name=""/>
        <dsp:cNvSpPr/>
      </dsp:nvSpPr>
      <dsp:spPr>
        <a:xfrm>
          <a:off x="405765" y="1759098"/>
          <a:ext cx="1172732" cy="11727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651100" y="3453357"/>
          <a:ext cx="6487493" cy="71487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446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>
              <a:solidFill>
                <a:srgbClr val="002060"/>
              </a:solidFill>
            </a:rPr>
            <a:t>порядок друку сторінок - вниз, потім вправо чи вправо, потім вниз; тощо.</a:t>
          </a:r>
        </a:p>
      </dsp:txBody>
      <dsp:txXfrm>
        <a:off x="651100" y="3453357"/>
        <a:ext cx="6487493" cy="714878"/>
      </dsp:txXfrm>
    </dsp:sp>
    <dsp:sp modelId="{D13D7DA6-9D1E-4150-A6AE-C6ABC36166D5}">
      <dsp:nvSpPr>
        <dsp:cNvPr id="0" name=""/>
        <dsp:cNvSpPr/>
      </dsp:nvSpPr>
      <dsp:spPr>
        <a:xfrm>
          <a:off x="64734" y="3166376"/>
          <a:ext cx="1172732" cy="11727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3747707" y="-575698"/>
          <a:ext cx="4467083" cy="4467083"/>
        </a:xfrm>
        <a:prstGeom prst="blockArc">
          <a:avLst>
            <a:gd name="adj1" fmla="val 18900000"/>
            <a:gd name="adj2" fmla="val 2700000"/>
            <a:gd name="adj3" fmla="val 48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62606" y="302536"/>
          <a:ext cx="7622589" cy="6631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636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/>
            <a:t>доступний принтер; </a:t>
          </a:r>
        </a:p>
      </dsp:txBody>
      <dsp:txXfrm>
        <a:off x="462606" y="302536"/>
        <a:ext cx="7622589" cy="663137"/>
      </dsp:txXfrm>
    </dsp:sp>
    <dsp:sp modelId="{27878C57-BBF6-4C22-88FA-1C3D4933722D}">
      <dsp:nvSpPr>
        <dsp:cNvPr id="0" name=""/>
        <dsp:cNvSpPr/>
      </dsp:nvSpPr>
      <dsp:spPr>
        <a:xfrm>
          <a:off x="48145" y="248676"/>
          <a:ext cx="828921" cy="8289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703656" y="1051593"/>
          <a:ext cx="7381538" cy="922178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636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/>
            <a:t>кількість копій, які буде надруковано; </a:t>
          </a:r>
        </a:p>
      </dsp:txBody>
      <dsp:txXfrm>
        <a:off x="703656" y="1051593"/>
        <a:ext cx="7381538" cy="922178"/>
      </dsp:txXfrm>
    </dsp:sp>
    <dsp:sp modelId="{E63EBB38-5984-4F74-98F1-254621592311}">
      <dsp:nvSpPr>
        <dsp:cNvPr id="0" name=""/>
        <dsp:cNvSpPr/>
      </dsp:nvSpPr>
      <dsp:spPr>
        <a:xfrm>
          <a:off x="289195" y="1243382"/>
          <a:ext cx="828921" cy="8289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462606" y="2071899"/>
          <a:ext cx="7622589" cy="116129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636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>
              <a:solidFill>
                <a:srgbClr val="002060"/>
              </a:solidFill>
            </a:rPr>
            <a:t>об'єкт для друку (виділений діапазон, виділені аркуші чи всю книгу). </a:t>
          </a:r>
        </a:p>
      </dsp:txBody>
      <dsp:txXfrm>
        <a:off x="462606" y="2071899"/>
        <a:ext cx="7622589" cy="1161299"/>
      </dsp:txXfrm>
    </dsp:sp>
    <dsp:sp modelId="{D13D7DA6-9D1E-4150-A6AE-C6ABC36166D5}">
      <dsp:nvSpPr>
        <dsp:cNvPr id="0" name=""/>
        <dsp:cNvSpPr/>
      </dsp:nvSpPr>
      <dsp:spPr>
        <a:xfrm>
          <a:off x="48145" y="2238088"/>
          <a:ext cx="828921" cy="8289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8"/>
          <a:stretch/>
        </p:blipFill>
        <p:spPr>
          <a:xfrm>
            <a:off x="0" y="0"/>
            <a:ext cx="4779785" cy="622251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id="{672849CE-F27E-4385-971D-A24E41D0BB7E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teach-inf.at.ua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131AF5-8EE2-41B4-9E81-F37FA5892854}"/>
              </a:ext>
            </a:extLst>
          </p:cNvPr>
          <p:cNvSpPr txBox="1"/>
          <p:nvPr userDrawn="1"/>
        </p:nvSpPr>
        <p:spPr>
          <a:xfrm>
            <a:off x="1446022" y="3115274"/>
            <a:ext cx="2441027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138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9</a:t>
            </a:r>
            <a:endParaRPr lang="uk-UA" sz="138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22.08.2020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22.08.2020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9</a:t>
            </a:r>
            <a:endParaRPr lang="uk-UA" sz="4400" b="1" i="0" dirty="0">
              <a:solidFill>
                <a:srgbClr val="19426B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22.08.2020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22.08.2020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22.08.2020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22.08.2020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22.08.2020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22.08.2020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22.08.2020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22.08.2020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6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4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37BE5D9-831D-479D-AC5B-E3E43FC887A9}"/>
              </a:ext>
            </a:extLst>
          </p:cNvPr>
          <p:cNvSpPr txBox="1">
            <a:spLocks/>
          </p:cNvSpPr>
          <p:nvPr/>
        </p:nvSpPr>
        <p:spPr>
          <a:xfrm>
            <a:off x="4847771" y="640666"/>
            <a:ext cx="7137066" cy="180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uk-UA" sz="32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pPr algn="r"/>
            <a:r>
              <a:rPr lang="ru-RU" sz="36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Встановлення</a:t>
            </a:r>
            <a:r>
              <a:rPr lang="ru-RU" sz="3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параметрів</a:t>
            </a:r>
            <a:r>
              <a:rPr lang="ru-RU" sz="3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сторінки</a:t>
            </a:r>
            <a:r>
              <a:rPr lang="ru-RU" sz="3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6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Друкування</a:t>
            </a:r>
            <a:r>
              <a:rPr lang="ru-RU" sz="3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електронної</a:t>
            </a:r>
            <a:r>
              <a:rPr lang="ru-RU" sz="3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таблиці</a:t>
            </a:r>
            <a:r>
              <a:rPr lang="ru-RU" sz="3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3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Практична робота 3 </a:t>
            </a:r>
            <a:r>
              <a:rPr lang="ru-RU" sz="36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Розв’язування</a:t>
            </a:r>
            <a:r>
              <a:rPr lang="ru-RU" sz="3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задач на </a:t>
            </a:r>
            <a:r>
              <a:rPr lang="ru-RU" sz="36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обчислення</a:t>
            </a:r>
            <a:endParaRPr lang="ru-RU" sz="24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013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Друкування електронної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того щоб побачити, який вигляд матиме електронна таблиця на папері, потрібно перейти до режиму </a:t>
            </a:r>
            <a:r>
              <a:rPr lang="uk-UA" sz="2800" b="1" i="1" kern="0" dirty="0">
                <a:solidFill>
                  <a:srgbClr val="FFFF00"/>
                </a:solidFill>
              </a:rPr>
              <a:t>Попередній перегляд</a:t>
            </a:r>
            <a:r>
              <a:rPr lang="uk-UA" sz="2800" b="1" i="1" kern="0" dirty="0">
                <a:solidFill>
                  <a:srgbClr val="FFFFFF"/>
                </a:solidFill>
              </a:rPr>
              <a:t>, який встановлюється кнопкою </a:t>
            </a:r>
            <a:r>
              <a:rPr lang="uk-UA" sz="2800" b="1" i="1" kern="0" dirty="0">
                <a:solidFill>
                  <a:srgbClr val="FFFF00"/>
                </a:solidFill>
              </a:rPr>
              <a:t>Попередній перегляд </a:t>
            </a:r>
            <a:r>
              <a:rPr lang="uk-UA" sz="2800" b="1" i="1" kern="0" dirty="0">
                <a:solidFill>
                  <a:srgbClr val="FFFFFF"/>
                </a:solidFill>
              </a:rPr>
              <a:t>на </a:t>
            </a:r>
            <a:r>
              <a:rPr lang="uk-UA" sz="2800" b="1" i="1" kern="0" dirty="0">
                <a:solidFill>
                  <a:srgbClr val="FFFF00"/>
                </a:solidFill>
              </a:rPr>
              <a:t>Панелі швидкого доступу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00" y="3600677"/>
            <a:ext cx="11236099" cy="2638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/>
          <p:cNvSpPr/>
          <p:nvPr/>
        </p:nvSpPr>
        <p:spPr>
          <a:xfrm>
            <a:off x="2303459" y="3595474"/>
            <a:ext cx="534991" cy="59790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20"/>
          <p:cNvSpPr/>
          <p:nvPr/>
        </p:nvSpPr>
        <p:spPr>
          <a:xfrm rot="18900000">
            <a:off x="2573301" y="312394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65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Друкування електронної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Або в режимі перегляду електронної     таблиці     </a:t>
            </a:r>
            <a:r>
              <a:rPr lang="uk-UA" sz="2800" b="1" i="1" kern="0" dirty="0">
                <a:solidFill>
                  <a:srgbClr val="FFFF00"/>
                </a:solidFill>
              </a:rPr>
              <a:t>Розмітка сторінки</a:t>
            </a:r>
            <a:r>
              <a:rPr lang="uk-UA" sz="2800" b="1" i="1" kern="0" dirty="0">
                <a:solidFill>
                  <a:srgbClr val="FFFFFF"/>
                </a:solidFill>
              </a:rPr>
              <a:t>, який встановлюється вибором 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Розмітка сторінки </a:t>
            </a:r>
            <a:r>
              <a:rPr lang="uk-UA" sz="2800" b="1" i="1" kern="0" dirty="0">
                <a:solidFill>
                  <a:srgbClr val="FFFFFF"/>
                </a:solidFill>
              </a:rPr>
              <a:t>у </a:t>
            </a:r>
            <a:r>
              <a:rPr lang="uk-UA" sz="2800" b="1" i="1" kern="0" dirty="0">
                <a:solidFill>
                  <a:srgbClr val="FFFF00"/>
                </a:solidFill>
              </a:rPr>
              <a:t>Рядку стану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40006"/>
          <a:stretch/>
        </p:blipFill>
        <p:spPr>
          <a:xfrm>
            <a:off x="474003" y="2921496"/>
            <a:ext cx="10992284" cy="2698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/>
          <p:cNvSpPr/>
          <p:nvPr/>
        </p:nvSpPr>
        <p:spPr>
          <a:xfrm>
            <a:off x="4540473" y="4880701"/>
            <a:ext cx="686484" cy="72329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20"/>
          <p:cNvSpPr/>
          <p:nvPr/>
        </p:nvSpPr>
        <p:spPr>
          <a:xfrm rot="18900000">
            <a:off x="4944119" y="428184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48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Друкування електронної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режимі </a:t>
            </a:r>
            <a:r>
              <a:rPr lang="uk-UA" sz="2800" b="1" i="1" kern="0" dirty="0">
                <a:solidFill>
                  <a:srgbClr val="FFFF00"/>
                </a:solidFill>
              </a:rPr>
              <a:t>Попередній перегляд </a:t>
            </a:r>
            <a:r>
              <a:rPr lang="uk-UA" sz="2800" b="1" i="1" kern="0" dirty="0">
                <a:solidFill>
                  <a:srgbClr val="FFFFFF"/>
                </a:solidFill>
              </a:rPr>
              <a:t>буде відображено таблицю, підготовлену до друку, яка розділена на сторінки. кілька сторінок.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9" y="2720691"/>
            <a:ext cx="4601592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область друкування не вміщується на одній сторінці аркуша для друкування, Excel автоматично розділяє цю область 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700" y="2671698"/>
            <a:ext cx="741045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1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Друкування електронної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режимі: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7" y="1877000"/>
            <a:ext cx="5972331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Попередній перегляд</a:t>
            </a:r>
            <a:endParaRPr lang="uk-UA" sz="36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9819" y="1877000"/>
            <a:ext cx="5972331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Розмітка сторінки</a:t>
            </a:r>
            <a:endParaRPr lang="uk-UA" sz="3600" b="1" i="1" kern="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7" y="2718828"/>
            <a:ext cx="5972331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Можна переглядати сторінки по одній.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9819" y="2718828"/>
            <a:ext cx="5972331" cy="310854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Можна одразу бачити кілька сторінок, розділених штриховими лініями. Переміщуючи штрихові лінії, можна змінювати розподіл вмісту по сторінках.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1028" name="Picture 4" descr="excel, microsoft, word, xl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331" y="3782634"/>
            <a:ext cx="2645682" cy="264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9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Друкування електронної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закриття режиму </a:t>
            </a:r>
            <a:r>
              <a:rPr lang="uk-UA" sz="2800" b="1" i="1" kern="0" dirty="0">
                <a:solidFill>
                  <a:srgbClr val="FFFF00"/>
                </a:solidFill>
              </a:rPr>
              <a:t>Попередній перегляд </a:t>
            </a:r>
            <a:r>
              <a:rPr lang="uk-UA" sz="2800" b="1" i="1" kern="0" dirty="0">
                <a:solidFill>
                  <a:srgbClr val="FFFFFF"/>
                </a:solidFill>
              </a:rPr>
              <a:t>на аркуші таблиці з'являються вертикальні й горизонтальні штрихові лінії, які демонструють розбиття таблиці на сторінки.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473" y="3113829"/>
            <a:ext cx="7401211" cy="3428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/>
          <p:cNvSpPr/>
          <p:nvPr/>
        </p:nvSpPr>
        <p:spPr>
          <a:xfrm>
            <a:off x="8356372" y="5326925"/>
            <a:ext cx="301854" cy="121504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/>
          <p:cNvSpPr/>
          <p:nvPr/>
        </p:nvSpPr>
        <p:spPr>
          <a:xfrm rot="18900000">
            <a:off x="8416775" y="476082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06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Друкування електронної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на </a:t>
            </a:r>
            <a:r>
              <a:rPr lang="uk-UA" sz="2800" b="1" i="1" kern="0" dirty="0">
                <a:solidFill>
                  <a:srgbClr val="FFFF00"/>
                </a:solidFill>
              </a:rPr>
              <a:t>Панелі швидкого доступу </a:t>
            </a:r>
            <a:r>
              <a:rPr lang="uk-UA" sz="2800" b="1" i="1" kern="0" dirty="0">
                <a:solidFill>
                  <a:srgbClr val="FFFFFF"/>
                </a:solidFill>
              </a:rPr>
              <a:t>в </a:t>
            </a:r>
            <a:r>
              <a:rPr lang="en-US" sz="2800" b="1" i="1" kern="0" dirty="0">
                <a:solidFill>
                  <a:srgbClr val="FFFF00"/>
                </a:solidFill>
              </a:rPr>
              <a:t>Excel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є кнопка </a:t>
            </a:r>
            <a:r>
              <a:rPr lang="uk-UA" sz="2800" b="1" i="1" kern="0" dirty="0">
                <a:solidFill>
                  <a:srgbClr val="FFFF00"/>
                </a:solidFill>
              </a:rPr>
              <a:t>Швидкий друк</a:t>
            </a:r>
            <a:r>
              <a:rPr lang="uk-UA" sz="2800" b="1" i="1" kern="0" dirty="0">
                <a:solidFill>
                  <a:srgbClr val="FFFFFF"/>
                </a:solidFill>
              </a:rPr>
              <a:t>, то її вибір здійснює друкування однієї копії частини поточного аркуша книги, яка заповнена даними, зі значеннями властивостей друку за замовчуванням.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162" y="3526329"/>
            <a:ext cx="7953833" cy="2905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/>
          <p:cNvSpPr/>
          <p:nvPr/>
        </p:nvSpPr>
        <p:spPr>
          <a:xfrm>
            <a:off x="4679074" y="3529504"/>
            <a:ext cx="581902" cy="62657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20"/>
          <p:cNvSpPr/>
          <p:nvPr/>
        </p:nvSpPr>
        <p:spPr>
          <a:xfrm rot="18900000">
            <a:off x="4986886" y="309046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95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Друкування електронної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7" y="1196763"/>
            <a:ext cx="8128563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потрібно встановити інші параметри друку, то слід виконати </a:t>
            </a:r>
            <a:r>
              <a:rPr lang="uk-UA" sz="2800" b="1" i="1" kern="0" dirty="0">
                <a:solidFill>
                  <a:srgbClr val="FFFF00"/>
                </a:solidFill>
              </a:rPr>
              <a:t>Файл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Друк</a:t>
            </a:r>
            <a:r>
              <a:rPr lang="uk-UA" sz="2800" b="1" i="1" kern="0" dirty="0">
                <a:solidFill>
                  <a:srgbClr val="FFFFFF"/>
                </a:solidFill>
              </a:rPr>
              <a:t> і у вікні </a:t>
            </a:r>
            <a:r>
              <a:rPr lang="uk-UA" sz="2800" b="1" i="1" kern="0" dirty="0">
                <a:solidFill>
                  <a:srgbClr val="FFFF00"/>
                </a:solidFill>
              </a:rPr>
              <a:t>Друк</a:t>
            </a:r>
            <a:r>
              <a:rPr lang="uk-UA" sz="2800" b="1" i="1" kern="0" dirty="0">
                <a:solidFill>
                  <a:srgbClr val="FFFFFF"/>
                </a:solidFill>
              </a:rPr>
              <a:t>, що відкрилося, установити потрібні значення: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201" y="1196763"/>
            <a:ext cx="3718379" cy="5547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1" name="Схема 10"/>
          <p:cNvGraphicFramePr/>
          <p:nvPr/>
        </p:nvGraphicFramePr>
        <p:xfrm>
          <a:off x="72006" y="3298389"/>
          <a:ext cx="8128563" cy="3315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9641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11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46536" y="5445224"/>
            <a:ext cx="6633671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Друкування</a:t>
            </a:r>
            <a:endParaRPr kumimoji="0" lang="uk-UA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51" y="1681390"/>
            <a:ext cx="11679264" cy="366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3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властивості сторінки електронної таблиці?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1801010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установити значення властивостей друку електронної таблиці?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2836144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чого використовують попередній перегляд електронної таблиці? Які його можливості?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3863734"/>
            <a:ext cx="10453766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попередньо переглянути, на які сторінки буде розділено електронну таблицю під час друкування?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8" y="5326570"/>
            <a:ext cx="10453766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виконати швидкий друк електронної таблиці?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008" y="6321954"/>
            <a:ext cx="10453766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 sz="2800" b="1" i="1" kern="0">
                <a:solidFill>
                  <a:srgbClr val="002060"/>
                </a:solidFill>
              </a:defRPr>
            </a:lvl1pPr>
          </a:lstStyle>
          <a:p>
            <a:pPr>
              <a:buFont typeface="+mj-lt"/>
              <a:buAutoNum type="arabicPeriod" startAt="6"/>
            </a:pPr>
            <a:r>
              <a:rPr lang="uk-UA" dirty="0"/>
              <a:t>Як надрукувати електронну таблицю?</a:t>
            </a:r>
          </a:p>
        </p:txBody>
      </p:sp>
    </p:spTree>
    <p:extLst>
      <p:ext uri="{BB962C8B-B14F-4D97-AF65-F5344CB8AC3E}">
        <p14:creationId xmlns:p14="http://schemas.microsoft.com/office/powerpoint/2010/main" val="207689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1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7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1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2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31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2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36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58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властивості має сторінка текстового документа? Яких значень можуть набувати ці властивості? Як установити значення властивостей сторінки?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ocument, excel, spreadsheet, tabl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105" y="2581758"/>
            <a:ext cx="4021496" cy="402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50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Практична робота 14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390312" y="3960533"/>
            <a:ext cx="8581291" cy="92333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700" b="1" i="1" dirty="0">
                <a:solidFill>
                  <a:srgbClr val="002060"/>
                </a:solidFill>
              </a:rPr>
              <a:t>структуру папок:</a:t>
            </a:r>
          </a:p>
          <a:p>
            <a:pPr algn="just"/>
            <a:r>
              <a:rPr lang="ru-RU" sz="2700" b="1" i="1" u="sng" dirty="0">
                <a:solidFill>
                  <a:srgbClr val="002060"/>
                </a:solidFill>
              </a:rPr>
              <a:t>E:\9-А(Б) </a:t>
            </a:r>
            <a:r>
              <a:rPr lang="ru-RU" sz="2700" b="1" i="1" u="sng" dirty="0" err="1">
                <a:solidFill>
                  <a:srgbClr val="002060"/>
                </a:solidFill>
              </a:rPr>
              <a:t>клас</a:t>
            </a:r>
            <a:r>
              <a:rPr lang="ru-RU" sz="2700" b="1" i="1" u="sng" dirty="0">
                <a:solidFill>
                  <a:srgbClr val="002060"/>
                </a:solidFill>
              </a:rPr>
              <a:t>\</a:t>
            </a:r>
            <a:r>
              <a:rPr lang="ru-RU" sz="2700" b="1" i="1" u="sng" dirty="0" err="1">
                <a:solidFill>
                  <a:srgbClr val="002060"/>
                </a:solidFill>
              </a:rPr>
              <a:t>Власне</a:t>
            </a:r>
            <a:r>
              <a:rPr lang="ru-RU" sz="2700" b="1" i="1" u="sng" dirty="0">
                <a:solidFill>
                  <a:srgbClr val="002060"/>
                </a:solidFill>
              </a:rPr>
              <a:t> </a:t>
            </a:r>
            <a:r>
              <a:rPr lang="ru-RU" sz="2700" b="1" i="1" u="sng" dirty="0" err="1">
                <a:solidFill>
                  <a:srgbClr val="002060"/>
                </a:solidFill>
              </a:rPr>
              <a:t>прізвище</a:t>
            </a:r>
            <a:r>
              <a:rPr lang="ru-RU" sz="2700" b="1" i="1" u="sng" dirty="0">
                <a:solidFill>
                  <a:srgbClr val="002060"/>
                </a:solidFill>
              </a:rPr>
              <a:t>\Урок </a:t>
            </a:r>
            <a:r>
              <a:rPr lang="uk-UA" sz="2700" b="1" i="1" u="sng" dirty="0">
                <a:solidFill>
                  <a:srgbClr val="002060"/>
                </a:solidFill>
              </a:rPr>
              <a:t>19</a:t>
            </a:r>
            <a:endParaRPr lang="en-US" sz="2700" b="1" i="1" u="sng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90313" y="5026719"/>
            <a:ext cx="8581291" cy="1246495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500" b="1" i="1" dirty="0">
                <a:solidFill>
                  <a:schemeClr val="bg1"/>
                </a:solidFill>
              </a:rPr>
              <a:t>Під час виконання практичних завдань пам’ятай про </a:t>
            </a:r>
            <a:r>
              <a:rPr lang="uk-UA" sz="2500" b="1" i="1" dirty="0">
                <a:solidFill>
                  <a:srgbClr val="FFFF00"/>
                </a:solidFill>
              </a:rPr>
              <a:t>правила безпеки</a:t>
            </a:r>
            <a:r>
              <a:rPr lang="uk-UA" sz="2500" b="1" i="1" dirty="0">
                <a:solidFill>
                  <a:schemeClr val="bg1"/>
                </a:solidFill>
              </a:rPr>
              <a:t> життєдіяльності при роботі з комп’ютером!</a:t>
            </a:r>
            <a:endParaRPr lang="uk-UA" sz="2500" b="1" i="1" u="sng" dirty="0">
              <a:solidFill>
                <a:schemeClr val="bg1"/>
              </a:solidFill>
            </a:endParaRPr>
          </a:p>
        </p:txBody>
      </p:sp>
      <p:sp>
        <p:nvSpPr>
          <p:cNvPr id="20" name="Прямокутник 19"/>
          <p:cNvSpPr/>
          <p:nvPr/>
        </p:nvSpPr>
        <p:spPr>
          <a:xfrm>
            <a:off x="126608" y="1239148"/>
            <a:ext cx="3123027" cy="95391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bg1"/>
                </a:solidFill>
              </a:rPr>
              <a:t>Пригадайте</a:t>
            </a:r>
          </a:p>
        </p:txBody>
      </p:sp>
      <p:sp>
        <p:nvSpPr>
          <p:cNvPr id="21" name="Прямокутник 20"/>
          <p:cNvSpPr/>
          <p:nvPr/>
        </p:nvSpPr>
        <p:spPr>
          <a:xfrm>
            <a:off x="126607" y="3960533"/>
            <a:ext cx="3123027" cy="9233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bg1"/>
                </a:solidFill>
              </a:rPr>
              <a:t>Створіть</a:t>
            </a:r>
          </a:p>
        </p:txBody>
      </p:sp>
      <p:sp>
        <p:nvSpPr>
          <p:cNvPr id="22" name="Прямокутник 21"/>
          <p:cNvSpPr/>
          <p:nvPr/>
        </p:nvSpPr>
        <p:spPr>
          <a:xfrm>
            <a:off x="126607" y="5026719"/>
            <a:ext cx="3123027" cy="12464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bg1"/>
                </a:solidFill>
              </a:rPr>
              <a:t>Пам’ятайте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90314" y="1238956"/>
            <a:ext cx="8581291" cy="2492990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600" b="1" i="1" dirty="0">
                <a:solidFill>
                  <a:schemeClr val="bg1"/>
                </a:solidFill>
              </a:rPr>
              <a:t>як записувати абсолютні, відносні та комбіновані посилання у формулах;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600" b="1" i="1" dirty="0">
                <a:solidFill>
                  <a:schemeClr val="bg1"/>
                </a:solidFill>
              </a:rPr>
              <a:t>як використовувати </a:t>
            </a:r>
            <a:r>
              <a:rPr lang="uk-UA" sz="2600" b="1" i="1" dirty="0" err="1">
                <a:solidFill>
                  <a:schemeClr val="bg1"/>
                </a:solidFill>
              </a:rPr>
              <a:t>автозаповнення</a:t>
            </a:r>
            <a:r>
              <a:rPr lang="uk-UA" sz="2600" b="1" i="1" dirty="0">
                <a:solidFill>
                  <a:schemeClr val="bg1"/>
                </a:solidFill>
              </a:rPr>
              <a:t> для копіювання формул;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600" b="1" i="1" dirty="0">
                <a:solidFill>
                  <a:schemeClr val="bg1"/>
                </a:solidFill>
              </a:rPr>
              <a:t>як застосовувати вбудовані функції для опрацювання даних.</a:t>
            </a:r>
          </a:p>
        </p:txBody>
      </p:sp>
      <p:sp>
        <p:nvSpPr>
          <p:cNvPr id="2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34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кілька документів 6"/>
          <p:cNvSpPr/>
          <p:nvPr/>
        </p:nvSpPr>
        <p:spPr>
          <a:xfrm>
            <a:off x="395536" y="1484784"/>
            <a:ext cx="11331174" cy="2016224"/>
          </a:xfrm>
          <a:prstGeom prst="flowChartMultidocumen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/>
              <a:t>Практична робота </a:t>
            </a:r>
            <a:r>
              <a:rPr lang="uk-UA" sz="4400" b="1" i="1" dirty="0"/>
              <a:t>3</a:t>
            </a:r>
          </a:p>
        </p:txBody>
      </p:sp>
      <p:sp>
        <p:nvSpPr>
          <p:cNvPr id="8" name="Блок-схема: збережені дані 7"/>
          <p:cNvSpPr/>
          <p:nvPr/>
        </p:nvSpPr>
        <p:spPr>
          <a:xfrm>
            <a:off x="107504" y="3645024"/>
            <a:ext cx="11387810" cy="2592288"/>
          </a:xfrm>
          <a:prstGeom prst="flowChartOnlineStorag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i="1" dirty="0">
                <a:solidFill>
                  <a:srgbClr val="002060"/>
                </a:solidFill>
              </a:rPr>
              <a:t>Розв’язування задач на обчислення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756" y="3933056"/>
            <a:ext cx="1913954" cy="1913954"/>
          </a:xfrm>
          <a:prstGeom prst="rect">
            <a:avLst/>
          </a:prstGeom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8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7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57397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236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40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847770" y="584394"/>
            <a:ext cx="7151587" cy="180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uk-UA" sz="32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pPr algn="r"/>
            <a:r>
              <a:rPr lang="uk-UA" sz="5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uk-UA" sz="54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830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Встановлення значень</a:t>
            </a:r>
            <a:br>
              <a:rPr lang="uk-UA" dirty="0"/>
            </a:br>
            <a:r>
              <a:rPr lang="uk-UA" dirty="0"/>
              <a:t>властивостей сторінки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 вже вмієте друкувати текстові документи і знаєте, що перед цим потрібно встановити значення властивостей сторінки документа: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5384799" y="2735278"/>
          <a:ext cx="6643077" cy="4023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2008" y="3185221"/>
            <a:ext cx="510959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Потім у режимі </a:t>
            </a:r>
            <a:r>
              <a:rPr lang="uk-UA" sz="2800" b="1" i="1" kern="0" dirty="0">
                <a:solidFill>
                  <a:srgbClr val="FFFF00"/>
                </a:solidFill>
              </a:rPr>
              <a:t>Попереднього перегляду </a:t>
            </a:r>
            <a:r>
              <a:rPr lang="uk-UA" sz="2800" b="1" i="1" kern="0" dirty="0">
                <a:solidFill>
                  <a:srgbClr val="FFFFFF"/>
                </a:solidFill>
              </a:rPr>
              <a:t>переглянути зовнішній вигляд документа і згодом </a:t>
            </a:r>
            <a:r>
              <a:rPr lang="uk-UA" sz="2800" b="1" i="1" kern="0" dirty="0">
                <a:solidFill>
                  <a:srgbClr val="FFFF00"/>
                </a:solidFill>
              </a:rPr>
              <a:t>надрукувати документ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240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11" grpId="0">
        <p:bldSub>
          <a:bldDgm bld="one"/>
        </p:bldSub>
      </p:bldGraphic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Встановлення значень</a:t>
            </a:r>
            <a:br>
              <a:rPr lang="uk-UA" dirty="0"/>
            </a:br>
            <a:r>
              <a:rPr lang="uk-UA" dirty="0"/>
              <a:t>властивостей сторінки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Аналогічним є й алгоритм друкування електронної таблиці. Однак друкування в </a:t>
            </a:r>
            <a:r>
              <a:rPr lang="en-US" sz="2800" b="1" i="1" kern="0" dirty="0">
                <a:solidFill>
                  <a:srgbClr val="FFFF00"/>
                </a:solidFill>
              </a:rPr>
              <a:t>Excel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має певні відмінності порівняно з аналогічною операцією у </a:t>
            </a:r>
            <a:r>
              <a:rPr lang="en-US" sz="2800" b="1" i="1" kern="0" dirty="0">
                <a:solidFill>
                  <a:srgbClr val="FFFF00"/>
                </a:solidFill>
              </a:rPr>
              <a:t>Word</a:t>
            </a:r>
            <a:r>
              <a:rPr lang="en-US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2677221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Встановлення значень властивостей сторінки здійснюється елементами керування групи </a:t>
            </a:r>
            <a:r>
              <a:rPr lang="uk-UA" sz="2800" b="1" i="1" kern="0" dirty="0">
                <a:solidFill>
                  <a:srgbClr val="FFFF00"/>
                </a:solidFill>
              </a:rPr>
              <a:t>Параметри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сторінки</a:t>
            </a:r>
            <a:r>
              <a:rPr lang="uk-UA" sz="2800" b="1" i="1" kern="0" dirty="0">
                <a:solidFill>
                  <a:srgbClr val="FFFFFF"/>
                </a:solidFill>
              </a:rPr>
              <a:t>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Розмітка сторінки</a:t>
            </a:r>
            <a:r>
              <a:rPr lang="uk-UA" sz="2800" b="1" i="1" kern="0" dirty="0">
                <a:solidFill>
                  <a:srgbClr val="FFFFFF"/>
                </a:solidFill>
              </a:rPr>
              <a:t> на </a:t>
            </a:r>
            <a:r>
              <a:rPr lang="uk-UA" sz="2800" b="1" i="1" kern="0" dirty="0">
                <a:solidFill>
                  <a:srgbClr val="FFFF00"/>
                </a:solidFill>
              </a:rPr>
              <a:t>Стрічці</a:t>
            </a:r>
            <a:r>
              <a:rPr lang="en-US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081" y="4201221"/>
            <a:ext cx="7020832" cy="2209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/>
          <p:cNvSpPr/>
          <p:nvPr/>
        </p:nvSpPr>
        <p:spPr>
          <a:xfrm>
            <a:off x="5745293" y="4652648"/>
            <a:ext cx="1822320" cy="43846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4449893" y="5104075"/>
            <a:ext cx="5115020" cy="130689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/>
          <p:cNvSpPr/>
          <p:nvPr/>
        </p:nvSpPr>
        <p:spPr>
          <a:xfrm rot="18900000">
            <a:off x="7767408" y="443115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01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Встановлення значень</a:t>
            </a:r>
            <a:br>
              <a:rPr lang="uk-UA" dirty="0"/>
            </a:br>
            <a:r>
              <a:rPr lang="uk-UA" dirty="0"/>
              <a:t>властивостей сторінки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6067535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Або на вкладках діалогового вікна </a:t>
            </a:r>
            <a:r>
              <a:rPr lang="uk-UA" sz="2800" b="1" i="1" kern="0" dirty="0">
                <a:solidFill>
                  <a:srgbClr val="FFFF00"/>
                </a:solidFill>
              </a:rPr>
              <a:t>Параметри сторінки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053" y="1196763"/>
            <a:ext cx="5610155" cy="5305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7008"/>
          <a:stretch/>
        </p:blipFill>
        <p:spPr>
          <a:xfrm>
            <a:off x="624114" y="3031291"/>
            <a:ext cx="5559004" cy="2397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/>
          <p:cNvSpPr/>
          <p:nvPr/>
        </p:nvSpPr>
        <p:spPr>
          <a:xfrm>
            <a:off x="5848349" y="5135213"/>
            <a:ext cx="370829" cy="33667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/>
          <p:cNvSpPr/>
          <p:nvPr/>
        </p:nvSpPr>
        <p:spPr>
          <a:xfrm rot="9000000">
            <a:off x="4902576" y="537983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27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Встановлення значень</a:t>
            </a:r>
            <a:br>
              <a:rPr lang="uk-UA" dirty="0"/>
            </a:br>
            <a:r>
              <a:rPr lang="uk-UA" dirty="0"/>
              <a:t>властивостей сторінки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Сторінка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встановити значення таких властивостей: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4833257" y="2150870"/>
          <a:ext cx="7194620" cy="4608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08" y="2258380"/>
            <a:ext cx="4562475" cy="431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/>
          <p:cNvSpPr/>
          <p:nvPr/>
        </p:nvSpPr>
        <p:spPr>
          <a:xfrm>
            <a:off x="107156" y="2597944"/>
            <a:ext cx="697707" cy="26431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5332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8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8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 uiExpand="1">
        <p:bldSub>
          <a:bldDgm bld="one"/>
        </p:bldSub>
      </p:bldGraphic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Встановлення значень</a:t>
            </a:r>
            <a:br>
              <a:rPr lang="uk-UA" dirty="0"/>
            </a:br>
            <a:r>
              <a:rPr lang="uk-UA" dirty="0"/>
              <a:t>властивостей сторінки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6575535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Поля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встановити значення таких властивостей аркуша, на якому здійснюватиметься друк: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72008" y="3443532"/>
          <a:ext cx="6575535" cy="3212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9219" y="1196763"/>
            <a:ext cx="5333903" cy="5044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/>
          <p:cNvSpPr/>
          <p:nvPr/>
        </p:nvSpPr>
        <p:spPr>
          <a:xfrm>
            <a:off x="7543233" y="1607752"/>
            <a:ext cx="662555" cy="29486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483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Встановлення значень</a:t>
            </a:r>
            <a:br>
              <a:rPr lang="uk-UA" dirty="0"/>
            </a:br>
            <a:r>
              <a:rPr lang="uk-UA" dirty="0"/>
              <a:t>властивостей сторінки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5972329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Колонтитули</a:t>
            </a:r>
            <a:r>
              <a:rPr lang="uk-UA" sz="2800" b="1" i="1" kern="0" dirty="0">
                <a:solidFill>
                  <a:srgbClr val="FFFFFF"/>
                </a:solidFill>
              </a:rPr>
              <a:t> можна створити: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7" y="2239860"/>
            <a:ext cx="5972331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Верхній колонтитул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6" y="2885636"/>
            <a:ext cx="5972331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Нижній колонтитул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746" y="3533430"/>
            <a:ext cx="5974591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обравши відповідну кнопку або вибрати потрібний колонтитул у полях зі списком </a:t>
            </a:r>
            <a:r>
              <a:rPr lang="uk-UA" sz="2800" b="1" i="1" kern="0" dirty="0">
                <a:solidFill>
                  <a:srgbClr val="FFFF00"/>
                </a:solidFill>
              </a:rPr>
              <a:t>Верхній колонтитул </a:t>
            </a:r>
            <a:r>
              <a:rPr lang="uk-UA" sz="2800" b="1" i="1" kern="0" dirty="0">
                <a:solidFill>
                  <a:srgbClr val="FFFFFF"/>
                </a:solidFill>
              </a:rPr>
              <a:t>або </a:t>
            </a:r>
            <a:r>
              <a:rPr lang="uk-UA" sz="2800" b="1" i="1" kern="0" dirty="0">
                <a:solidFill>
                  <a:srgbClr val="FFFF00"/>
                </a:solidFill>
              </a:rPr>
              <a:t>Нижній колонтитул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631" y="1196763"/>
            <a:ext cx="5822950" cy="5506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кутник 10"/>
          <p:cNvSpPr/>
          <p:nvPr/>
        </p:nvSpPr>
        <p:spPr>
          <a:xfrm>
            <a:off x="7709804" y="1639276"/>
            <a:ext cx="1134158" cy="33001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88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Встановлення значень</a:t>
            </a:r>
            <a:br>
              <a:rPr lang="uk-UA" dirty="0"/>
            </a:br>
            <a:r>
              <a:rPr lang="uk-UA" dirty="0"/>
              <a:t>властивостей сторінки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Аркуш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встановити значення таких властивостей аркуша електронної таблиці: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4918821" y="2192247"/>
          <a:ext cx="7203329" cy="469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522" y="2263550"/>
            <a:ext cx="4562475" cy="431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/>
          <p:cNvSpPr/>
          <p:nvPr/>
        </p:nvSpPr>
        <p:spPr>
          <a:xfrm>
            <a:off x="2059386" y="2591577"/>
            <a:ext cx="624283" cy="28735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4203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 uiExpand="1">
        <p:bldSub>
          <a:bldDgm bld="one"/>
        </p:bldSub>
      </p:bldGraphic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61514</TotalTime>
  <Words>812</Words>
  <Application>Microsoft Office PowerPoint</Application>
  <PresentationFormat>Широкий екран</PresentationFormat>
  <Paragraphs>108</Paragraphs>
  <Slides>23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30" baseType="lpstr">
      <vt:lpstr>Arial</vt:lpstr>
      <vt:lpstr>Comic Sans MS</vt:lpstr>
      <vt:lpstr>Symbol</vt:lpstr>
      <vt:lpstr>Times New Roman</vt:lpstr>
      <vt:lpstr>Verdana</vt:lpstr>
      <vt:lpstr>Wingdings</vt:lpstr>
      <vt:lpstr>Тема Office</vt:lpstr>
      <vt:lpstr>Презентація PowerPoint</vt:lpstr>
      <vt:lpstr>Запитання</vt:lpstr>
      <vt:lpstr>Встановлення значень властивостей сторінки</vt:lpstr>
      <vt:lpstr>Встановлення значень властивостей сторінки</vt:lpstr>
      <vt:lpstr>Встановлення значень властивостей сторінки</vt:lpstr>
      <vt:lpstr>Встановлення значень властивостей сторінки</vt:lpstr>
      <vt:lpstr>Встановлення значень властивостей сторінки</vt:lpstr>
      <vt:lpstr>Встановлення значень властивостей сторінки</vt:lpstr>
      <vt:lpstr>Встановлення значень властивостей сторінки</vt:lpstr>
      <vt:lpstr>Друкування електронної таблиці</vt:lpstr>
      <vt:lpstr>Друкування електронної таблиці</vt:lpstr>
      <vt:lpstr>Друкування електронної таблиці</vt:lpstr>
      <vt:lpstr>Друкування електронної таблиці</vt:lpstr>
      <vt:lpstr>Друкування електронної таблиці</vt:lpstr>
      <vt:lpstr>Друкування електронної таблиці</vt:lpstr>
      <vt:lpstr>Друкування електронної таблиці</vt:lpstr>
      <vt:lpstr>Розгадайте ребус</vt:lpstr>
      <vt:lpstr>Дайте відповіді на запитання</vt:lpstr>
      <vt:lpstr>Домашнє завдання</vt:lpstr>
      <vt:lpstr>Практична робота 14</vt:lpstr>
      <vt:lpstr>Працюємо за комп’ютером</vt:lpstr>
      <vt:lpstr>Працюємо за комп’ютером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Користувач Lenovo</cp:lastModifiedBy>
  <cp:revision>242</cp:revision>
  <dcterms:created xsi:type="dcterms:W3CDTF">2016-06-06T19:48:43Z</dcterms:created>
  <dcterms:modified xsi:type="dcterms:W3CDTF">2020-08-22T09:38:20Z</dcterms:modified>
</cp:coreProperties>
</file>