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48" r:id="rId3"/>
    <p:sldId id="650" r:id="rId4"/>
    <p:sldId id="651" r:id="rId5"/>
    <p:sldId id="652" r:id="rId6"/>
    <p:sldId id="653" r:id="rId7"/>
    <p:sldId id="654" r:id="rId8"/>
    <p:sldId id="655" r:id="rId9"/>
    <p:sldId id="656" r:id="rId10"/>
    <p:sldId id="657" r:id="rId11"/>
    <p:sldId id="658" r:id="rId12"/>
    <p:sldId id="659" r:id="rId13"/>
    <p:sldId id="660" r:id="rId14"/>
    <p:sldId id="661" r:id="rId15"/>
    <p:sldId id="662" r:id="rId16"/>
    <p:sldId id="663" r:id="rId17"/>
    <p:sldId id="664" r:id="rId18"/>
    <p:sldId id="665" r:id="rId19"/>
    <p:sldId id="645" r:id="rId20"/>
    <p:sldId id="643" r:id="rId21"/>
    <p:sldId id="304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/>
          <a:stretch/>
        </p:blipFill>
        <p:spPr>
          <a:xfrm>
            <a:off x="0" y="0"/>
            <a:ext cx="4747751" cy="645015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uk-UA" sz="4400" b="1" i="1" kern="1200" dirty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15.11.2021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15.11.2021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15.11.2021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15.11.2021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9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B20E47D-D527-4D26-B9F6-9B4779379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1181050"/>
            <a:ext cx="7137066" cy="1801607"/>
          </a:xfrm>
        </p:spPr>
        <p:txBody>
          <a:bodyPr>
            <a:noAutofit/>
          </a:bodyPr>
          <a:lstStyle/>
          <a:p>
            <a:r>
              <a:rPr lang="uk-UA" sz="3500" dirty="0"/>
              <a:t>Безпечне користування Інтернетом</a:t>
            </a:r>
            <a:br>
              <a:rPr lang="uk-UA" sz="3500" dirty="0"/>
            </a:br>
            <a:r>
              <a:rPr lang="uk-UA" sz="3500" dirty="0"/>
              <a:t>Завантаження даних з Інтернету. Авторське право.</a:t>
            </a:r>
            <a:br>
              <a:rPr lang="uk-UA" sz="3500" dirty="0"/>
            </a:br>
            <a:endParaRPr lang="uk-UA" sz="35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347258-B48B-4D79-A01F-F650D58F0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68675"/>
            <a:ext cx="3250794" cy="32507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FACAB4-9B82-4185-9020-0DEB74486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33" y="3587772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Завантаження даних з Інтернету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2.3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SaveFrom.net&quot;">
            <a:extLst>
              <a:ext uri="{FF2B5EF4-FFF2-40B4-BE49-F238E27FC236}">
                <a16:creationId xmlns:a16="http://schemas.microsoft.com/office/drawing/2014/main" id="{D961F0DD-DE40-48E7-B78B-559ED5D08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69" y="2637559"/>
            <a:ext cx="3558021" cy="395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D45CE2-E77E-48D5-9DD6-186B8C67B016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SaveFrom.net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робить процес завантаження з мережі зручним та простим. Ви можете завантажувати аудіо, відео та інші типи файлів зі різних сайтів та соціальних мереж: </a:t>
            </a:r>
            <a:r>
              <a:rPr lang="en-US" sz="2800" b="1" i="1" kern="0" dirty="0">
                <a:solidFill>
                  <a:srgbClr val="FFFFFF"/>
                </a:solidFill>
              </a:rPr>
              <a:t>youtube.com, facebook.com</a:t>
            </a:r>
            <a:r>
              <a:rPr lang="uk-UA" sz="2800" b="1" i="1" kern="0" dirty="0">
                <a:solidFill>
                  <a:srgbClr val="FFFFFF"/>
                </a:solidFill>
              </a:rPr>
              <a:t> та інших.</a:t>
            </a:r>
          </a:p>
        </p:txBody>
      </p:sp>
      <p:pic>
        <p:nvPicPr>
          <p:cNvPr id="9" name="Picture 4" descr="Результат пошуку зображень за запитом &quot;SaveFrom.net&quot;">
            <a:extLst>
              <a:ext uri="{FF2B5EF4-FFF2-40B4-BE49-F238E27FC236}">
                <a16:creationId xmlns:a16="http://schemas.microsoft.com/office/drawing/2014/main" id="{5C50463E-5DBE-4F2F-86F9-CA66D5B0E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74" y="3678831"/>
            <a:ext cx="6556554" cy="158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2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Завантаження даних з Інтернету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CE87FD-3CED-4953-865A-B66908BD8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09" y="3748609"/>
            <a:ext cx="1718320" cy="1718320"/>
          </a:xfrm>
          <a:prstGeom prst="rect">
            <a:avLst/>
          </a:prstGeom>
        </p:spPr>
      </p:pic>
      <p:pic>
        <p:nvPicPr>
          <p:cNvPr id="8" name="Picture 2" descr="disk, save icon">
            <a:extLst>
              <a:ext uri="{FF2B5EF4-FFF2-40B4-BE49-F238E27FC236}">
                <a16:creationId xmlns:a16="http://schemas.microsoft.com/office/drawing/2014/main" id="{8FD65F7F-7DE6-457C-AA72-649CFE61B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58" y="1279565"/>
            <a:ext cx="1656103" cy="165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ілка вниз 2">
            <a:extLst>
              <a:ext uri="{FF2B5EF4-FFF2-40B4-BE49-F238E27FC236}">
                <a16:creationId xmlns:a16="http://schemas.microsoft.com/office/drawing/2014/main" id="{50CD8223-67CD-4B49-85BC-FC18CB1EEB3C}"/>
              </a:ext>
            </a:extLst>
          </p:cNvPr>
          <p:cNvSpPr/>
          <p:nvPr/>
        </p:nvSpPr>
        <p:spPr>
          <a:xfrm>
            <a:off x="2408025" y="2702941"/>
            <a:ext cx="792088" cy="91940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Стрілка вниз 11">
            <a:extLst>
              <a:ext uri="{FF2B5EF4-FFF2-40B4-BE49-F238E27FC236}">
                <a16:creationId xmlns:a16="http://schemas.microsoft.com/office/drawing/2014/main" id="{BBBB78DF-7595-42E1-B07D-0B32EB9891C6}"/>
              </a:ext>
            </a:extLst>
          </p:cNvPr>
          <p:cNvSpPr/>
          <p:nvPr/>
        </p:nvSpPr>
        <p:spPr>
          <a:xfrm rot="16200000">
            <a:off x="6317033" y="5229024"/>
            <a:ext cx="792088" cy="155303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Стрілка вниз 12">
            <a:extLst>
              <a:ext uri="{FF2B5EF4-FFF2-40B4-BE49-F238E27FC236}">
                <a16:creationId xmlns:a16="http://schemas.microsoft.com/office/drawing/2014/main" id="{F00A3F2D-AC2E-468B-8C37-747D79A643A4}"/>
              </a:ext>
            </a:extLst>
          </p:cNvPr>
          <p:cNvSpPr/>
          <p:nvPr/>
        </p:nvSpPr>
        <p:spPr>
          <a:xfrm rot="10800000">
            <a:off x="9667465" y="4111716"/>
            <a:ext cx="792088" cy="128715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 descr="Результат пошуку зображень за запитом &quot;education on PC&quot;">
            <a:extLst>
              <a:ext uri="{FF2B5EF4-FFF2-40B4-BE49-F238E27FC236}">
                <a16:creationId xmlns:a16="http://schemas.microsoft.com/office/drawing/2014/main" id="{460910F5-D286-42F6-88D5-7EE7EEA5C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06" y="2486896"/>
            <a:ext cx="3287237" cy="30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E152EE-729C-4764-9A31-D17924B49FF6}"/>
              </a:ext>
            </a:extLst>
          </p:cNvPr>
          <p:cNvSpPr txBox="1"/>
          <p:nvPr/>
        </p:nvSpPr>
        <p:spPr>
          <a:xfrm>
            <a:off x="467543" y="1347788"/>
            <a:ext cx="4772113" cy="1077218"/>
          </a:xfrm>
          <a:prstGeom prst="rect">
            <a:avLst/>
          </a:prstGeom>
          <a:solidFill>
            <a:srgbClr val="99009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Добери характерні слова або фрази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02A9B4-D11A-41AF-B7BF-6B943CDE324A}"/>
              </a:ext>
            </a:extLst>
          </p:cNvPr>
          <p:cNvSpPr txBox="1"/>
          <p:nvPr/>
        </p:nvSpPr>
        <p:spPr>
          <a:xfrm>
            <a:off x="467543" y="5713152"/>
            <a:ext cx="4772113" cy="584775"/>
          </a:xfrm>
          <a:prstGeom prst="rect">
            <a:avLst/>
          </a:prstGeom>
          <a:solidFill>
            <a:srgbClr val="99009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Пошук в Інтернеті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AAEC5E-7F92-4959-9303-CCD85D2377CA}"/>
              </a:ext>
            </a:extLst>
          </p:cNvPr>
          <p:cNvSpPr txBox="1"/>
          <p:nvPr/>
        </p:nvSpPr>
        <p:spPr>
          <a:xfrm>
            <a:off x="8520325" y="2935669"/>
            <a:ext cx="3539434" cy="10772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Збережи знайдене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3B84C8-C344-4EF1-8142-7D8F0BE1DF2A}"/>
              </a:ext>
            </a:extLst>
          </p:cNvPr>
          <p:cNvSpPr txBox="1"/>
          <p:nvPr/>
        </p:nvSpPr>
        <p:spPr>
          <a:xfrm>
            <a:off x="8520325" y="5497696"/>
            <a:ext cx="3539434" cy="1077218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Проаналізуй знайдене</a:t>
            </a:r>
          </a:p>
        </p:txBody>
      </p:sp>
    </p:spTree>
    <p:extLst>
      <p:ext uri="{BB962C8B-B14F-4D97-AF65-F5344CB8AC3E}">
        <p14:creationId xmlns:p14="http://schemas.microsoft.com/office/powerpoint/2010/main" val="109942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Авторське право та Інтернет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 знаєте, що брати чужі речі без дозволу не можна. Так само не можна розповсюджувати без дозволу та видавати за власні чужі тексти, зображення та інші дані, які розміщено в Інтернеті. Це порушує чиїсь авторські права.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CDC17-7FAB-4BDA-BAC0-1765C6C233C5}"/>
              </a:ext>
            </a:extLst>
          </p:cNvPr>
          <p:cNvSpPr txBox="1"/>
          <p:nvPr/>
        </p:nvSpPr>
        <p:spPr>
          <a:xfrm>
            <a:off x="1403647" y="3560463"/>
            <a:ext cx="4738735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Авторське право </a:t>
            </a:r>
            <a:r>
              <a:rPr lang="uk-UA" sz="2800" b="1" i="1" kern="0" dirty="0">
                <a:solidFill>
                  <a:srgbClr val="FFFFFF"/>
                </a:solidFill>
              </a:rPr>
              <a:t>— це право авторів на створені ними твори.</a:t>
            </a:r>
          </a:p>
        </p:txBody>
      </p:sp>
      <p:pic>
        <p:nvPicPr>
          <p:cNvPr id="7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5E96B45D-284D-41FD-8839-FDDFA2B3A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359875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Результат пошуку зображень за запитом &quot;Авторське право&quot;">
            <a:extLst>
              <a:ext uri="{FF2B5EF4-FFF2-40B4-BE49-F238E27FC236}">
                <a16:creationId xmlns:a16="http://schemas.microsoft.com/office/drawing/2014/main" id="{3AC70745-0060-4157-8367-5600E4B3B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73" y="3514853"/>
            <a:ext cx="4412095" cy="304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Результат пошуку зображень за запитом &quot;Авторське право&quot;">
            <a:extLst>
              <a:ext uri="{FF2B5EF4-FFF2-40B4-BE49-F238E27FC236}">
                <a16:creationId xmlns:a16="http://schemas.microsoft.com/office/drawing/2014/main" id="{A45F05F7-F306-4621-8B78-009515133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86" y="5005092"/>
            <a:ext cx="1438351" cy="161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9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Авторське право та Інтернет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Усі матеріали в Інтернеті: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45BE0B2-4437-44EF-BA2E-8DCE09739C79}"/>
              </a:ext>
            </a:extLst>
          </p:cNvPr>
          <p:cNvSpPr/>
          <p:nvPr/>
        </p:nvSpPr>
        <p:spPr>
          <a:xfrm>
            <a:off x="77546" y="1801824"/>
            <a:ext cx="2887061" cy="11149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chemeClr val="bg1"/>
                </a:solidFill>
              </a:rPr>
              <a:t>тексти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6DEF81A-4434-4DCD-8021-9F2BBF90E66A}"/>
              </a:ext>
            </a:extLst>
          </p:cNvPr>
          <p:cNvSpPr/>
          <p:nvPr/>
        </p:nvSpPr>
        <p:spPr>
          <a:xfrm>
            <a:off x="3130676" y="1801824"/>
            <a:ext cx="2887061" cy="11149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зображення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4AFC2E6-0AB7-4273-BCC2-CF38CC494AC2}"/>
              </a:ext>
            </a:extLst>
          </p:cNvPr>
          <p:cNvSpPr/>
          <p:nvPr/>
        </p:nvSpPr>
        <p:spPr>
          <a:xfrm>
            <a:off x="6183805" y="1801824"/>
            <a:ext cx="2887061" cy="11149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музичні твори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986589E-57CD-4C1F-A2C3-96EFA16903CF}"/>
              </a:ext>
            </a:extLst>
          </p:cNvPr>
          <p:cNvSpPr/>
          <p:nvPr/>
        </p:nvSpPr>
        <p:spPr>
          <a:xfrm>
            <a:off x="9235088" y="1803742"/>
            <a:ext cx="2887061" cy="111491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відео тощо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F16BFC-439E-4545-96BA-3EEA8A149978}"/>
              </a:ext>
            </a:extLst>
          </p:cNvPr>
          <p:cNvSpPr txBox="1"/>
          <p:nvPr/>
        </p:nvSpPr>
        <p:spPr>
          <a:xfrm>
            <a:off x="72008" y="2998576"/>
            <a:ext cx="1205014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мають своїх власників. І права на ці матеріали належать саме власникам. Лише вони мають право розповсюджувати ці матеріали, підписувати своїм іменем, отримувати за їх використання винагороду тощо. Ці права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авторськими</a:t>
            </a:r>
            <a:r>
              <a:rPr lang="uk-UA" sz="2800" b="1" i="1" kern="0" dirty="0">
                <a:solidFill>
                  <a:schemeClr val="bg1"/>
                </a:solidFill>
              </a:rPr>
              <a:t>. Вони охороняються </a:t>
            </a:r>
            <a:r>
              <a:rPr lang="uk-UA" sz="2800" b="1" i="1" kern="0" dirty="0">
                <a:solidFill>
                  <a:srgbClr val="FFFF00"/>
                </a:solidFill>
              </a:rPr>
              <a:t>Законом України про захист авторських прав</a:t>
            </a:r>
            <a:r>
              <a:rPr lang="uk-UA" sz="2800" b="1" i="1" kern="0" dirty="0">
                <a:solidFill>
                  <a:schemeClr val="bg1"/>
                </a:solidFill>
              </a:rPr>
              <a:t>. За порушення цього закону передбачено кримінальну відповідальність.</a:t>
            </a:r>
          </a:p>
        </p:txBody>
      </p:sp>
    </p:spTree>
    <p:extLst>
      <p:ext uri="{BB962C8B-B14F-4D97-AF65-F5344CB8AC3E}">
        <p14:creationId xmlns:p14="http://schemas.microsoft.com/office/powerpoint/2010/main" val="399640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Авторське право та Інтернет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Відповідно до законодавства України автори мають виключне право на відтворення, копіювання, прокат і трансляцію своїх творів.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33E7E3B-DE33-4B41-B429-4E32566A4796}"/>
              </a:ext>
            </a:extLst>
          </p:cNvPr>
          <p:cNvSpPr/>
          <p:nvPr/>
        </p:nvSpPr>
        <p:spPr>
          <a:xfrm>
            <a:off x="72007" y="3324671"/>
            <a:ext cx="2887061" cy="110818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Статті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88DF982-1309-4AF1-A1BC-3666683961AB}"/>
              </a:ext>
            </a:extLst>
          </p:cNvPr>
          <p:cNvSpPr/>
          <p:nvPr/>
        </p:nvSpPr>
        <p:spPr>
          <a:xfrm>
            <a:off x="3125137" y="3324671"/>
            <a:ext cx="2887061" cy="110818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Фотографії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A897C5C-AB99-49C4-9BBA-AF3E3F65203D}"/>
              </a:ext>
            </a:extLst>
          </p:cNvPr>
          <p:cNvSpPr/>
          <p:nvPr/>
        </p:nvSpPr>
        <p:spPr>
          <a:xfrm>
            <a:off x="6178266" y="3324671"/>
            <a:ext cx="2887061" cy="110818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Презентації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9275C9A-5810-4016-80FD-D7121483A914}"/>
              </a:ext>
            </a:extLst>
          </p:cNvPr>
          <p:cNvSpPr/>
          <p:nvPr/>
        </p:nvSpPr>
        <p:spPr>
          <a:xfrm>
            <a:off x="9229549" y="3326589"/>
            <a:ext cx="2887061" cy="110818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Відео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A9E8DD-FD7A-48EF-9CEB-6D616BC79091}"/>
              </a:ext>
            </a:extLst>
          </p:cNvPr>
          <p:cNvSpPr txBox="1"/>
          <p:nvPr/>
        </p:nvSpPr>
        <p:spPr>
          <a:xfrm>
            <a:off x="66468" y="2700666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Авторське право</a:t>
            </a:r>
          </a:p>
        </p:txBody>
      </p:sp>
      <p:pic>
        <p:nvPicPr>
          <p:cNvPr id="3074" name="Picture 2" descr="article, files, magazine, media, news, newspaper, paper icon">
            <a:extLst>
              <a:ext uri="{FF2B5EF4-FFF2-40B4-BE49-F238E27FC236}">
                <a16:creationId xmlns:a16="http://schemas.microsoft.com/office/drawing/2014/main" id="{A05263F2-FB25-4CA2-843B-5382D163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8" y="4503820"/>
            <a:ext cx="2039938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зультат пошуку зображень за запитом &quot;Photo icon&quot;">
            <a:extLst>
              <a:ext uri="{FF2B5EF4-FFF2-40B4-BE49-F238E27FC236}">
                <a16:creationId xmlns:a16="http://schemas.microsoft.com/office/drawing/2014/main" id="{FA0F945C-3CA6-42D9-8888-CC236636F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593" y="4427582"/>
            <a:ext cx="2296711" cy="22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lh4.ggpht.com/2T6WgtnsITUqVRZe-PmK_eopjqd_TjdbP7YhjIakzPgMuWoXDKLaZ-RCRK-6Hg7rWQ=w300">
            <a:extLst>
              <a:ext uri="{FF2B5EF4-FFF2-40B4-BE49-F238E27FC236}">
                <a16:creationId xmlns:a16="http://schemas.microsoft.com/office/drawing/2014/main" id="{E70771F4-ED10-41FF-B9B2-438E1D738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35" y="4533637"/>
            <a:ext cx="2161922" cy="216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ideo icon">
            <a:extLst>
              <a:ext uri="{FF2B5EF4-FFF2-40B4-BE49-F238E27FC236}">
                <a16:creationId xmlns:a16="http://schemas.microsoft.com/office/drawing/2014/main" id="{DA808345-8526-4302-9DE6-AA60D03BB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549" y="4080258"/>
            <a:ext cx="2887061" cy="28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1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Авторське право та Інтернет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Відповідно, для того щоб скористатися роботою автора, ми маємо запитати дозвіл у нього чи в того, кому автор передав право на використання.</a:t>
            </a:r>
          </a:p>
        </p:txBody>
      </p:sp>
      <p:pic>
        <p:nvPicPr>
          <p:cNvPr id="4106" name="Picture 10" descr="Пов’язане зображення">
            <a:extLst>
              <a:ext uri="{FF2B5EF4-FFF2-40B4-BE49-F238E27FC236}">
                <a16:creationId xmlns:a16="http://schemas.microsoft.com/office/drawing/2014/main" id="{8F05EE76-0124-4B57-A80F-610323254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428" y="2643119"/>
            <a:ext cx="3898498" cy="38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Результат пошуку зображень за запитом &quot;Copyright&quot;">
            <a:extLst>
              <a:ext uri="{FF2B5EF4-FFF2-40B4-BE49-F238E27FC236}">
                <a16:creationId xmlns:a16="http://schemas.microsoft.com/office/drawing/2014/main" id="{0498DCD6-D2B2-4422-9A4F-4D26CB349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643119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8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Авторське право та Інтернет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4884456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людина видає чужі матеріали за свої, ставить своє прізвище під чужим текстом або фотографією, то таке порушення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плагіатом</a:t>
            </a:r>
            <a:r>
              <a:rPr lang="uk-UA" sz="2800" b="1" i="1" kern="0" dirty="0">
                <a:solidFill>
                  <a:schemeClr val="bg1"/>
                </a:solidFill>
              </a:rPr>
              <a:t>.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FED52C-D625-44DA-A369-DED19DABC5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48"/>
          <a:stretch/>
        </p:blipFill>
        <p:spPr>
          <a:xfrm>
            <a:off x="5099818" y="1196764"/>
            <a:ext cx="7022331" cy="35394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12A781-64FC-455E-BCB8-857D1ABFF8CA}"/>
              </a:ext>
            </a:extLst>
          </p:cNvPr>
          <p:cNvSpPr txBox="1"/>
          <p:nvPr/>
        </p:nvSpPr>
        <p:spPr>
          <a:xfrm>
            <a:off x="72007" y="4854770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ви  завантажили з Інтернету та підписали своїм прізвищем    зображення,    презентацію або реферат - це також вважається плагіатом.</a:t>
            </a:r>
          </a:p>
        </p:txBody>
      </p:sp>
    </p:spTree>
    <p:extLst>
      <p:ext uri="{BB962C8B-B14F-4D97-AF65-F5344CB8AC3E}">
        <p14:creationId xmlns:p14="http://schemas.microsoft.com/office/powerpoint/2010/main" val="89563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Авторське право та Інтернет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6C194-0269-4370-942C-712AA99F38A9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Використовуючи чужі матеріали з Інтернету - копіюючи їх на носії даних, вставляючи в презентації чи текстові документи, потрібно дотримуватися певних правил, щоб не порушити закон про захист авторських прав: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56C44C-390F-4C2B-94E4-A4D18C32D891}"/>
              </a:ext>
            </a:extLst>
          </p:cNvPr>
          <p:cNvSpPr txBox="1"/>
          <p:nvPr/>
        </p:nvSpPr>
        <p:spPr>
          <a:xfrm>
            <a:off x="72008" y="3516899"/>
            <a:ext cx="8680106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Запитувати дозвіл на використання матеріалів у їх автора. Це можна зробити, надіславши листа автору, якщо його ім'я або контактні дані вказано на сайті.</a:t>
            </a:r>
          </a:p>
        </p:txBody>
      </p:sp>
      <p:pic>
        <p:nvPicPr>
          <p:cNvPr id="8" name="Picture 2" descr="Пов’язане зображення">
            <a:extLst>
              <a:ext uri="{FF2B5EF4-FFF2-40B4-BE49-F238E27FC236}">
                <a16:creationId xmlns:a16="http://schemas.microsoft.com/office/drawing/2014/main" id="{C8C05E72-C0EF-4447-8648-DDB552DC2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549" y="3516899"/>
            <a:ext cx="3279601" cy="32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2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Авторське право та Інтернет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BB778C-427D-4BFA-962E-CF7D354BF62D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Продовження…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1A6BA9-A214-4A0B-913B-9F26B33827D0}"/>
              </a:ext>
            </a:extLst>
          </p:cNvPr>
          <p:cNvSpPr txBox="1"/>
          <p:nvPr/>
        </p:nvSpPr>
        <p:spPr>
          <a:xfrm>
            <a:off x="72008" y="1892084"/>
            <a:ext cx="1205014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Використовуючи фрагмент тексту або зображення, отримані з Інтернету, обов'язково вказувати адресу веб-сторінки, звідки вони були скопійовані. Адресу можна копіювати з рядка адреси браузера та вставляти в документ або презентацію.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84D91C-E207-41F8-A2FB-E9BD987BF9B9}"/>
              </a:ext>
            </a:extLst>
          </p:cNvPr>
          <p:cNvSpPr txBox="1"/>
          <p:nvPr/>
        </p:nvSpPr>
        <p:spPr>
          <a:xfrm>
            <a:off x="141858" y="4396382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 розповсюджувати чужі твори без дозволу автора.</a:t>
            </a:r>
          </a:p>
        </p:txBody>
      </p:sp>
    </p:spTree>
    <p:extLst>
      <p:ext uri="{BB962C8B-B14F-4D97-AF65-F5344CB8AC3E}">
        <p14:creationId xmlns:p14="http://schemas.microsoft.com/office/powerpoint/2010/main" val="145643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2.3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06" y="2198346"/>
            <a:ext cx="2084640" cy="2084640"/>
          </a:xfrm>
          <a:prstGeom prst="rect">
            <a:avLst/>
          </a:prstGeom>
        </p:spPr>
      </p:pic>
      <p:graphicFrame>
        <p:nvGraphicFramePr>
          <p:cNvPr id="8" name="Таблиця 7"/>
          <p:cNvGraphicFramePr>
            <a:graphicFrameLocks noGrp="1"/>
          </p:cNvGraphicFramePr>
          <p:nvPr/>
        </p:nvGraphicFramePr>
        <p:xfrm>
          <a:off x="3709058" y="1484784"/>
          <a:ext cx="4320477" cy="3816423"/>
        </p:xfrm>
        <a:graphic>
          <a:graphicData uri="http://schemas.openxmlformats.org/drawingml/2006/table">
            <a:tbl>
              <a:tblPr firstRow="1" bandRow="1"/>
              <a:tblGrid>
                <a:gridCol w="480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1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8" y="4797152"/>
            <a:ext cx="465584" cy="465584"/>
          </a:xfrm>
          <a:prstGeom prst="rect">
            <a:avLst/>
          </a:prstGeom>
        </p:spPr>
      </p:pic>
      <p:sp>
        <p:nvSpPr>
          <p:cNvPr id="10" name="Округлена прямокутна виноска 8"/>
          <p:cNvSpPr/>
          <p:nvPr/>
        </p:nvSpPr>
        <p:spPr>
          <a:xfrm>
            <a:off x="3709058" y="1052736"/>
            <a:ext cx="416682" cy="360040"/>
          </a:xfrm>
          <a:prstGeom prst="wedgeRoundRectCallout">
            <a:avLst>
              <a:gd name="adj1" fmla="val 49367"/>
              <a:gd name="adj2" fmla="val 82979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202" y="5438502"/>
            <a:ext cx="11799947" cy="919401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 Гіперпосилання   для   швидкого   доступу </a:t>
            </a:r>
            <a:b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до   веб-сторінок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сайта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зі списку обраних сайтів</a:t>
            </a:r>
            <a:endParaRPr kumimoji="0" lang="uk-UA" sz="23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134" y="5390576"/>
            <a:ext cx="551982" cy="551982"/>
          </a:xfrm>
          <a:prstGeom prst="rect">
            <a:avLst/>
          </a:prstGeom>
        </p:spPr>
      </p:pic>
      <p:graphicFrame>
        <p:nvGraphicFramePr>
          <p:cNvPr id="13" name="Таблиця 12"/>
          <p:cNvGraphicFramePr>
            <a:graphicFrameLocks noGrp="1"/>
          </p:cNvGraphicFramePr>
          <p:nvPr/>
        </p:nvGraphicFramePr>
        <p:xfrm>
          <a:off x="3712190" y="1484784"/>
          <a:ext cx="480053" cy="3392376"/>
        </p:xfrm>
        <a:graphic>
          <a:graphicData uri="http://schemas.openxmlformats.org/drawingml/2006/table">
            <a:tbl>
              <a:tblPr firstRow="1" bandRow="1"/>
              <a:tblGrid>
                <a:gridCol w="480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З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Л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Д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46" y="1883296"/>
            <a:ext cx="465584" cy="465584"/>
          </a:xfrm>
          <a:prstGeom prst="rect">
            <a:avLst/>
          </a:prstGeom>
        </p:spPr>
      </p:pic>
      <p:sp>
        <p:nvSpPr>
          <p:cNvPr id="15" name="Округлена прямокутна виноска 13"/>
          <p:cNvSpPr/>
          <p:nvPr/>
        </p:nvSpPr>
        <p:spPr>
          <a:xfrm>
            <a:off x="3205002" y="1916832"/>
            <a:ext cx="416682" cy="360040"/>
          </a:xfrm>
          <a:prstGeom prst="wedgeRoundRectCallout">
            <a:avLst>
              <a:gd name="adj1" fmla="val 77233"/>
              <a:gd name="adj2" fmla="val -1678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7202" y="5438502"/>
            <a:ext cx="11799947" cy="1328023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Право авторів розповсюджувати створені ними матеріали, підписувати їх своїм іменем, отримувати за них винагороду тощо</a:t>
            </a:r>
            <a:endParaRPr kumimoji="0" lang="uk-UA" sz="23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134" y="5390576"/>
            <a:ext cx="551982" cy="551982"/>
          </a:xfrm>
          <a:prstGeom prst="rect">
            <a:avLst/>
          </a:prstGeom>
        </p:spPr>
      </p:pic>
      <p:graphicFrame>
        <p:nvGraphicFramePr>
          <p:cNvPr id="18" name="Таблиця 17"/>
          <p:cNvGraphicFramePr>
            <a:graphicFrameLocks noGrp="1"/>
          </p:cNvGraphicFramePr>
          <p:nvPr/>
        </p:nvGraphicFramePr>
        <p:xfrm>
          <a:off x="3709061" y="1916832"/>
          <a:ext cx="4320477" cy="424047"/>
        </p:xfrm>
        <a:graphic>
          <a:graphicData uri="http://schemas.openxmlformats.org/drawingml/2006/table">
            <a:tbl>
              <a:tblPr firstRow="1" bandRow="1"/>
              <a:tblGrid>
                <a:gridCol w="480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В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Т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О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Р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С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Ь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Е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94" y="3573016"/>
            <a:ext cx="465584" cy="465584"/>
          </a:xfrm>
          <a:prstGeom prst="rect">
            <a:avLst/>
          </a:prstGeom>
        </p:spPr>
      </p:pic>
      <p:sp>
        <p:nvSpPr>
          <p:cNvPr id="20" name="Округлена прямокутна виноска 18"/>
          <p:cNvSpPr/>
          <p:nvPr/>
        </p:nvSpPr>
        <p:spPr>
          <a:xfrm>
            <a:off x="6099361" y="1484784"/>
            <a:ext cx="416682" cy="360040"/>
          </a:xfrm>
          <a:prstGeom prst="wedgeRoundRectCallout">
            <a:avLst>
              <a:gd name="adj1" fmla="val 38917"/>
              <a:gd name="adj2" fmla="val 78948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7202" y="5438502"/>
            <a:ext cx="11799947" cy="1328023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Група веб-сторінок, що пов'язані гіперпосиланнями, мають спільну тематику або призначення та належать певному власнику</a:t>
            </a:r>
            <a:endParaRPr kumimoji="0" lang="uk-UA" sz="23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134" y="5390576"/>
            <a:ext cx="551982" cy="551982"/>
          </a:xfrm>
          <a:prstGeom prst="rect">
            <a:avLst/>
          </a:prstGeom>
        </p:spPr>
      </p:pic>
      <p:graphicFrame>
        <p:nvGraphicFramePr>
          <p:cNvPr id="23" name="Таблиця 22"/>
          <p:cNvGraphicFramePr>
            <a:graphicFrameLocks noGrp="1"/>
          </p:cNvGraphicFramePr>
          <p:nvPr/>
        </p:nvGraphicFramePr>
        <p:xfrm>
          <a:off x="6109325" y="1916832"/>
          <a:ext cx="480053" cy="1696188"/>
        </p:xfrm>
        <a:graphic>
          <a:graphicData uri="http://schemas.openxmlformats.org/drawingml/2006/table">
            <a:tbl>
              <a:tblPr firstRow="1" bandRow="1"/>
              <a:tblGrid>
                <a:gridCol w="480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С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Й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Т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34" y="5229200"/>
            <a:ext cx="465584" cy="465584"/>
          </a:xfrm>
          <a:prstGeom prst="rect">
            <a:avLst/>
          </a:prstGeom>
        </p:spPr>
      </p:pic>
      <p:sp>
        <p:nvSpPr>
          <p:cNvPr id="25" name="Округлена прямокутна виноска 23"/>
          <p:cNvSpPr/>
          <p:nvPr/>
        </p:nvSpPr>
        <p:spPr>
          <a:xfrm>
            <a:off x="7108800" y="1484784"/>
            <a:ext cx="416682" cy="360040"/>
          </a:xfrm>
          <a:prstGeom prst="wedgeRoundRectCallout">
            <a:avLst>
              <a:gd name="adj1" fmla="val 38917"/>
              <a:gd name="adj2" fmla="val 78948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7202" y="5749959"/>
            <a:ext cx="11799947" cy="510778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 Міжнародний знак охорони авторського права</a:t>
            </a:r>
            <a:endParaRPr kumimoji="0" lang="uk-UA" sz="23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134" y="5702033"/>
            <a:ext cx="551982" cy="551982"/>
          </a:xfrm>
          <a:prstGeom prst="rect">
            <a:avLst/>
          </a:prstGeom>
        </p:spPr>
      </p:pic>
      <p:graphicFrame>
        <p:nvGraphicFramePr>
          <p:cNvPr id="28" name="Таблиця 27"/>
          <p:cNvGraphicFramePr>
            <a:graphicFrameLocks noGrp="1"/>
          </p:cNvGraphicFramePr>
          <p:nvPr/>
        </p:nvGraphicFramePr>
        <p:xfrm>
          <a:off x="7078965" y="1908832"/>
          <a:ext cx="480053" cy="3392376"/>
        </p:xfrm>
        <a:graphic>
          <a:graphicData uri="http://schemas.openxmlformats.org/drawingml/2006/table">
            <a:tbl>
              <a:tblPr firstRow="1" bandRow="1"/>
              <a:tblGrid>
                <a:gridCol w="480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О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П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І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Р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Й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46" y="4023207"/>
            <a:ext cx="465584" cy="465584"/>
          </a:xfrm>
          <a:prstGeom prst="rect">
            <a:avLst/>
          </a:prstGeom>
        </p:spPr>
      </p:pic>
      <p:sp>
        <p:nvSpPr>
          <p:cNvPr id="30" name="Округлена прямокутна виноска 28"/>
          <p:cNvSpPr/>
          <p:nvPr/>
        </p:nvSpPr>
        <p:spPr>
          <a:xfrm>
            <a:off x="4213114" y="4038600"/>
            <a:ext cx="416682" cy="360040"/>
          </a:xfrm>
          <a:prstGeom prst="wedgeRoundRectCallout">
            <a:avLst>
              <a:gd name="adj1" fmla="val 77233"/>
              <a:gd name="adj2" fmla="val -9741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7202" y="5438502"/>
            <a:ext cx="11799947" cy="1328023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 Привласнення авторства на чужий твір або на чуже відкриття, використання у своїх працях чужого твору без посилання на автора</a:t>
            </a:r>
            <a:endParaRPr kumimoji="0" lang="uk-UA" sz="23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134" y="5390576"/>
            <a:ext cx="551982" cy="551982"/>
          </a:xfrm>
          <a:prstGeom prst="rect">
            <a:avLst/>
          </a:prstGeom>
        </p:spPr>
      </p:pic>
      <p:graphicFrame>
        <p:nvGraphicFramePr>
          <p:cNvPr id="33" name="Таблиця 32"/>
          <p:cNvGraphicFramePr>
            <a:graphicFrameLocks noGrp="1"/>
          </p:cNvGraphicFramePr>
          <p:nvPr/>
        </p:nvGraphicFramePr>
        <p:xfrm>
          <a:off x="4675439" y="4023207"/>
          <a:ext cx="3360371" cy="424047"/>
        </p:xfrm>
        <a:graphic>
          <a:graphicData uri="http://schemas.openxmlformats.org/drawingml/2006/table">
            <a:tbl>
              <a:tblPr firstRow="1" bandRow="1"/>
              <a:tblGrid>
                <a:gridCol w="480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П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Л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Г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І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Т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010" y="4835624"/>
            <a:ext cx="465584" cy="465584"/>
          </a:xfrm>
          <a:prstGeom prst="rect">
            <a:avLst/>
          </a:prstGeom>
        </p:spPr>
      </p:pic>
      <p:sp>
        <p:nvSpPr>
          <p:cNvPr id="35" name="Округлена прямокутна виноска 33"/>
          <p:cNvSpPr/>
          <p:nvPr/>
        </p:nvSpPr>
        <p:spPr>
          <a:xfrm>
            <a:off x="4675678" y="4931642"/>
            <a:ext cx="416682" cy="360040"/>
          </a:xfrm>
          <a:prstGeom prst="wedgeRoundRectCallout">
            <a:avLst>
              <a:gd name="adj1" fmla="val 77233"/>
              <a:gd name="adj2" fmla="val -9741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7202" y="5438502"/>
            <a:ext cx="11799947" cy="1276945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6. Короткий уривок з твору, який використовується іншою</a:t>
            </a:r>
            <a:b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особою у своєму творі, щоб зробити зрозумілішими свої твердження</a:t>
            </a:r>
            <a:endParaRPr kumimoji="0" lang="uk-UA" sz="23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134" y="5390576"/>
            <a:ext cx="551982" cy="551982"/>
          </a:xfrm>
          <a:prstGeom prst="rect">
            <a:avLst/>
          </a:prstGeom>
        </p:spPr>
      </p:pic>
      <p:graphicFrame>
        <p:nvGraphicFramePr>
          <p:cNvPr id="38" name="Таблиця 37"/>
          <p:cNvGraphicFramePr>
            <a:graphicFrameLocks noGrp="1"/>
          </p:cNvGraphicFramePr>
          <p:nvPr/>
        </p:nvGraphicFramePr>
        <p:xfrm>
          <a:off x="5143613" y="4877161"/>
          <a:ext cx="2880318" cy="424047"/>
        </p:xfrm>
        <a:graphic>
          <a:graphicData uri="http://schemas.openxmlformats.org/drawingml/2006/table">
            <a:tbl>
              <a:tblPr firstRow="1" bandRow="1"/>
              <a:tblGrid>
                <a:gridCol w="480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4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Ц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И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Т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Т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1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" name="Picture 2" descr="b, copyright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523" y="1758965"/>
            <a:ext cx="2130723" cy="21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bookmark, favorite, rate, star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5" y="1577044"/>
            <a:ext cx="2870208" cy="287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трілка вправо 30">
            <a:hlinkClick r:id="" action="ppaction://hlinkshowjump?jump=nextslide"/>
          </p:cNvPr>
          <p:cNvSpPr/>
          <p:nvPr/>
        </p:nvSpPr>
        <p:spPr>
          <a:xfrm>
            <a:off x="10224642" y="4088736"/>
            <a:ext cx="1891183" cy="1200482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Далі</a:t>
            </a:r>
          </a:p>
        </p:txBody>
      </p:sp>
    </p:spTree>
    <p:extLst>
      <p:ext uri="{BB962C8B-B14F-4D97-AF65-F5344CB8AC3E}">
        <p14:creationId xmlns:p14="http://schemas.microsoft.com/office/powerpoint/2010/main" val="138838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  <p:bldP spid="36" grpId="0" animBg="1"/>
      <p:bldP spid="36" grpId="1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Завантаження даних з Інтернету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0929" y="542764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Можна зберігати на носіях даних для подальшого використання.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564A83C-385F-495F-8F4A-FEA1A8D9CD13}"/>
              </a:ext>
            </a:extLst>
          </p:cNvPr>
          <p:cNvSpPr/>
          <p:nvPr/>
        </p:nvSpPr>
        <p:spPr>
          <a:xfrm>
            <a:off x="69850" y="1193517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chemeClr val="bg1"/>
                </a:solidFill>
              </a:rPr>
              <a:t>Веб-сторінки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8DAF32B-28A5-48AA-A768-33A5A907D3F3}"/>
              </a:ext>
            </a:extLst>
          </p:cNvPr>
          <p:cNvSpPr/>
          <p:nvPr/>
        </p:nvSpPr>
        <p:spPr>
          <a:xfrm>
            <a:off x="3122980" y="1193517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Зображення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851FCC4-F071-44FF-86D7-999A7C5627D7}"/>
              </a:ext>
            </a:extLst>
          </p:cNvPr>
          <p:cNvSpPr/>
          <p:nvPr/>
        </p:nvSpPr>
        <p:spPr>
          <a:xfrm>
            <a:off x="6176109" y="1193517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Фрагменти текстів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172EFC6-ADBE-48B3-984C-7841E051F9B4}"/>
              </a:ext>
            </a:extLst>
          </p:cNvPr>
          <p:cNvSpPr/>
          <p:nvPr/>
        </p:nvSpPr>
        <p:spPr>
          <a:xfrm>
            <a:off x="9227392" y="1195435"/>
            <a:ext cx="2887061" cy="1388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Приєднані файли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10" name="Picture 2" descr="image, photo, photography, picture icon">
            <a:extLst>
              <a:ext uri="{FF2B5EF4-FFF2-40B4-BE49-F238E27FC236}">
                <a16:creationId xmlns:a16="http://schemas.microsoft.com/office/drawing/2014/main" id="{A06461AE-E696-454C-844B-D6B163E08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39" y="2662829"/>
            <a:ext cx="2683741" cy="26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bc, alphabet, beginning english, english, english lesson icon">
            <a:extLst>
              <a:ext uri="{FF2B5EF4-FFF2-40B4-BE49-F238E27FC236}">
                <a16:creationId xmlns:a16="http://schemas.microsoft.com/office/drawing/2014/main" id="{680E92FA-5C04-469C-9A35-EF9FF00A7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68" y="2662829"/>
            <a:ext cx="2683741" cy="26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browser, webpage, website icon">
            <a:extLst>
              <a:ext uri="{FF2B5EF4-FFF2-40B4-BE49-F238E27FC236}">
                <a16:creationId xmlns:a16="http://schemas.microsoft.com/office/drawing/2014/main" id="{B3C48F75-B90F-4FBF-BA8B-39C2A0729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09" y="2633558"/>
            <a:ext cx="2683741" cy="26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ocument, document folder, file folder, folder icon">
            <a:extLst>
              <a:ext uri="{FF2B5EF4-FFF2-40B4-BE49-F238E27FC236}">
                <a16:creationId xmlns:a16="http://schemas.microsoft.com/office/drawing/2014/main" id="{68EF5DBD-7692-434A-A93B-E4711E2C1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021" y="2662829"/>
            <a:ext cx="2654470" cy="265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06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80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-83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2.2</a:t>
            </a: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9" name="Округлена прямокутна виноска 5">
            <a:extLst>
              <a:ext uri="{FF2B5EF4-FFF2-40B4-BE49-F238E27FC236}">
                <a16:creationId xmlns:a16="http://schemas.microsoft.com/office/drawing/2014/main" id="{CFC8A08F-53A5-4D92-B2EF-1FFAE5E3E8F2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FBC5D2F-191C-4769-AE8D-40C12AEC7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68675"/>
            <a:ext cx="3250794" cy="32507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47F1C2-A6D0-47CA-A227-F974D5AB1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33" y="3587772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Завантаження даних з Інтернету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Розглянемо, як це можна зробити.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вас цікавить фрагмент тексту з веб-сторінки, то його можна виділити так само, як фрагмент текстового документа, скопіювати та вставити в текстовий документ у середовищі текстового редактора або в напис у редакторі презентацій.</a:t>
            </a:r>
          </a:p>
        </p:txBody>
      </p:sp>
      <p:pic>
        <p:nvPicPr>
          <p:cNvPr id="8" name="Picture 2" descr="http://poradumo.pp.ua/uploads/posts/2014-07/yak-vdkriti-bufer-obmnu_1.jpeg">
            <a:extLst>
              <a:ext uri="{FF2B5EF4-FFF2-40B4-BE49-F238E27FC236}">
                <a16:creationId xmlns:a16="http://schemas.microsoft.com/office/drawing/2014/main" id="{3C5748B4-57A6-4031-9A1A-4E2C082F6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22" y="3930414"/>
            <a:ext cx="4484231" cy="258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Результат пошуку зображень за запитом &quot;комбинации клавиш&quot;">
            <a:extLst>
              <a:ext uri="{FF2B5EF4-FFF2-40B4-BE49-F238E27FC236}">
                <a16:creationId xmlns:a16="http://schemas.microsoft.com/office/drawing/2014/main" id="{BA839BFE-131F-4341-92FB-2EC434CDA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52" y="3956890"/>
            <a:ext cx="5979656" cy="28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9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Збереження зображення</a:t>
            </a:r>
            <a:br>
              <a:rPr lang="uk-UA" dirty="0"/>
            </a:br>
            <a:r>
              <a:rPr lang="uk-UA" dirty="0"/>
              <a:t>з веб-сторінки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A98F9-E172-4964-8EA1-C8D505CAB5BD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малюнок.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Відкрити</a:t>
            </a:r>
            <a:r>
              <a:rPr lang="uk-UA" sz="2800" b="1" i="1" kern="0" dirty="0">
                <a:solidFill>
                  <a:srgbClr val="FFFFFF"/>
                </a:solidFill>
              </a:rPr>
              <a:t>    контекстне    меню    та    вибрати   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Зберегти зображення як…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BA3F1A-FC41-4F88-BA47-DAC4A680A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636912"/>
            <a:ext cx="6305016" cy="3743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5850DE-0A12-457E-AC38-4CC7E09236B0}"/>
              </a:ext>
            </a:extLst>
          </p:cNvPr>
          <p:cNvSpPr txBox="1"/>
          <p:nvPr/>
        </p:nvSpPr>
        <p:spPr>
          <a:xfrm>
            <a:off x="6792686" y="2797500"/>
            <a:ext cx="5329464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Контекстне меню </a:t>
            </a:r>
            <a:r>
              <a:rPr lang="uk-UA" sz="2800" b="1" i="1" kern="0" dirty="0">
                <a:solidFill>
                  <a:srgbClr val="FFFFFF"/>
                </a:solidFill>
              </a:rPr>
              <a:t>відкривається при наведенні вказівника на об'єкт і клацанні </a:t>
            </a:r>
            <a:r>
              <a:rPr lang="uk-UA" sz="2800" b="1" i="1" kern="0" dirty="0">
                <a:solidFill>
                  <a:srgbClr val="FFFF00"/>
                </a:solidFill>
              </a:rPr>
              <a:t>правої кнопки миші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168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691" y="2150870"/>
            <a:ext cx="6181725" cy="4229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Збереження зображення</a:t>
            </a:r>
            <a:br>
              <a:rPr lang="uk-UA" dirty="0"/>
            </a:br>
            <a:r>
              <a:rPr lang="uk-UA" dirty="0"/>
              <a:t>з веб-сторінки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D4C85-A9AE-4AE0-9307-EA84FD629DA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3. Відкрити   у   вікні   </a:t>
            </a:r>
            <a:r>
              <a:rPr lang="uk-UA" sz="2800" b="1" i="1" kern="0" dirty="0">
                <a:solidFill>
                  <a:srgbClr val="FFFF00"/>
                </a:solidFill>
              </a:rPr>
              <a:t>Збереження файлу </a:t>
            </a:r>
            <a:r>
              <a:rPr lang="uk-UA" sz="2800" b="1" i="1" kern="0" dirty="0">
                <a:solidFill>
                  <a:srgbClr val="FFFFFF"/>
                </a:solidFill>
              </a:rPr>
              <a:t>папку,   призначену   для збереження зображення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8CEC35E-A29B-4767-B577-4AEF4882DBD2}"/>
              </a:ext>
            </a:extLst>
          </p:cNvPr>
          <p:cNvSpPr/>
          <p:nvPr/>
        </p:nvSpPr>
        <p:spPr>
          <a:xfrm>
            <a:off x="3517098" y="3493130"/>
            <a:ext cx="1259618" cy="155716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821B54-BF8D-4C63-ABF3-BEB9C2E9D811}"/>
              </a:ext>
            </a:extLst>
          </p:cNvPr>
          <p:cNvSpPr txBox="1"/>
          <p:nvPr/>
        </p:nvSpPr>
        <p:spPr>
          <a:xfrm>
            <a:off x="1448076" y="3493130"/>
            <a:ext cx="1876537" cy="919401"/>
          </a:xfrm>
          <a:prstGeom prst="wedgeRoundRectCallout">
            <a:avLst>
              <a:gd name="adj1" fmla="val 65953"/>
              <a:gd name="adj2" fmla="val -1359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Вибрати папку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D6F824D2-02EB-498F-86E4-32CA8D5691B2}"/>
              </a:ext>
            </a:extLst>
          </p:cNvPr>
          <p:cNvSpPr/>
          <p:nvPr/>
        </p:nvSpPr>
        <p:spPr>
          <a:xfrm>
            <a:off x="4589082" y="5085184"/>
            <a:ext cx="1304280" cy="2232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AB5587-1DD3-4EF5-910C-BDFA3A237909}"/>
              </a:ext>
            </a:extLst>
          </p:cNvPr>
          <p:cNvSpPr txBox="1"/>
          <p:nvPr/>
        </p:nvSpPr>
        <p:spPr>
          <a:xfrm>
            <a:off x="1448076" y="5517232"/>
            <a:ext cx="1876537" cy="919401"/>
          </a:xfrm>
          <a:prstGeom prst="wedgeRoundRectCallout">
            <a:avLst>
              <a:gd name="adj1" fmla="val 121642"/>
              <a:gd name="adj2" fmla="val -6726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Ввести назву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581E1D34-FBA5-47DD-A464-44B378F6B13E}"/>
              </a:ext>
            </a:extLst>
          </p:cNvPr>
          <p:cNvSpPr/>
          <p:nvPr/>
        </p:nvSpPr>
        <p:spPr>
          <a:xfrm>
            <a:off x="7214300" y="5754792"/>
            <a:ext cx="911310" cy="26649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56DFE3-2784-49D0-B84D-483D4641E6E6}"/>
              </a:ext>
            </a:extLst>
          </p:cNvPr>
          <p:cNvSpPr txBox="1"/>
          <p:nvPr/>
        </p:nvSpPr>
        <p:spPr>
          <a:xfrm>
            <a:off x="8314295" y="4481683"/>
            <a:ext cx="3398733" cy="919401"/>
          </a:xfrm>
          <a:prstGeom prst="wedgeRoundRectCallout">
            <a:avLst>
              <a:gd name="adj1" fmla="val -64957"/>
              <a:gd name="adj2" fmla="val 9557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 Вибрати кнопку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Зберегти</a:t>
            </a:r>
          </a:p>
        </p:txBody>
      </p:sp>
    </p:spTree>
    <p:extLst>
      <p:ext uri="{BB962C8B-B14F-4D97-AF65-F5344CB8AC3E}">
        <p14:creationId xmlns:p14="http://schemas.microsoft.com/office/powerpoint/2010/main" val="398906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Завантаження даних з Інтернету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Крім того, на веб-сторінках можуть бути розміщені: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0CF8C-336C-4CF9-9826-AF32C0D5E2A6}"/>
              </a:ext>
            </a:extLst>
          </p:cNvPr>
          <p:cNvSpPr txBox="1"/>
          <p:nvPr/>
        </p:nvSpPr>
        <p:spPr>
          <a:xfrm>
            <a:off x="69559" y="390981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Деякі з них також можна зберегти на вашому комп'ютері. Якщо матеріали призначено для збереження, то поруч із ними буде розміщено гіперпосилання чи кнопка з текстом: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F73A662-0CB8-4D65-B076-EC41D9D302FB}"/>
              </a:ext>
            </a:extLst>
          </p:cNvPr>
          <p:cNvGrpSpPr/>
          <p:nvPr/>
        </p:nvGrpSpPr>
        <p:grpSpPr>
          <a:xfrm>
            <a:off x="72008" y="1835620"/>
            <a:ext cx="3973050" cy="1977843"/>
            <a:chOff x="72008" y="1825229"/>
            <a:chExt cx="3973050" cy="1977843"/>
          </a:xfrm>
        </p:grpSpPr>
        <p:sp>
          <p:nvSpPr>
            <p:cNvPr id="6" name="Прямокутник 5">
              <a:extLst>
                <a:ext uri="{FF2B5EF4-FFF2-40B4-BE49-F238E27FC236}">
                  <a16:creationId xmlns:a16="http://schemas.microsoft.com/office/drawing/2014/main" id="{46B75CA4-D8F5-4640-AE7C-013AD02D0780}"/>
                </a:ext>
              </a:extLst>
            </p:cNvPr>
            <p:cNvSpPr/>
            <p:nvPr/>
          </p:nvSpPr>
          <p:spPr>
            <a:xfrm>
              <a:off x="72008" y="1825229"/>
              <a:ext cx="3973050" cy="197784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відео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матеріали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10" name="Picture 6" descr="audio, speaker, volume icon">
              <a:extLst>
                <a:ext uri="{FF2B5EF4-FFF2-40B4-BE49-F238E27FC236}">
                  <a16:creationId xmlns:a16="http://schemas.microsoft.com/office/drawing/2014/main" id="{4A57777D-2E3E-4A4D-8F65-69E7A338E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553" y="1979108"/>
              <a:ext cx="1661607" cy="1661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60A8C96A-A4CA-4F7B-B6D7-41A728DD65C1}"/>
              </a:ext>
            </a:extLst>
          </p:cNvPr>
          <p:cNvGrpSpPr/>
          <p:nvPr/>
        </p:nvGrpSpPr>
        <p:grpSpPr>
          <a:xfrm>
            <a:off x="4110553" y="1835620"/>
            <a:ext cx="3973050" cy="1977843"/>
            <a:chOff x="4110553" y="1825229"/>
            <a:chExt cx="3973050" cy="2102535"/>
          </a:xfrm>
        </p:grpSpPr>
        <p:sp>
          <p:nvSpPr>
            <p:cNvPr id="7" name="Прямокутник 6">
              <a:extLst>
                <a:ext uri="{FF2B5EF4-FFF2-40B4-BE49-F238E27FC236}">
                  <a16:creationId xmlns:a16="http://schemas.microsoft.com/office/drawing/2014/main" id="{409C2559-C061-49A9-854D-D02B99277702}"/>
                </a:ext>
              </a:extLst>
            </p:cNvPr>
            <p:cNvSpPr/>
            <p:nvPr/>
          </p:nvSpPr>
          <p:spPr>
            <a:xfrm>
              <a:off x="4110553" y="1825229"/>
              <a:ext cx="3973050" cy="210253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Звукові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матеріали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11" name="Picture 8" descr="film, movie, video icon">
              <a:extLst>
                <a:ext uri="{FF2B5EF4-FFF2-40B4-BE49-F238E27FC236}">
                  <a16:creationId xmlns:a16="http://schemas.microsoft.com/office/drawing/2014/main" id="{E8FB28A4-979D-4D60-8A92-D0F7E741E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145" y="1996614"/>
              <a:ext cx="1620458" cy="1661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598ABB96-2764-41AC-90E6-641E5C8D237D}"/>
              </a:ext>
            </a:extLst>
          </p:cNvPr>
          <p:cNvGrpSpPr/>
          <p:nvPr/>
        </p:nvGrpSpPr>
        <p:grpSpPr>
          <a:xfrm>
            <a:off x="8149101" y="1835620"/>
            <a:ext cx="3973050" cy="1977843"/>
            <a:chOff x="8149101" y="1825229"/>
            <a:chExt cx="3973050" cy="2102535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9C4912A4-137C-479F-AC90-34B7E8974BC6}"/>
                </a:ext>
              </a:extLst>
            </p:cNvPr>
            <p:cNvSpPr/>
            <p:nvPr/>
          </p:nvSpPr>
          <p:spPr>
            <a:xfrm>
              <a:off x="8149101" y="1825229"/>
              <a:ext cx="3973050" cy="210253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приєднані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файли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різних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типів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5122" name="Picture 2" descr="Ð ÐµÐ·ÑÐ»ÑÑÐ°Ñ Ð¿Ð¾ÑÑÐºÑ Ð·Ð¾Ð±ÑÐ°Ð¶ÐµÐ½Ñ Ð·Ð° Ð·Ð°Ð¿Ð¸ÑÐ¾Ð¼ &quot;file icon&quot;">
              <a:extLst>
                <a:ext uri="{FF2B5EF4-FFF2-40B4-BE49-F238E27FC236}">
                  <a16:creationId xmlns:a16="http://schemas.microsoft.com/office/drawing/2014/main" id="{F4A11421-C960-4515-BB12-6CDA55FC7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5046" y="1982589"/>
              <a:ext cx="1642117" cy="1642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118C42AB-1E95-4B3E-9624-75F96D8A9E7D}"/>
              </a:ext>
            </a:extLst>
          </p:cNvPr>
          <p:cNvSpPr/>
          <p:nvPr/>
        </p:nvSpPr>
        <p:spPr>
          <a:xfrm>
            <a:off x="69558" y="5851728"/>
            <a:ext cx="3973050" cy="8088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Завантажити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FB93D42B-B324-4B80-87B4-A91422575D31}"/>
              </a:ext>
            </a:extLst>
          </p:cNvPr>
          <p:cNvSpPr/>
          <p:nvPr/>
        </p:nvSpPr>
        <p:spPr>
          <a:xfrm>
            <a:off x="4108103" y="5851728"/>
            <a:ext cx="3973050" cy="8088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Скачати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1AB9AE32-6D11-4BE7-B32E-017004005952}"/>
              </a:ext>
            </a:extLst>
          </p:cNvPr>
          <p:cNvSpPr/>
          <p:nvPr/>
        </p:nvSpPr>
        <p:spPr>
          <a:xfrm>
            <a:off x="8146651" y="5851728"/>
            <a:ext cx="3973050" cy="8088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00"/>
                </a:solidFill>
              </a:rPr>
              <a:t>Download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6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Завантаження даних з Інтернету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Деякі матеріали з веб-сторінок також можна зберегти, вибравши в їх контекстному меню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Зберегти об'єкт як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4366C-6903-43E2-ACA6-26DD204E7527}"/>
              </a:ext>
            </a:extLst>
          </p:cNvPr>
          <p:cNvSpPr txBox="1"/>
          <p:nvPr/>
        </p:nvSpPr>
        <p:spPr>
          <a:xfrm>
            <a:off x="72008" y="270344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Залежно від налаштувань браузера, файли з матеріалами з </a:t>
            </a:r>
            <a:r>
              <a:rPr lang="uk-UA" sz="2800" b="1" i="1" kern="0" dirty="0">
                <a:solidFill>
                  <a:srgbClr val="FFFF00"/>
                </a:solidFill>
              </a:rPr>
              <a:t>Інтернету</a:t>
            </a:r>
            <a:r>
              <a:rPr lang="uk-UA" sz="2800" b="1" i="1" kern="0" dirty="0">
                <a:solidFill>
                  <a:schemeClr val="bg1"/>
                </a:solidFill>
              </a:rPr>
              <a:t> можуть бути збережені: </a:t>
            </a: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F4289D8F-C1E2-41C0-8591-FD89179CDB26}"/>
              </a:ext>
            </a:extLst>
          </p:cNvPr>
          <p:cNvGrpSpPr/>
          <p:nvPr/>
        </p:nvGrpSpPr>
        <p:grpSpPr>
          <a:xfrm>
            <a:off x="6149820" y="3643440"/>
            <a:ext cx="6256926" cy="2767738"/>
            <a:chOff x="6149820" y="3643440"/>
            <a:chExt cx="6256926" cy="2767738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1B34CFEA-4428-4402-A389-0E447652CD2A}"/>
                </a:ext>
              </a:extLst>
            </p:cNvPr>
            <p:cNvSpPr/>
            <p:nvPr/>
          </p:nvSpPr>
          <p:spPr>
            <a:xfrm>
              <a:off x="6149820" y="3778510"/>
              <a:ext cx="5972332" cy="262227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або в деякій</a:t>
              </a:r>
              <a:endParaRPr lang="en-US" sz="2800" b="1" i="1" kern="0" dirty="0">
                <a:solidFill>
                  <a:schemeClr val="bg1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папці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за</a:t>
              </a:r>
              <a:endParaRPr lang="en-US" sz="2800" b="1" i="1" kern="0" dirty="0">
                <a:solidFill>
                  <a:schemeClr val="bg1"/>
                </a:solidFill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замовчуванням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6146" name="Picture 2" descr="ÐÐ¾Ð²âÑÐ·Ð°Ð½Ðµ Ð·Ð¾Ð±ÑÐ°Ð¶ÐµÐ½Ð½Ñ">
              <a:extLst>
                <a:ext uri="{FF2B5EF4-FFF2-40B4-BE49-F238E27FC236}">
                  <a16:creationId xmlns:a16="http://schemas.microsoft.com/office/drawing/2014/main" id="{092A1212-3A80-4A35-8BC5-B6453F2E64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9008" y="3643440"/>
              <a:ext cx="2767738" cy="2767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D8A4F6EE-5FEA-4598-A53A-D269E4D4B4AD}"/>
              </a:ext>
            </a:extLst>
          </p:cNvPr>
          <p:cNvGrpSpPr/>
          <p:nvPr/>
        </p:nvGrpSpPr>
        <p:grpSpPr>
          <a:xfrm>
            <a:off x="72008" y="3778510"/>
            <a:ext cx="6025072" cy="2622277"/>
            <a:chOff x="72008" y="3778510"/>
            <a:chExt cx="6025072" cy="2622277"/>
          </a:xfrm>
        </p:grpSpPr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806A9BA2-5685-4039-8D60-CCC6F5B76BA9}"/>
                </a:ext>
              </a:extLst>
            </p:cNvPr>
            <p:cNvSpPr/>
            <p:nvPr/>
          </p:nvSpPr>
          <p:spPr>
            <a:xfrm>
              <a:off x="72008" y="3778510"/>
              <a:ext cx="5972332" cy="262227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або в папці,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яку обираєте ви</a:t>
              </a:r>
              <a:endParaRPr lang="uk-UA" sz="28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1B70616-7C4A-465B-8CA2-C3A1C6A24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977" y="3794140"/>
              <a:ext cx="2306103" cy="2606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696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Завантаження даних з Інтернету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50A8C7-7654-4FB9-B9CC-E93AC1F8329B}"/>
              </a:ext>
            </a:extLst>
          </p:cNvPr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Під час збереження матеріалів у нижній частині вікна браузера відображається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панель завантажень</a:t>
            </a:r>
            <a:r>
              <a:rPr lang="uk-UA" sz="2800" b="1" i="1" kern="0" dirty="0">
                <a:solidFill>
                  <a:schemeClr val="bg1"/>
                </a:solidFill>
              </a:rPr>
              <a:t>. Для кожного збереженого </a:t>
            </a:r>
            <a:r>
              <a:rPr lang="uk-UA" sz="28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800" b="1" i="1" kern="0" dirty="0">
                <a:solidFill>
                  <a:schemeClr val="bg1"/>
                </a:solidFill>
              </a:rPr>
              <a:t> на панелі завантажень з'являється кнопка, вибравши яку можна виконати операції над файлом: відкрити його у вікні відповідної програми або відкрити папку, яка містить збережений файл.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4C02EF-444F-469F-B2DD-7D4677795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4448679"/>
            <a:ext cx="10801350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2C9FD1E-4A44-4B26-972F-406190C3FD55}"/>
              </a:ext>
            </a:extLst>
          </p:cNvPr>
          <p:cNvSpPr/>
          <p:nvPr/>
        </p:nvSpPr>
        <p:spPr>
          <a:xfrm>
            <a:off x="2957312" y="4539528"/>
            <a:ext cx="3268554" cy="153915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445DDEBB-F827-417D-AA6C-79701E19DD38}"/>
              </a:ext>
            </a:extLst>
          </p:cNvPr>
          <p:cNvSpPr/>
          <p:nvPr/>
        </p:nvSpPr>
        <p:spPr>
          <a:xfrm rot="18900000">
            <a:off x="4110726" y="398126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84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Завантаження даних з Інтернету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2.3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B86FC9-BB4C-4367-A81F-5B2E86272C4C}"/>
              </a:ext>
            </a:extLst>
          </p:cNvPr>
          <p:cNvSpPr txBox="1"/>
          <p:nvPr/>
        </p:nvSpPr>
        <p:spPr>
          <a:xfrm>
            <a:off x="1567543" y="1196763"/>
            <a:ext cx="10554607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Але завантажуючи матеріали з Інтернету, пам'ятайте, що разом з ними на ваш комп'ютер можуть потрапити шкідливі програми.</a:t>
            </a:r>
          </a:p>
        </p:txBody>
      </p:sp>
      <p:pic>
        <p:nvPicPr>
          <p:cNvPr id="7" name="Picture 2" descr="attention, notice, warning icon">
            <a:extLst>
              <a:ext uri="{FF2B5EF4-FFF2-40B4-BE49-F238E27FC236}">
                <a16:creationId xmlns:a16="http://schemas.microsoft.com/office/drawing/2014/main" id="{90F05919-D3B5-4BAE-9E52-9DF50476B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171572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Ð ÐµÐ·ÑÐ»ÑÑÐ°Ñ Ð¿Ð¾ÑÑÐºÑ Ð·Ð¾Ð±ÑÐ°Ð¶ÐµÐ½Ñ Ð·Ð° Ð·Ð°Ð¿Ð¸ÑÐ¾Ð¼ &quot;ÑÐºÑÐ´Ð»Ð¸Ð²Ñ Ð¿ÑÐ¾Ð³ÑÐ°Ð¼Ð¸ Ð²ÐµÐºÑÐ¾Ñ&quot;">
            <a:extLst>
              <a:ext uri="{FF2B5EF4-FFF2-40B4-BE49-F238E27FC236}">
                <a16:creationId xmlns:a16="http://schemas.microsoft.com/office/drawing/2014/main" id="{19F24D95-8BD2-4846-9D87-75E56ECDA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5" b="17083"/>
          <a:stretch/>
        </p:blipFill>
        <p:spPr bwMode="auto">
          <a:xfrm>
            <a:off x="1891145" y="2739666"/>
            <a:ext cx="8634846" cy="369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129238</TotalTime>
  <Words>973</Words>
  <Application>Microsoft Office PowerPoint</Application>
  <PresentationFormat>Широкоэкранный</PresentationFormat>
  <Paragraphs>165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Verdana</vt:lpstr>
      <vt:lpstr>Wingdings</vt:lpstr>
      <vt:lpstr>Тема Office</vt:lpstr>
      <vt:lpstr>Безпечне користування Інтернетом Завантаження даних з Інтернету. Авторське право. </vt:lpstr>
      <vt:lpstr>Завантаження даних з Інтернету</vt:lpstr>
      <vt:lpstr>Завантаження даних з Інтернету</vt:lpstr>
      <vt:lpstr>Збереження зображення з веб-сторінки</vt:lpstr>
      <vt:lpstr>Збереження зображення з веб-сторінки</vt:lpstr>
      <vt:lpstr>Завантаження даних з Інтернету</vt:lpstr>
      <vt:lpstr>Завантаження даних з Інтернету</vt:lpstr>
      <vt:lpstr>Завантаження даних з Інтернету</vt:lpstr>
      <vt:lpstr>Завантаження даних з Інтернету</vt:lpstr>
      <vt:lpstr>Завантаження даних з Інтернету</vt:lpstr>
      <vt:lpstr>Завантаження даних з Інтернету</vt:lpstr>
      <vt:lpstr>Авторське право та Інтернет</vt:lpstr>
      <vt:lpstr>Авторське право та Інтернет</vt:lpstr>
      <vt:lpstr>Авторське право та Інтернет</vt:lpstr>
      <vt:lpstr>Авторське право та Інтернет</vt:lpstr>
      <vt:lpstr>Авторське право та Інтернет</vt:lpstr>
      <vt:lpstr>Авторське право та Інтернет</vt:lpstr>
      <vt:lpstr>Авторське право та Інтернет</vt:lpstr>
      <vt:lpstr>Розгадайте кросворд</vt:lpstr>
      <vt:lpstr>Домашнє завдання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Zoe</cp:lastModifiedBy>
  <cp:revision>356</cp:revision>
  <dcterms:created xsi:type="dcterms:W3CDTF">2016-06-06T19:48:43Z</dcterms:created>
  <dcterms:modified xsi:type="dcterms:W3CDTF">2021-11-15T11:21:38Z</dcterms:modified>
</cp:coreProperties>
</file>