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98" r:id="rId3"/>
    <p:sldId id="587" r:id="rId4"/>
    <p:sldId id="599" r:id="rId5"/>
    <p:sldId id="600" r:id="rId6"/>
    <p:sldId id="601" r:id="rId7"/>
    <p:sldId id="608" r:id="rId8"/>
    <p:sldId id="602" r:id="rId9"/>
    <p:sldId id="603" r:id="rId10"/>
    <p:sldId id="604" r:id="rId11"/>
    <p:sldId id="623" r:id="rId12"/>
    <p:sldId id="606" r:id="rId13"/>
    <p:sldId id="609" r:id="rId14"/>
    <p:sldId id="615" r:id="rId15"/>
    <p:sldId id="616" r:id="rId16"/>
    <p:sldId id="611" r:id="rId17"/>
    <p:sldId id="612" r:id="rId18"/>
    <p:sldId id="617" r:id="rId19"/>
    <p:sldId id="618" r:id="rId20"/>
    <p:sldId id="624" r:id="rId21"/>
    <p:sldId id="622" r:id="rId22"/>
    <p:sldId id="353" r:id="rId23"/>
    <p:sldId id="259" r:id="rId24"/>
    <p:sldId id="261" r:id="rId25"/>
    <p:sldId id="304" r:id="rId2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3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4827141" cy="350682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14.07.2019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14.07.2019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14.07.2019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14.07.2019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14.07.2019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14.07.2019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14.07.2019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14.07.2019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14.07.2019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14.07.2019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11</a:t>
            </a:r>
          </a:p>
        </p:txBody>
      </p:sp>
      <p:pic>
        <p:nvPicPr>
          <p:cNvPr id="15" name="Picture 2" descr="Ð ÐµÐ·ÑÐ»ÑÑÐ°Ñ Ð¿Ð¾ÑÑÐºÑ Ð·Ð¾Ð±ÑÐ°Ð¶ÐµÐ½Ñ Ð·Ð° Ð·Ð°Ð¿Ð¸ÑÐ¾Ð¼ &quot;powerpoint&quot;">
            <a:extLst>
              <a:ext uri="{FF2B5EF4-FFF2-40B4-BE49-F238E27FC236}">
                <a16:creationId xmlns:a16="http://schemas.microsoft.com/office/drawing/2014/main" id="{AB7609C8-3044-4435-94F0-1563E991D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960" y="3529127"/>
            <a:ext cx="2646680" cy="264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D1406B4-35DB-4C13-81B5-C2C20ADE3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8282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Ефекти анімації, рух об’єктів в презентаціях</a:t>
            </a:r>
          </a:p>
        </p:txBody>
      </p:sp>
      <p:pic>
        <p:nvPicPr>
          <p:cNvPr id="12" name="Picture 2" descr="animation, cartoon, movie icon">
            <a:extLst>
              <a:ext uri="{FF2B5EF4-FFF2-40B4-BE49-F238E27FC236}">
                <a16:creationId xmlns:a16="http://schemas.microsoft.com/office/drawing/2014/main" id="{D27BBDC2-760F-462F-A424-A26B03C07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913" y="3505337"/>
            <a:ext cx="2833989" cy="283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Додавання ефектів анімації до об'єктів слайда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додавання ефекту анімації поруч із об'єктом на слайді з'являється позначка з номером даного ефекту в послідовності ефектів анімації об'єктів на цьому слайді.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25469D-AD7A-4118-84D1-B591CE058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879" y="2726083"/>
            <a:ext cx="5289271" cy="4051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2299D2-9340-434C-91BD-1195BEFFECAE}"/>
              </a:ext>
            </a:extLst>
          </p:cNvPr>
          <p:cNvSpPr txBox="1"/>
          <p:nvPr/>
        </p:nvSpPr>
        <p:spPr>
          <a:xfrm>
            <a:off x="72008" y="2726083"/>
            <a:ext cx="6660388" cy="2246769"/>
          </a:xfrm>
          <a:prstGeom prst="wedgeRectCallout">
            <a:avLst>
              <a:gd name="adj1" fmla="val 72403"/>
              <a:gd name="adj2" fmla="val -3723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Першим під час демонстрації презентації буде відтворено анімаційний ефект, застосований до зображення сонця.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3CF202-2471-457B-810D-9A47DCEA616D}"/>
              </a:ext>
            </a:extLst>
          </p:cNvPr>
          <p:cNvSpPr txBox="1"/>
          <p:nvPr/>
        </p:nvSpPr>
        <p:spPr>
          <a:xfrm>
            <a:off x="72008" y="5079550"/>
            <a:ext cx="6660388" cy="954107"/>
          </a:xfrm>
          <a:prstGeom prst="wedgeRectCallout">
            <a:avLst>
              <a:gd name="adj1" fmla="val 54752"/>
              <a:gd name="adj2" fmla="val -3544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Другим - до зображення хмаринки.</a:t>
            </a:r>
          </a:p>
        </p:txBody>
      </p:sp>
    </p:spTree>
    <p:extLst>
      <p:ext uri="{BB962C8B-B14F-4D97-AF65-F5344CB8AC3E}">
        <p14:creationId xmlns:p14="http://schemas.microsoft.com/office/powerpoint/2010/main" val="188819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8353" y="3145564"/>
            <a:ext cx="9194199" cy="286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Додавання ефектів анімації до об'єктів слайда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додавання до одного об'єкта другого та наступних ефектів анімації потрібно використати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Додати анімацію </a:t>
            </a:r>
            <a:r>
              <a:rPr lang="uk-UA" sz="2800" b="1" i="1" kern="0" dirty="0">
                <a:solidFill>
                  <a:srgbClr val="FFFFFF"/>
                </a:solidFill>
              </a:rPr>
              <a:t>групи </a:t>
            </a:r>
            <a:r>
              <a:rPr lang="uk-UA" sz="2800" b="1" i="1" kern="0" dirty="0">
                <a:solidFill>
                  <a:srgbClr val="FFFF00"/>
                </a:solidFill>
              </a:rPr>
              <a:t>Додаткові параметри анімації </a:t>
            </a:r>
            <a:r>
              <a:rPr lang="uk-UA" sz="2800" b="1" i="1" kern="0" dirty="0">
                <a:solidFill>
                  <a:srgbClr val="FFFFFF"/>
                </a:solidFill>
              </a:rPr>
              <a:t>вкладки </a:t>
            </a:r>
            <a:r>
              <a:rPr lang="uk-UA" sz="2800" b="1" i="1" kern="0" dirty="0">
                <a:solidFill>
                  <a:srgbClr val="FFFF00"/>
                </a:solidFill>
              </a:rPr>
              <a:t>Анімація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C4145D-1DBA-4146-A0C4-2A46BBB8FBA8}"/>
              </a:ext>
            </a:extLst>
          </p:cNvPr>
          <p:cNvSpPr txBox="1"/>
          <p:nvPr/>
        </p:nvSpPr>
        <p:spPr>
          <a:xfrm>
            <a:off x="72009" y="3161663"/>
            <a:ext cx="2677214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списку цієї кнопки можна вибрати будь-який ефект анімації.  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567748B-6F4A-4096-AC36-CDF22C9E0F3A}"/>
              </a:ext>
            </a:extLst>
          </p:cNvPr>
          <p:cNvSpPr/>
          <p:nvPr/>
        </p:nvSpPr>
        <p:spPr>
          <a:xfrm>
            <a:off x="2911573" y="4317230"/>
            <a:ext cx="1213908" cy="126965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39C405AE-D31F-4685-9D9E-2927A3EE2337}"/>
              </a:ext>
            </a:extLst>
          </p:cNvPr>
          <p:cNvSpPr/>
          <p:nvPr/>
        </p:nvSpPr>
        <p:spPr>
          <a:xfrm rot="18900000">
            <a:off x="3815673" y="375543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86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Додавання ефектів анімації до об'єктів слайда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724319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до об'єкта додано кілька ефектів анімації, то поруч із ним з'явиться кілька позначок з номерами ефектів.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5D66BF9-F9D7-4106-AB86-4782787B4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045" y="1196763"/>
            <a:ext cx="4652105" cy="4038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9AEA0607-61A8-450F-9B79-A2BB04DEFC47}"/>
              </a:ext>
            </a:extLst>
          </p:cNvPr>
          <p:cNvSpPr/>
          <p:nvPr/>
        </p:nvSpPr>
        <p:spPr>
          <a:xfrm>
            <a:off x="7596325" y="1391641"/>
            <a:ext cx="517069" cy="74386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7C60C6-DEF6-41B1-8E10-88DE896CD0A1}"/>
              </a:ext>
            </a:extLst>
          </p:cNvPr>
          <p:cNvSpPr txBox="1"/>
          <p:nvPr/>
        </p:nvSpPr>
        <p:spPr>
          <a:xfrm>
            <a:off x="7470045" y="5394433"/>
            <a:ext cx="4652105" cy="954107"/>
          </a:xfrm>
          <a:prstGeom prst="wedgeRectCallout">
            <a:avLst>
              <a:gd name="adj1" fmla="val -13473"/>
              <a:gd name="adj2" fmla="val -8987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Об'єкт з двома ефектами анімації</a:t>
            </a:r>
          </a:p>
        </p:txBody>
      </p:sp>
      <p:pic>
        <p:nvPicPr>
          <p:cNvPr id="1026" name="Picture 2" descr="animation, game design, game development, interactive design, software development icon">
            <a:extLst>
              <a:ext uri="{FF2B5EF4-FFF2-40B4-BE49-F238E27FC236}">
                <a16:creationId xmlns:a16="http://schemas.microsoft.com/office/drawing/2014/main" id="{133AE89E-DAB9-4106-A0EC-761F590BA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49" y="2706484"/>
            <a:ext cx="4335310" cy="433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1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Змінення значень властивостей ефектів анімації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Ефекти анімації мають різні властивості. Приклади деяких з них наведено в таблиці.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AE9E89-3F35-4FFF-9530-C9EF0A4A8BC3}"/>
              </a:ext>
            </a:extLst>
          </p:cNvPr>
          <p:cNvSpPr txBox="1"/>
          <p:nvPr/>
        </p:nvSpPr>
        <p:spPr>
          <a:xfrm>
            <a:off x="72008" y="2247920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Приклади ефектів, їх властивостей і значень властивостей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9FC7B123-0E67-485E-9A43-C01C58A4F5D3}"/>
              </a:ext>
            </a:extLst>
          </p:cNvPr>
          <p:cNvSpPr/>
          <p:nvPr/>
        </p:nvSpPr>
        <p:spPr>
          <a:xfrm>
            <a:off x="77547" y="3321184"/>
            <a:ext cx="2535023" cy="8187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b="1" i="1" kern="0" dirty="0">
                <a:solidFill>
                  <a:srgbClr val="FFFFFF"/>
                </a:solidFill>
              </a:rPr>
              <a:t>Ефект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9AB337D8-0382-4DB0-A33F-91CAC511FAD7}"/>
              </a:ext>
            </a:extLst>
          </p:cNvPr>
          <p:cNvSpPr/>
          <p:nvPr/>
        </p:nvSpPr>
        <p:spPr>
          <a:xfrm>
            <a:off x="2696409" y="3321184"/>
            <a:ext cx="2468444" cy="8187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Група ефектів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80A7821-0654-499D-820A-9C57D7D66119}"/>
              </a:ext>
            </a:extLst>
          </p:cNvPr>
          <p:cNvSpPr/>
          <p:nvPr/>
        </p:nvSpPr>
        <p:spPr>
          <a:xfrm>
            <a:off x="5248693" y="3321184"/>
            <a:ext cx="2166992" cy="8187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Властивість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5E358264-6984-4A9F-B11C-ADA894587834}"/>
              </a:ext>
            </a:extLst>
          </p:cNvPr>
          <p:cNvSpPr/>
          <p:nvPr/>
        </p:nvSpPr>
        <p:spPr>
          <a:xfrm>
            <a:off x="7499525" y="3323102"/>
            <a:ext cx="4622625" cy="8187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Приклади значень властивості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5F6633D4-B93A-4506-B813-0FD720B232A2}"/>
              </a:ext>
            </a:extLst>
          </p:cNvPr>
          <p:cNvSpPr/>
          <p:nvPr/>
        </p:nvSpPr>
        <p:spPr>
          <a:xfrm>
            <a:off x="72008" y="4202679"/>
            <a:ext cx="2535023" cy="81873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b="1" i="1" kern="0" dirty="0">
                <a:solidFill>
                  <a:srgbClr val="FFFFFF"/>
                </a:solidFill>
              </a:rPr>
              <a:t>Виліт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F5EB1B61-9AC7-41A7-8E36-2A25E69EEC39}"/>
              </a:ext>
            </a:extLst>
          </p:cNvPr>
          <p:cNvSpPr/>
          <p:nvPr/>
        </p:nvSpPr>
        <p:spPr>
          <a:xfrm>
            <a:off x="2690870" y="4202679"/>
            <a:ext cx="2468444" cy="23201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Вхід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75279AED-F616-423F-B006-CE8EB761975A}"/>
              </a:ext>
            </a:extLst>
          </p:cNvPr>
          <p:cNvSpPr/>
          <p:nvPr/>
        </p:nvSpPr>
        <p:spPr>
          <a:xfrm>
            <a:off x="5243154" y="4202679"/>
            <a:ext cx="2166992" cy="23201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Напрямок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524A58F0-8080-400E-8DFA-A62AD1D72ACD}"/>
              </a:ext>
            </a:extLst>
          </p:cNvPr>
          <p:cNvSpPr/>
          <p:nvPr/>
        </p:nvSpPr>
        <p:spPr>
          <a:xfrm>
            <a:off x="7493986" y="4204597"/>
            <a:ext cx="4622625" cy="23201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Знизу, Згори, Зліва, Знизу зліва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D66D4AD-E9BB-4FE3-A6DA-74125C09A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32" y="5084174"/>
            <a:ext cx="2168774" cy="1438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918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Змінення значень властивостей ефектів анімації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9FC7B123-0E67-485E-9A43-C01C58A4F5D3}"/>
              </a:ext>
            </a:extLst>
          </p:cNvPr>
          <p:cNvSpPr/>
          <p:nvPr/>
        </p:nvSpPr>
        <p:spPr>
          <a:xfrm>
            <a:off x="72008" y="1196763"/>
            <a:ext cx="2535023" cy="8187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b="1" i="1" kern="0" dirty="0">
                <a:solidFill>
                  <a:srgbClr val="FFFFFF"/>
                </a:solidFill>
              </a:rPr>
              <a:t>Ефект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9AB337D8-0382-4DB0-A33F-91CAC511FAD7}"/>
              </a:ext>
            </a:extLst>
          </p:cNvPr>
          <p:cNvSpPr/>
          <p:nvPr/>
        </p:nvSpPr>
        <p:spPr>
          <a:xfrm>
            <a:off x="2690870" y="1196763"/>
            <a:ext cx="2468444" cy="8187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Група ефектів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80A7821-0654-499D-820A-9C57D7D66119}"/>
              </a:ext>
            </a:extLst>
          </p:cNvPr>
          <p:cNvSpPr/>
          <p:nvPr/>
        </p:nvSpPr>
        <p:spPr>
          <a:xfrm>
            <a:off x="5243154" y="1196763"/>
            <a:ext cx="2166992" cy="8187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Властивість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5E358264-6984-4A9F-B11C-ADA894587834}"/>
              </a:ext>
            </a:extLst>
          </p:cNvPr>
          <p:cNvSpPr/>
          <p:nvPr/>
        </p:nvSpPr>
        <p:spPr>
          <a:xfrm>
            <a:off x="7493986" y="1198681"/>
            <a:ext cx="4622625" cy="8187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Приклади значень властивості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5F6633D4-B93A-4506-B813-0FD720B232A2}"/>
              </a:ext>
            </a:extLst>
          </p:cNvPr>
          <p:cNvSpPr/>
          <p:nvPr/>
        </p:nvSpPr>
        <p:spPr>
          <a:xfrm>
            <a:off x="66469" y="2078258"/>
            <a:ext cx="2535023" cy="81873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b="1" i="1" kern="0" dirty="0">
                <a:solidFill>
                  <a:srgbClr val="FFFFFF"/>
                </a:solidFill>
              </a:rPr>
              <a:t>Обертання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F5EB1B61-9AC7-41A7-8E36-2A25E69EEC39}"/>
              </a:ext>
            </a:extLst>
          </p:cNvPr>
          <p:cNvSpPr/>
          <p:nvPr/>
        </p:nvSpPr>
        <p:spPr>
          <a:xfrm>
            <a:off x="2685331" y="2078258"/>
            <a:ext cx="2468444" cy="23201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Виділення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75279AED-F616-423F-B006-CE8EB761975A}"/>
              </a:ext>
            </a:extLst>
          </p:cNvPr>
          <p:cNvSpPr/>
          <p:nvPr/>
        </p:nvSpPr>
        <p:spPr>
          <a:xfrm>
            <a:off x="5237615" y="2078258"/>
            <a:ext cx="2166992" cy="110515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Напрямок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524A58F0-8080-400E-8DFA-A62AD1D72ACD}"/>
              </a:ext>
            </a:extLst>
          </p:cNvPr>
          <p:cNvSpPr/>
          <p:nvPr/>
        </p:nvSpPr>
        <p:spPr>
          <a:xfrm>
            <a:off x="7488447" y="2080176"/>
            <a:ext cx="4622625" cy="110515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За годинниковою стрілкою. Проти годинникової стрілки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26327BD1-2246-4A27-B328-6B2537CAA874}"/>
              </a:ext>
            </a:extLst>
          </p:cNvPr>
          <p:cNvSpPr/>
          <p:nvPr/>
        </p:nvSpPr>
        <p:spPr>
          <a:xfrm>
            <a:off x="5237615" y="3291376"/>
            <a:ext cx="2166992" cy="110515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Кількість обертів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61550AB4-6A9A-4E89-A005-A3CEB6477F6F}"/>
              </a:ext>
            </a:extLst>
          </p:cNvPr>
          <p:cNvSpPr/>
          <p:nvPr/>
        </p:nvSpPr>
        <p:spPr>
          <a:xfrm>
            <a:off x="7488447" y="3293294"/>
            <a:ext cx="4622625" cy="110515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Чверть оберту. Півоберту, Повний оберт, Два оберти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2DDD054-A36A-4072-AD36-2C6117202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28" y="2970370"/>
            <a:ext cx="2171165" cy="1426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64A18B89-A9C5-4C58-A6FF-D0CEA686A782}"/>
              </a:ext>
            </a:extLst>
          </p:cNvPr>
          <p:cNvSpPr/>
          <p:nvPr/>
        </p:nvSpPr>
        <p:spPr>
          <a:xfrm>
            <a:off x="72008" y="4473982"/>
            <a:ext cx="2535023" cy="81873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b="1" i="1" kern="0" dirty="0">
                <a:solidFill>
                  <a:srgbClr val="FFFFFF"/>
                </a:solidFill>
              </a:rPr>
              <a:t>Годинникова стрілка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7A3A30E0-0C37-4F36-B381-00C2BB6C6C2E}"/>
              </a:ext>
            </a:extLst>
          </p:cNvPr>
          <p:cNvSpPr/>
          <p:nvPr/>
        </p:nvSpPr>
        <p:spPr>
          <a:xfrm>
            <a:off x="2690870" y="4473982"/>
            <a:ext cx="2468444" cy="23201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Вихід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A9AC8B13-5D68-4D0C-9A05-49A059CDD304}"/>
              </a:ext>
            </a:extLst>
          </p:cNvPr>
          <p:cNvSpPr/>
          <p:nvPr/>
        </p:nvSpPr>
        <p:spPr>
          <a:xfrm>
            <a:off x="5243154" y="4473982"/>
            <a:ext cx="2166992" cy="23201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Сектори</a:t>
            </a: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id="{F0D253D6-6807-4C27-8854-48B46FDFB655}"/>
              </a:ext>
            </a:extLst>
          </p:cNvPr>
          <p:cNvSpPr/>
          <p:nvPr/>
        </p:nvSpPr>
        <p:spPr>
          <a:xfrm>
            <a:off x="7493986" y="4475900"/>
            <a:ext cx="4622625" cy="23201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1, 2, 3, 4, 8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1CDE827-8F7B-4728-9E9E-EE02DAC6D6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72"/>
          <a:stretch/>
        </p:blipFill>
        <p:spPr>
          <a:xfrm>
            <a:off x="248397" y="5434003"/>
            <a:ext cx="2171165" cy="1360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557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750"/>
                            </p:stCondLst>
                            <p:childTnLst>
                              <p:par>
                                <p:cTn id="5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7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Змінення значень властивостей ефектів анімації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9FC7B123-0E67-485E-9A43-C01C58A4F5D3}"/>
              </a:ext>
            </a:extLst>
          </p:cNvPr>
          <p:cNvSpPr/>
          <p:nvPr/>
        </p:nvSpPr>
        <p:spPr>
          <a:xfrm>
            <a:off x="72008" y="1196763"/>
            <a:ext cx="2535023" cy="8187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b="1" i="1" kern="0" dirty="0">
                <a:solidFill>
                  <a:srgbClr val="FFFFFF"/>
                </a:solidFill>
              </a:rPr>
              <a:t>Ефект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9AB337D8-0382-4DB0-A33F-91CAC511FAD7}"/>
              </a:ext>
            </a:extLst>
          </p:cNvPr>
          <p:cNvSpPr/>
          <p:nvPr/>
        </p:nvSpPr>
        <p:spPr>
          <a:xfrm>
            <a:off x="2690870" y="1196763"/>
            <a:ext cx="2468444" cy="8187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Група ефектів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80A7821-0654-499D-820A-9C57D7D66119}"/>
              </a:ext>
            </a:extLst>
          </p:cNvPr>
          <p:cNvSpPr/>
          <p:nvPr/>
        </p:nvSpPr>
        <p:spPr>
          <a:xfrm>
            <a:off x="5243154" y="1196763"/>
            <a:ext cx="2166992" cy="8187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Властивість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5E358264-6984-4A9F-B11C-ADA894587834}"/>
              </a:ext>
            </a:extLst>
          </p:cNvPr>
          <p:cNvSpPr/>
          <p:nvPr/>
        </p:nvSpPr>
        <p:spPr>
          <a:xfrm>
            <a:off x="7493986" y="1198681"/>
            <a:ext cx="4622625" cy="8187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Приклади значень властивості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5F6633D4-B93A-4506-B813-0FD720B232A2}"/>
              </a:ext>
            </a:extLst>
          </p:cNvPr>
          <p:cNvSpPr/>
          <p:nvPr/>
        </p:nvSpPr>
        <p:spPr>
          <a:xfrm>
            <a:off x="66469" y="2078258"/>
            <a:ext cx="2535023" cy="81873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b="1" i="1" kern="0" dirty="0">
                <a:solidFill>
                  <a:srgbClr val="FFFFFF"/>
                </a:solidFill>
              </a:rPr>
              <a:t>Фігури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F5EB1B61-9AC7-41A7-8E36-2A25E69EEC39}"/>
              </a:ext>
            </a:extLst>
          </p:cNvPr>
          <p:cNvSpPr/>
          <p:nvPr/>
        </p:nvSpPr>
        <p:spPr>
          <a:xfrm>
            <a:off x="2685331" y="2078258"/>
            <a:ext cx="2468444" cy="23201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Шляхи переміщення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75279AED-F616-423F-B006-CE8EB761975A}"/>
              </a:ext>
            </a:extLst>
          </p:cNvPr>
          <p:cNvSpPr/>
          <p:nvPr/>
        </p:nvSpPr>
        <p:spPr>
          <a:xfrm>
            <a:off x="5237615" y="2078258"/>
            <a:ext cx="2166992" cy="110515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Фігури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524A58F0-8080-400E-8DFA-A62AD1D72ACD}"/>
              </a:ext>
            </a:extLst>
          </p:cNvPr>
          <p:cNvSpPr/>
          <p:nvPr/>
        </p:nvSpPr>
        <p:spPr>
          <a:xfrm>
            <a:off x="7488447" y="2080176"/>
            <a:ext cx="4622625" cy="110515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Круг, Ромб, Рівносторонній трикутник. Шестикутник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26327BD1-2246-4A27-B328-6B2537CAA874}"/>
              </a:ext>
            </a:extLst>
          </p:cNvPr>
          <p:cNvSpPr/>
          <p:nvPr/>
        </p:nvSpPr>
        <p:spPr>
          <a:xfrm>
            <a:off x="5237615" y="3291376"/>
            <a:ext cx="2166992" cy="110515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Початок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61550AB4-6A9A-4E89-A005-A3CEB6477F6F}"/>
              </a:ext>
            </a:extLst>
          </p:cNvPr>
          <p:cNvSpPr/>
          <p:nvPr/>
        </p:nvSpPr>
        <p:spPr>
          <a:xfrm>
            <a:off x="7488447" y="3293294"/>
            <a:ext cx="4622625" cy="110515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Заблоковано, Не заблоковано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86EF13-D681-4AC4-A377-80A84A1DC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01" y="2959753"/>
            <a:ext cx="2144439" cy="1436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047B2D3-B039-4E3B-A6F1-F40ADB9295EB}"/>
              </a:ext>
            </a:extLst>
          </p:cNvPr>
          <p:cNvSpPr txBox="1"/>
          <p:nvPr/>
        </p:nvSpPr>
        <p:spPr>
          <a:xfrm>
            <a:off x="72008" y="4613204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Значення деяких властивостей ефектів анімації можна змінювати з використанням команд зі списку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Параметри ефектів</a:t>
            </a:r>
            <a:r>
              <a:rPr lang="uk-UA" sz="2800" b="1" i="1" kern="0" dirty="0">
                <a:solidFill>
                  <a:srgbClr val="FFFFFF"/>
                </a:solidFill>
              </a:rPr>
              <a:t> у групі </a:t>
            </a:r>
            <a:r>
              <a:rPr lang="uk-UA" sz="2800" b="1" i="1" kern="0" dirty="0">
                <a:solidFill>
                  <a:srgbClr val="FFFF00"/>
                </a:solidFill>
              </a:rPr>
              <a:t>Анімація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4804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C 0.06901 -1.11111E-6 0.125 0.05602 0.125 0.125 C 0.125 0.19398 0.06901 0.25 -3.125E-6 0.25 C -0.06901 0.25 -0.125 0.19398 -0.125 0.125 C -0.125 0.05602 -0.06901 -1.11111E-6 -3.125E-6 -1.11111E-6 Z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Змінення значень властивостей ефектів анімації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цього потрібно: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F9CB65-8BA3-4996-BA59-4DB574C09200}"/>
              </a:ext>
            </a:extLst>
          </p:cNvPr>
          <p:cNvSpPr txBox="1"/>
          <p:nvPr/>
        </p:nvSpPr>
        <p:spPr>
          <a:xfrm>
            <a:off x="247202" y="1801824"/>
            <a:ext cx="11874948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об'єкт, до якого додано ефект.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D3F76A-7E72-4DA2-8872-60E7617780CE}"/>
              </a:ext>
            </a:extLst>
          </p:cNvPr>
          <p:cNvSpPr txBox="1"/>
          <p:nvPr/>
        </p:nvSpPr>
        <p:spPr>
          <a:xfrm>
            <a:off x="242233" y="2406885"/>
            <a:ext cx="1187494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до об'єкта додано кілька ефектів, то вибрати номер ефекту.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9B58F9-B94B-4252-A61B-E62A83D73370}"/>
              </a:ext>
            </a:extLst>
          </p:cNvPr>
          <p:cNvSpPr txBox="1"/>
          <p:nvPr/>
        </p:nvSpPr>
        <p:spPr>
          <a:xfrm>
            <a:off x="242233" y="3442833"/>
            <a:ext cx="11874948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Параметри ефектів</a:t>
            </a:r>
            <a:r>
              <a:rPr lang="uk-UA" sz="2800" b="1" i="1" kern="0" dirty="0">
                <a:solidFill>
                  <a:srgbClr val="FFFFFF"/>
                </a:solidFill>
              </a:rPr>
              <a:t> у групі </a:t>
            </a:r>
            <a:r>
              <a:rPr lang="uk-UA" sz="2800" b="1" i="1" kern="0" dirty="0">
                <a:solidFill>
                  <a:srgbClr val="FFFF00"/>
                </a:solidFill>
              </a:rPr>
              <a:t>Анімація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3E41B6-5593-4D2F-9729-EB7EFE212DC0}"/>
              </a:ext>
            </a:extLst>
          </p:cNvPr>
          <p:cNvSpPr txBox="1"/>
          <p:nvPr/>
        </p:nvSpPr>
        <p:spPr>
          <a:xfrm>
            <a:off x="242233" y="6107809"/>
            <a:ext cx="11874948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потрібне значення у списку цієї кнопки.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693FC3-9C3A-4E27-BD83-782A2F81C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4088409"/>
            <a:ext cx="12045173" cy="1861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64233E7F-BA16-4C1D-A5E4-14287022E4FE}"/>
              </a:ext>
            </a:extLst>
          </p:cNvPr>
          <p:cNvSpPr/>
          <p:nvPr/>
        </p:nvSpPr>
        <p:spPr>
          <a:xfrm>
            <a:off x="11211561" y="4831080"/>
            <a:ext cx="905620" cy="89833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Стрілка вліво 20">
            <a:extLst>
              <a:ext uri="{FF2B5EF4-FFF2-40B4-BE49-F238E27FC236}">
                <a16:creationId xmlns:a16="http://schemas.microsoft.com/office/drawing/2014/main" id="{32AD84D8-02CC-45B8-9F0D-D9CF0EDF593C}"/>
              </a:ext>
            </a:extLst>
          </p:cNvPr>
          <p:cNvSpPr/>
          <p:nvPr/>
        </p:nvSpPr>
        <p:spPr>
          <a:xfrm rot="2700000" flipH="1">
            <a:off x="10451841" y="431974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48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2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Змінення значень властивостей ефектів анімації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9" y="1196763"/>
            <a:ext cx="5846470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список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Параметри ефектів </a:t>
            </a:r>
            <a:r>
              <a:rPr lang="uk-UA" sz="2800" b="1" i="1" kern="0" dirty="0">
                <a:solidFill>
                  <a:srgbClr val="FFFFFF"/>
                </a:solidFill>
              </a:rPr>
              <a:t>для ефекту </a:t>
            </a:r>
            <a:r>
              <a:rPr lang="uk-UA" sz="2800" b="1" i="1" kern="0" dirty="0">
                <a:solidFill>
                  <a:srgbClr val="FFFF00"/>
                </a:solidFill>
              </a:rPr>
              <a:t>Обертання</a:t>
            </a:r>
            <a:r>
              <a:rPr lang="uk-UA" sz="2800" b="1" i="1" kern="0" dirty="0">
                <a:solidFill>
                  <a:srgbClr val="FFFFFF"/>
                </a:solidFill>
              </a:rPr>
              <a:t> з групи </a:t>
            </a:r>
            <a:r>
              <a:rPr lang="uk-UA" sz="2800" b="1" i="1" kern="0" dirty="0">
                <a:solidFill>
                  <a:srgbClr val="FFFF00"/>
                </a:solidFill>
              </a:rPr>
              <a:t>Виділення</a:t>
            </a:r>
            <a:r>
              <a:rPr lang="uk-UA" sz="2800" b="1" i="1" kern="0" dirty="0">
                <a:solidFill>
                  <a:srgbClr val="FFFFFF"/>
                </a:solidFill>
              </a:rPr>
              <a:t>, що доданий до зображення сонця, наведено на малюнку.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4A553E-8F99-46FB-9B6D-4BF4245B6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739" y="1196763"/>
            <a:ext cx="5862027" cy="5292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477382-337F-4753-9B13-95F349DBA523}"/>
              </a:ext>
            </a:extLst>
          </p:cNvPr>
          <p:cNvSpPr txBox="1"/>
          <p:nvPr/>
        </p:nvSpPr>
        <p:spPr>
          <a:xfrm>
            <a:off x="72009" y="4673123"/>
            <a:ext cx="5846470" cy="1815882"/>
          </a:xfrm>
          <a:prstGeom prst="wedgeRectCallout">
            <a:avLst>
              <a:gd name="adj1" fmla="val 56681"/>
              <a:gd name="adj2" fmla="val -4319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Список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Параметри ефектів</a:t>
            </a:r>
            <a:r>
              <a:rPr lang="uk-UA" sz="2800" b="1" i="1" kern="0" dirty="0">
                <a:solidFill>
                  <a:srgbClr val="FFFFFF"/>
                </a:solidFill>
              </a:rPr>
              <a:t> для ефекту </a:t>
            </a:r>
            <a:r>
              <a:rPr lang="uk-UA" sz="2800" b="1" i="1" kern="0" dirty="0">
                <a:solidFill>
                  <a:srgbClr val="FFFF00"/>
                </a:solidFill>
              </a:rPr>
              <a:t>Обертання</a:t>
            </a:r>
            <a:r>
              <a:rPr lang="uk-UA" sz="2800" b="1" i="1" kern="0" dirty="0">
                <a:solidFill>
                  <a:srgbClr val="FFFFFF"/>
                </a:solidFill>
              </a:rPr>
              <a:t> з групи </a:t>
            </a:r>
            <a:r>
              <a:rPr lang="uk-UA" sz="2800" b="1" i="1" kern="0" dirty="0">
                <a:solidFill>
                  <a:srgbClr val="FFFF00"/>
                </a:solidFill>
              </a:rPr>
              <a:t>Виділення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720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Змінення значень властивостей ефектів анімації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Деякі ефекти не мають властивостей, значення яких можна змінювати з використанням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Параметри ефектів</a:t>
            </a:r>
            <a:r>
              <a:rPr lang="uk-UA" sz="2800" b="1" i="1" kern="0" dirty="0">
                <a:solidFill>
                  <a:srgbClr val="FFFFFF"/>
                </a:solidFill>
              </a:rPr>
              <a:t>, наприклад ефект </a:t>
            </a:r>
            <a:r>
              <a:rPr lang="uk-UA" sz="2800" b="1" i="1" kern="0" dirty="0">
                <a:solidFill>
                  <a:srgbClr val="FFFF00"/>
                </a:solidFill>
              </a:rPr>
              <a:t>Звичайна поява </a:t>
            </a:r>
            <a:r>
              <a:rPr lang="uk-UA" sz="2800" b="1" i="1" kern="0" dirty="0">
                <a:solidFill>
                  <a:srgbClr val="FFFFFF"/>
                </a:solidFill>
              </a:rPr>
              <a:t>з групи </a:t>
            </a:r>
            <a:r>
              <a:rPr lang="uk-UA" sz="2800" b="1" i="1" kern="0" dirty="0">
                <a:solidFill>
                  <a:srgbClr val="FFFF00"/>
                </a:solidFill>
              </a:rPr>
              <a:t>Вхід</a:t>
            </a:r>
            <a:r>
              <a:rPr lang="uk-UA" sz="2800" b="1" i="1" kern="0" dirty="0">
                <a:solidFill>
                  <a:srgbClr val="FFFFFF"/>
                </a:solidFill>
              </a:rPr>
              <a:t>. Для таких ефектів кнопка Параметри ефектів недоступна.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E38EBF-0107-4FDF-AAEB-B33D93D40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59" y="3623441"/>
            <a:ext cx="11736239" cy="2154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4CB60822-9438-4241-910B-BDBA733D8737}"/>
              </a:ext>
            </a:extLst>
          </p:cNvPr>
          <p:cNvSpPr/>
          <p:nvPr/>
        </p:nvSpPr>
        <p:spPr>
          <a:xfrm>
            <a:off x="10900062" y="4517543"/>
            <a:ext cx="1065136" cy="104924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6B1721FF-9939-42D4-ABCE-DA68402E0E13}"/>
              </a:ext>
            </a:extLst>
          </p:cNvPr>
          <p:cNvSpPr/>
          <p:nvPr/>
        </p:nvSpPr>
        <p:spPr>
          <a:xfrm rot="2700000" flipH="1">
            <a:off x="10130294" y="393587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70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Змінення значень властивостей ефектів анімації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до об'єкта додано ефект з групи </a:t>
            </a:r>
            <a:r>
              <a:rPr lang="uk-UA" sz="2800" b="1" i="1" kern="0" dirty="0">
                <a:solidFill>
                  <a:srgbClr val="FFFF00"/>
                </a:solidFill>
              </a:rPr>
              <a:t>Шляхи переміщення</a:t>
            </a:r>
            <a:r>
              <a:rPr lang="uk-UA" sz="2800" b="1" i="1" kern="0" dirty="0">
                <a:solidFill>
                  <a:srgbClr val="FFFFFF"/>
                </a:solidFill>
              </a:rPr>
              <a:t>, то можна змінювати траєкторію руху об'єкта, переміщуючи маркери початку (зелений) та завершення (червоний) шляху, які відображаються на слайді поруч із об'єктом.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E20386-BD3E-4BE0-8BF2-F5C8F4594042}"/>
              </a:ext>
            </a:extLst>
          </p:cNvPr>
          <p:cNvSpPr txBox="1"/>
          <p:nvPr/>
        </p:nvSpPr>
        <p:spPr>
          <a:xfrm>
            <a:off x="72008" y="3541519"/>
            <a:ext cx="3575653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 об'єкта Хмара спочатку було додано шлях </a:t>
            </a:r>
            <a:r>
              <a:rPr lang="uk-UA" sz="2800" b="1" i="1" kern="0" dirty="0">
                <a:solidFill>
                  <a:srgbClr val="FFFF00"/>
                </a:solidFill>
              </a:rPr>
              <a:t>Праворуч</a:t>
            </a:r>
            <a:r>
              <a:rPr lang="uk-UA" sz="2800" b="1" i="1" kern="0" dirty="0">
                <a:solidFill>
                  <a:srgbClr val="FFFFFF"/>
                </a:solidFill>
              </a:rPr>
              <a:t>, а потім напрям було трохи змінено.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3B3549-E8F2-4561-9961-68E769B29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717" y="3541519"/>
            <a:ext cx="8353433" cy="3265906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FC3EB089-3B1B-4FC4-ABB8-5E27578BBE29}"/>
              </a:ext>
            </a:extLst>
          </p:cNvPr>
          <p:cNvSpPr/>
          <p:nvPr/>
        </p:nvSpPr>
        <p:spPr>
          <a:xfrm>
            <a:off x="6627180" y="4483549"/>
            <a:ext cx="737716" cy="55471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6AD04E-CDD9-4E74-A308-74690BE25397}"/>
              </a:ext>
            </a:extLst>
          </p:cNvPr>
          <p:cNvSpPr txBox="1"/>
          <p:nvPr/>
        </p:nvSpPr>
        <p:spPr>
          <a:xfrm>
            <a:off x="7364896" y="3777128"/>
            <a:ext cx="3554141" cy="523220"/>
          </a:xfrm>
          <a:prstGeom prst="wedgeRectCallout">
            <a:avLst>
              <a:gd name="adj1" fmla="val -60648"/>
              <a:gd name="adj2" fmla="val 13942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Початок шляху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3A9229BB-F95B-47D1-B7DC-B69249B20F32}"/>
              </a:ext>
            </a:extLst>
          </p:cNvPr>
          <p:cNvSpPr/>
          <p:nvPr/>
        </p:nvSpPr>
        <p:spPr>
          <a:xfrm>
            <a:off x="11579086" y="6154985"/>
            <a:ext cx="543063" cy="55471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A9E523-B213-4721-BF45-3E5F7C32022E}"/>
              </a:ext>
            </a:extLst>
          </p:cNvPr>
          <p:cNvSpPr txBox="1"/>
          <p:nvPr/>
        </p:nvSpPr>
        <p:spPr>
          <a:xfrm>
            <a:off x="7364896" y="6126842"/>
            <a:ext cx="3554141" cy="523220"/>
          </a:xfrm>
          <a:prstGeom prst="wedgeRectCallout">
            <a:avLst>
              <a:gd name="adj1" fmla="val 72486"/>
              <a:gd name="adj2" fmla="val 1544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Кінець шляху</a:t>
            </a:r>
          </a:p>
        </p:txBody>
      </p:sp>
    </p:spTree>
    <p:extLst>
      <p:ext uri="{BB962C8B-B14F-4D97-AF65-F5344CB8AC3E}">
        <p14:creationId xmlns:p14="http://schemas.microsoft.com/office/powerpoint/2010/main" val="38856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95B008-715B-46DB-9E79-D56278452165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Об'єкти яких типів можуть міститися на слайді комп'ютерної презентації?</a:t>
            </a:r>
          </a:p>
        </p:txBody>
      </p:sp>
      <p:pic>
        <p:nvPicPr>
          <p:cNvPr id="10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C96D1074-BA97-42D7-BADC-561C0A896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681B3A-E957-4966-BFCF-10BBDE632C10}"/>
              </a:ext>
            </a:extLst>
          </p:cNvPr>
          <p:cNvSpPr txBox="1"/>
          <p:nvPr/>
        </p:nvSpPr>
        <p:spPr>
          <a:xfrm>
            <a:off x="72008" y="2247919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вставити на слайд комп'ютерної презентації графічне зображення?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DD0BD7-5207-4FE5-B956-36562B35904C}"/>
              </a:ext>
            </a:extLst>
          </p:cNvPr>
          <p:cNvSpPr txBox="1"/>
          <p:nvPr/>
        </p:nvSpPr>
        <p:spPr>
          <a:xfrm>
            <a:off x="72008" y="3303390"/>
            <a:ext cx="523352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Що таке анімація?</a:t>
            </a:r>
          </a:p>
        </p:txBody>
      </p:sp>
      <p:pic>
        <p:nvPicPr>
          <p:cNvPr id="13" name="Picture 4" descr="figures, game, gaming, shapes icon">
            <a:extLst>
              <a:ext uri="{FF2B5EF4-FFF2-40B4-BE49-F238E27FC236}">
                <a16:creationId xmlns:a16="http://schemas.microsoft.com/office/drawing/2014/main" id="{60D2771C-CE2A-4AD0-A49A-4FF4F5C8F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80" y="3347622"/>
            <a:ext cx="3156821" cy="315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19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0480" y="2687003"/>
            <a:ext cx="4450080" cy="232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Змінення значень властивостей ефектів анімації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Змінення значень властивостей ефектів анімації можна виконати також з використанням елементів керування групи </a:t>
            </a:r>
            <a:r>
              <a:rPr lang="uk-UA" sz="2800" b="1" i="1" kern="0" dirty="0">
                <a:solidFill>
                  <a:srgbClr val="FFFF00"/>
                </a:solidFill>
              </a:rPr>
              <a:t>Хронометраж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A3843044-59BD-4507-9BC1-B0EF64F956F5}"/>
              </a:ext>
            </a:extLst>
          </p:cNvPr>
          <p:cNvSpPr/>
          <p:nvPr/>
        </p:nvSpPr>
        <p:spPr>
          <a:xfrm>
            <a:off x="7609164" y="3614570"/>
            <a:ext cx="2528484" cy="37831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41A2281-02E9-40EE-B102-30E6D90CF6B3}"/>
              </a:ext>
            </a:extLst>
          </p:cNvPr>
          <p:cNvSpPr/>
          <p:nvPr/>
        </p:nvSpPr>
        <p:spPr>
          <a:xfrm>
            <a:off x="7609164" y="3992880"/>
            <a:ext cx="2528484" cy="30861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D23D09-BC0F-40A3-B34D-8708980A6C4B}"/>
              </a:ext>
            </a:extLst>
          </p:cNvPr>
          <p:cNvSpPr txBox="1"/>
          <p:nvPr/>
        </p:nvSpPr>
        <p:spPr>
          <a:xfrm>
            <a:off x="72008" y="2682167"/>
            <a:ext cx="7402218" cy="2308324"/>
          </a:xfrm>
          <a:prstGeom prst="wedgeRectCallout">
            <a:avLst>
              <a:gd name="adj1" fmla="val 72240"/>
              <a:gd name="adj2" fmla="val -662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Вибір події, після якої розпочнеться виконання ефекту: </a:t>
            </a:r>
            <a:r>
              <a:rPr lang="uk-UA" sz="2400" b="1" i="1" kern="0" dirty="0">
                <a:solidFill>
                  <a:srgbClr val="FFFF00"/>
                </a:solidFill>
              </a:rPr>
              <a:t>після клацання </a:t>
            </a:r>
            <a:r>
              <a:rPr lang="uk-UA" sz="2400" b="1" i="1" kern="0" dirty="0">
                <a:solidFill>
                  <a:srgbClr val="FFFFFF"/>
                </a:solidFill>
              </a:rPr>
              <a:t>мишею; одночасно </a:t>
            </a:r>
            <a:r>
              <a:rPr lang="uk-UA" sz="2400" b="1" i="1" kern="0" dirty="0">
                <a:solidFill>
                  <a:srgbClr val="FFFF00"/>
                </a:solidFill>
              </a:rPr>
              <a:t>з попереднім</a:t>
            </a:r>
            <a:r>
              <a:rPr lang="uk-UA" sz="2400" b="1" i="1" kern="0" dirty="0">
                <a:solidFill>
                  <a:srgbClr val="FFFFFF"/>
                </a:solidFill>
              </a:rPr>
              <a:t> ефектом; через певний інтервал часу </a:t>
            </a:r>
            <a:r>
              <a:rPr lang="uk-UA" sz="2400" b="1" i="1" kern="0" dirty="0">
                <a:solidFill>
                  <a:srgbClr val="FFFF00"/>
                </a:solidFill>
              </a:rPr>
              <a:t>після попереднього </a:t>
            </a:r>
            <a:r>
              <a:rPr lang="uk-UA" sz="2400" b="1" i="1" kern="0" dirty="0">
                <a:solidFill>
                  <a:srgbClr val="FFFFFF"/>
                </a:solidFill>
              </a:rPr>
              <a:t>ефекту іншого об'єкта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5E0E8CB5-3D95-4037-895D-B610BAD168DD}"/>
              </a:ext>
            </a:extLst>
          </p:cNvPr>
          <p:cNvSpPr/>
          <p:nvPr/>
        </p:nvSpPr>
        <p:spPr>
          <a:xfrm>
            <a:off x="7609164" y="4301490"/>
            <a:ext cx="2528484" cy="30861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9CAD82-8C97-4E8D-B1E4-F8C8AACB9F20}"/>
              </a:ext>
            </a:extLst>
          </p:cNvPr>
          <p:cNvSpPr txBox="1"/>
          <p:nvPr/>
        </p:nvSpPr>
        <p:spPr>
          <a:xfrm>
            <a:off x="6828183" y="5094011"/>
            <a:ext cx="5293967" cy="1569660"/>
          </a:xfrm>
          <a:prstGeom prst="wedgeRectCallout">
            <a:avLst>
              <a:gd name="adj1" fmla="val 4785"/>
              <a:gd name="adj2" fmla="val -8346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Установлення </a:t>
            </a:r>
            <a:r>
              <a:rPr lang="uk-UA" sz="2400" b="1" i="1" kern="0" dirty="0">
                <a:solidFill>
                  <a:srgbClr val="FFFF00"/>
                </a:solidFill>
              </a:rPr>
              <a:t>затримки</a:t>
            </a:r>
            <a:r>
              <a:rPr lang="uk-UA" sz="2400" b="1" i="1" kern="0" dirty="0">
                <a:solidFill>
                  <a:srgbClr val="FFFFFF"/>
                </a:solidFill>
              </a:rPr>
              <a:t> — інтервал часу між настанням події та початком відтворення ефекту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1DBD72-517B-4CCD-9C88-93A10240B1FD}"/>
              </a:ext>
            </a:extLst>
          </p:cNvPr>
          <p:cNvSpPr txBox="1"/>
          <p:nvPr/>
        </p:nvSpPr>
        <p:spPr>
          <a:xfrm>
            <a:off x="2809784" y="5090900"/>
            <a:ext cx="3938884" cy="830997"/>
          </a:xfrm>
          <a:prstGeom prst="wedgeRectCallout">
            <a:avLst>
              <a:gd name="adj1" fmla="val 80927"/>
              <a:gd name="adj2" fmla="val -15938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Установлення тривалості ефекту</a:t>
            </a:r>
          </a:p>
        </p:txBody>
      </p:sp>
    </p:spTree>
    <p:extLst>
      <p:ext uri="{BB962C8B-B14F-4D97-AF65-F5344CB8AC3E}">
        <p14:creationId xmlns:p14="http://schemas.microsoft.com/office/powerpoint/2010/main" val="82443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Анімація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2896BF2D-FCA0-45D3-BDC0-D4CB1C6293F6}"/>
              </a:ext>
            </a:extLst>
          </p:cNvPr>
          <p:cNvGrpSpPr/>
          <p:nvPr/>
        </p:nvGrpSpPr>
        <p:grpSpPr>
          <a:xfrm>
            <a:off x="302618" y="2098514"/>
            <a:ext cx="11458447" cy="2543175"/>
            <a:chOff x="247202" y="2098514"/>
            <a:chExt cx="11458447" cy="2543175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28CA8BD-7267-4067-A04F-52218337A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7202" y="2098514"/>
              <a:ext cx="8686800" cy="2543175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EB9C342-F9ED-4B7D-9E29-D8AC0042C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57699" y="2098514"/>
              <a:ext cx="2647950" cy="2447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058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якою метою додаються анімаційні ефекти до об'єктів на слайдах комп'ютерної презентації?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6384" y="2245295"/>
            <a:ext cx="1205576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існують групи ефектів анімації для об'єктів слайдів?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E1C834-E2D8-4FCD-A25A-D405BCD03CB5}"/>
              </a:ext>
            </a:extLst>
          </p:cNvPr>
          <p:cNvSpPr txBox="1"/>
          <p:nvPr/>
        </p:nvSpPr>
        <p:spPr>
          <a:xfrm>
            <a:off x="72008" y="3293827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відбувається з об'єктами, до яких додано анімаційні ефекти різних груп, під час відтворення ефектів?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05E703-1683-498D-B2AF-CA4CADB5BE93}"/>
              </a:ext>
            </a:extLst>
          </p:cNvPr>
          <p:cNvSpPr txBox="1"/>
          <p:nvPr/>
        </p:nvSpPr>
        <p:spPr>
          <a:xfrm>
            <a:off x="66384" y="4795784"/>
            <a:ext cx="10459390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додати перший ефект анімації до об'єкта слайда? Як додати другий і наступні ефекти анімації до об'єкта?</a:t>
            </a:r>
          </a:p>
        </p:txBody>
      </p:sp>
    </p:spTree>
    <p:extLst>
      <p:ext uri="{BB962C8B-B14F-4D97-AF65-F5344CB8AC3E}">
        <p14:creationId xmlns:p14="http://schemas.microsoft.com/office/powerpoint/2010/main" val="393562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9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0"/>
            <a:ext cx="4659626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2.3,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58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-63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0"/>
            <a:ext cx="4659626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929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67-68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id="{5AF33206-ADF5-466A-8237-BC0180F1B1D8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11</a:t>
            </a:r>
          </a:p>
        </p:txBody>
      </p:sp>
      <p:pic>
        <p:nvPicPr>
          <p:cNvPr id="9" name="Picture 2" descr="Ð ÐµÐ·ÑÐ»ÑÑÐ°Ñ Ð¿Ð¾ÑÑÐºÑ Ð·Ð¾Ð±ÑÐ°Ð¶ÐµÐ½Ñ Ð·Ð° Ð·Ð°Ð¿Ð¸ÑÐ¾Ð¼ &quot;powerpoint&quot;">
            <a:extLst>
              <a:ext uri="{FF2B5EF4-FFF2-40B4-BE49-F238E27FC236}">
                <a16:creationId xmlns:a16="http://schemas.microsoft.com/office/drawing/2014/main" id="{F47755F5-305E-4052-9311-652ED8668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960" y="3529127"/>
            <a:ext cx="2646680" cy="264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nimation, cartoon, movie icon">
            <a:extLst>
              <a:ext uri="{FF2B5EF4-FFF2-40B4-BE49-F238E27FC236}">
                <a16:creationId xmlns:a16="http://schemas.microsoft.com/office/drawing/2014/main" id="{24549017-752B-4EFA-9E90-4C2728A19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913" y="3505337"/>
            <a:ext cx="2833989" cy="283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Види анімаційних ефектів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Особливістю    комп'ютерних     презентацій     є      можливість     додавання   </a:t>
            </a:r>
            <a:r>
              <a:rPr lang="uk-UA" sz="2800" b="1" i="1" kern="0" dirty="0">
                <a:solidFill>
                  <a:srgbClr val="FFFF00"/>
                </a:solidFill>
              </a:rPr>
              <a:t>анімаційних   ефектів  </a:t>
            </a:r>
            <a:r>
              <a:rPr lang="uk-UA" sz="2800" b="1" i="1" kern="0" dirty="0">
                <a:solidFill>
                  <a:srgbClr val="FFFFFF"/>
                </a:solidFill>
              </a:rPr>
              <a:t>до  окремих об'єктів на слайді. Це забезпечує більшу наочність та динамічність показу, а в результаті - більшу ефективність презентації.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82833D-4376-4D78-8889-B95648036620}"/>
              </a:ext>
            </a:extLst>
          </p:cNvPr>
          <p:cNvSpPr txBox="1"/>
          <p:nvPr/>
        </p:nvSpPr>
        <p:spPr>
          <a:xfrm>
            <a:off x="72008" y="3567139"/>
            <a:ext cx="8258076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Однак   слід   пам'ятати, що анімація повинна бути доречною. Значна кількість анімаційних ефектів може відволікати від змісту презентації та уповільнювати її перегляд.</a:t>
            </a:r>
          </a:p>
        </p:txBody>
      </p:sp>
      <p:pic>
        <p:nvPicPr>
          <p:cNvPr id="12" name="Picture 2" descr="animation, cut, editing, effects, motion, render, video icon">
            <a:extLst>
              <a:ext uri="{FF2B5EF4-FFF2-40B4-BE49-F238E27FC236}">
                <a16:creationId xmlns:a16="http://schemas.microsoft.com/office/drawing/2014/main" id="{774F41DA-EB11-4E7C-B4FD-5F464EAA6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436" y="3567139"/>
            <a:ext cx="3110410" cy="311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97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Види анімаційних ефектів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Існує багато різних ефектів анімації. Кожен з них має свою назву та значок, і їх включено до однієї із чотирьох груп.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D0F6BD77-2F33-4CD0-8794-22BD0DFDE677}"/>
              </a:ext>
            </a:extLst>
          </p:cNvPr>
          <p:cNvSpPr/>
          <p:nvPr/>
        </p:nvSpPr>
        <p:spPr>
          <a:xfrm>
            <a:off x="9229550" y="2660446"/>
            <a:ext cx="2887061" cy="9322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Шляхи переміщення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BBF6F94E-62D6-4C64-B18E-BAA63C69D9FC}"/>
              </a:ext>
            </a:extLst>
          </p:cNvPr>
          <p:cNvSpPr/>
          <p:nvPr/>
        </p:nvSpPr>
        <p:spPr>
          <a:xfrm>
            <a:off x="72008" y="2660446"/>
            <a:ext cx="2887061" cy="9322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b="1" i="1" kern="0" dirty="0">
                <a:solidFill>
                  <a:srgbClr val="FFFFFF"/>
                </a:solidFill>
              </a:rPr>
              <a:t>Вхід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91868ABD-BE25-4234-8498-1EED1379FF80}"/>
              </a:ext>
            </a:extLst>
          </p:cNvPr>
          <p:cNvSpPr/>
          <p:nvPr/>
        </p:nvSpPr>
        <p:spPr>
          <a:xfrm>
            <a:off x="3125138" y="2660446"/>
            <a:ext cx="2887061" cy="9322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Виділення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CF22DAC0-978F-4423-AF82-6E6827BF8875}"/>
              </a:ext>
            </a:extLst>
          </p:cNvPr>
          <p:cNvSpPr/>
          <p:nvPr/>
        </p:nvSpPr>
        <p:spPr>
          <a:xfrm>
            <a:off x="6178267" y="2660446"/>
            <a:ext cx="2887061" cy="9322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Вихід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C2D52D0B-9A01-4C2F-A5BD-1539CC0C9633}"/>
              </a:ext>
            </a:extLst>
          </p:cNvPr>
          <p:cNvSpPr/>
          <p:nvPr/>
        </p:nvSpPr>
        <p:spPr>
          <a:xfrm>
            <a:off x="9229550" y="3670221"/>
            <a:ext cx="2887061" cy="111279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chemeClr val="bg1"/>
                </a:solidFill>
              </a:rPr>
              <a:t>Об'єкт змінює своє положення на слайді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EA83AC59-BC9D-41B3-B2E2-0390AA358F76}"/>
              </a:ext>
            </a:extLst>
          </p:cNvPr>
          <p:cNvSpPr/>
          <p:nvPr/>
        </p:nvSpPr>
        <p:spPr>
          <a:xfrm>
            <a:off x="72008" y="3670221"/>
            <a:ext cx="2887061" cy="111279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i="1" kern="0" dirty="0">
                <a:solidFill>
                  <a:schemeClr val="bg1"/>
                </a:solidFill>
              </a:rPr>
              <a:t>Об'єкт з'являється на слайді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09F6F5FC-F3E4-4269-919E-9E0FE2C59824}"/>
              </a:ext>
            </a:extLst>
          </p:cNvPr>
          <p:cNvSpPr/>
          <p:nvPr/>
        </p:nvSpPr>
        <p:spPr>
          <a:xfrm>
            <a:off x="3125138" y="3670221"/>
            <a:ext cx="2887061" cy="111279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chemeClr val="bg1"/>
                </a:solidFill>
              </a:rPr>
              <a:t>Об'єкт змінює свій вигляд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A156FCE5-F948-4A23-9C3E-52C6F7078EFD}"/>
              </a:ext>
            </a:extLst>
          </p:cNvPr>
          <p:cNvSpPr/>
          <p:nvPr/>
        </p:nvSpPr>
        <p:spPr>
          <a:xfrm>
            <a:off x="6178267" y="3670221"/>
            <a:ext cx="2887061" cy="111279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chemeClr val="bg1"/>
                </a:solidFill>
              </a:rPr>
              <a:t>Об'єкт зникає зі слайда</a:t>
            </a:r>
          </a:p>
        </p:txBody>
      </p:sp>
      <p:sp>
        <p:nvSpPr>
          <p:cNvPr id="14" name="Зірка: 5-кутна 13">
            <a:extLst>
              <a:ext uri="{FF2B5EF4-FFF2-40B4-BE49-F238E27FC236}">
                <a16:creationId xmlns:a16="http://schemas.microsoft.com/office/drawing/2014/main" id="{771D9634-9491-4529-AA2D-7DCBD7810273}"/>
              </a:ext>
            </a:extLst>
          </p:cNvPr>
          <p:cNvSpPr/>
          <p:nvPr/>
        </p:nvSpPr>
        <p:spPr>
          <a:xfrm>
            <a:off x="698047" y="4880611"/>
            <a:ext cx="1651016" cy="1651016"/>
          </a:xfrm>
          <a:prstGeom prst="star5">
            <a:avLst/>
          </a:prstGeom>
          <a:solidFill>
            <a:srgbClr val="68A4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Зірка: 5-кутна 14">
            <a:extLst>
              <a:ext uri="{FF2B5EF4-FFF2-40B4-BE49-F238E27FC236}">
                <a16:creationId xmlns:a16="http://schemas.microsoft.com/office/drawing/2014/main" id="{D2BC35A0-D4C6-44A3-AC9A-67C7D1B19E94}"/>
              </a:ext>
            </a:extLst>
          </p:cNvPr>
          <p:cNvSpPr/>
          <p:nvPr/>
        </p:nvSpPr>
        <p:spPr>
          <a:xfrm>
            <a:off x="3751177" y="4887881"/>
            <a:ext cx="1651016" cy="1651016"/>
          </a:xfrm>
          <a:prstGeom prst="star5">
            <a:avLst/>
          </a:prstGeom>
          <a:solidFill>
            <a:srgbClr val="E8B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Зірка: 5-кутна 15">
            <a:extLst>
              <a:ext uri="{FF2B5EF4-FFF2-40B4-BE49-F238E27FC236}">
                <a16:creationId xmlns:a16="http://schemas.microsoft.com/office/drawing/2014/main" id="{1E56C512-4D11-427A-98D1-12D9E156BBF4}"/>
              </a:ext>
            </a:extLst>
          </p:cNvPr>
          <p:cNvSpPr/>
          <p:nvPr/>
        </p:nvSpPr>
        <p:spPr>
          <a:xfrm>
            <a:off x="6804306" y="4887881"/>
            <a:ext cx="1651016" cy="1651016"/>
          </a:xfrm>
          <a:prstGeom prst="star5">
            <a:avLst/>
          </a:prstGeom>
          <a:solidFill>
            <a:srgbClr val="D65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4074DDAC-EF3C-4FCB-957C-4CFEC4B47DA6}"/>
              </a:ext>
            </a:extLst>
          </p:cNvPr>
          <p:cNvGrpSpPr/>
          <p:nvPr/>
        </p:nvGrpSpPr>
        <p:grpSpPr>
          <a:xfrm>
            <a:off x="9857435" y="4850021"/>
            <a:ext cx="1651016" cy="1712387"/>
            <a:chOff x="9228006" y="3506646"/>
            <a:chExt cx="2887061" cy="2994376"/>
          </a:xfrm>
        </p:grpSpPr>
        <p:sp>
          <p:nvSpPr>
            <p:cNvPr id="18" name="Зірка: 5-кутна 17">
              <a:extLst>
                <a:ext uri="{FF2B5EF4-FFF2-40B4-BE49-F238E27FC236}">
                  <a16:creationId xmlns:a16="http://schemas.microsoft.com/office/drawing/2014/main" id="{0BB85C0B-192D-4DBC-80D1-40FD01C76661}"/>
                </a:ext>
              </a:extLst>
            </p:cNvPr>
            <p:cNvSpPr/>
            <p:nvPr/>
          </p:nvSpPr>
          <p:spPr>
            <a:xfrm>
              <a:off x="9228006" y="3613961"/>
              <a:ext cx="2887061" cy="2887061"/>
            </a:xfrm>
            <a:prstGeom prst="star5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FC8E14B4-040F-43DC-8B18-807F0E0EE257}"/>
                </a:ext>
              </a:extLst>
            </p:cNvPr>
            <p:cNvSpPr/>
            <p:nvPr/>
          </p:nvSpPr>
          <p:spPr>
            <a:xfrm>
              <a:off x="10004763" y="4020695"/>
              <a:ext cx="595626" cy="595626"/>
            </a:xfrm>
            <a:prstGeom prst="ellipse">
              <a:avLst/>
            </a:prstGeom>
            <a:solidFill>
              <a:srgbClr val="D654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BCFD86B6-DA89-47AC-80C2-929A8CBFA3D8}"/>
                </a:ext>
              </a:extLst>
            </p:cNvPr>
            <p:cNvSpPr/>
            <p:nvPr/>
          </p:nvSpPr>
          <p:spPr>
            <a:xfrm>
              <a:off x="10334545" y="3506646"/>
              <a:ext cx="595626" cy="595626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290764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Види анімаційних ефектів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2402558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 одного об'єкта може бути додано кілька ефектів з однієї або з різних груп.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56DAA7-7595-4D63-9029-CEA0D0CE9D55}"/>
              </a:ext>
            </a:extLst>
          </p:cNvPr>
          <p:cNvSpPr txBox="1"/>
          <p:nvPr/>
        </p:nvSpPr>
        <p:spPr>
          <a:xfrm>
            <a:off x="72007" y="3433618"/>
            <a:ext cx="8469091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якщо потрібно до зображення сонця додати анімаційні ефекти його появи на слайді комп'ютерної презентації, переміщення від лівої до правої межі слайда, змінення кольору та зникнення.</a:t>
            </a:r>
          </a:p>
        </p:txBody>
      </p:sp>
      <p:sp>
        <p:nvSpPr>
          <p:cNvPr id="3" name="Сонце 2">
            <a:extLst>
              <a:ext uri="{FF2B5EF4-FFF2-40B4-BE49-F238E27FC236}">
                <a16:creationId xmlns:a16="http://schemas.microsoft.com/office/drawing/2014/main" id="{22EEF782-11CE-42E6-AC7A-900B1B52574B}"/>
              </a:ext>
            </a:extLst>
          </p:cNvPr>
          <p:cNvSpPr/>
          <p:nvPr/>
        </p:nvSpPr>
        <p:spPr>
          <a:xfrm>
            <a:off x="8910247" y="3535064"/>
            <a:ext cx="3007097" cy="3007097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онце 7">
            <a:extLst>
              <a:ext uri="{FF2B5EF4-FFF2-40B4-BE49-F238E27FC236}">
                <a16:creationId xmlns:a16="http://schemas.microsoft.com/office/drawing/2014/main" id="{BD5E56D9-15CA-4FA3-9826-7ABBAFDB1A69}"/>
              </a:ext>
            </a:extLst>
          </p:cNvPr>
          <p:cNvSpPr/>
          <p:nvPr/>
        </p:nvSpPr>
        <p:spPr>
          <a:xfrm>
            <a:off x="1114128" y="882887"/>
            <a:ext cx="1468298" cy="1468298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95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208 L 0.17045 -0.04375 C 0.20586 -0.05417 0.25912 -0.05949 0.31511 -0.05949 C 0.37865 -0.05949 0.42956 -0.05417 0.46498 -0.04375 L 0.63555 0.00208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1" y="-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3" grpId="0" animBg="1"/>
      <p:bldP spid="8" grpId="0" animBg="1"/>
      <p:bldP spid="8" grpId="1" animBg="1"/>
      <p:bldP spid="8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Види анімаційних ефектів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243270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цього можуть бути вибрані такі ефекти: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50258B-111F-4E9E-89A7-D911A8C5256F}"/>
              </a:ext>
            </a:extLst>
          </p:cNvPr>
          <p:cNvSpPr txBox="1"/>
          <p:nvPr/>
        </p:nvSpPr>
        <p:spPr>
          <a:xfrm>
            <a:off x="247202" y="3042621"/>
            <a:ext cx="11874948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i="1" kern="0" dirty="0">
                <a:solidFill>
                  <a:srgbClr val="FFFFFF"/>
                </a:solidFill>
              </a:rPr>
              <a:t>поява зображення - ефект з групи </a:t>
            </a:r>
            <a:r>
              <a:rPr lang="uk-UA" sz="2400" b="1" i="1" kern="0" dirty="0">
                <a:solidFill>
                  <a:srgbClr val="FFFF00"/>
                </a:solidFill>
              </a:rPr>
              <a:t>Вхід</a:t>
            </a:r>
            <a:r>
              <a:rPr lang="uk-UA" sz="2400" i="1" kern="0" dirty="0">
                <a:solidFill>
                  <a:srgbClr val="FFFFFF"/>
                </a:solidFill>
              </a:rPr>
              <a:t>, наприклад </a:t>
            </a:r>
            <a:r>
              <a:rPr lang="uk-UA" sz="2400" b="1" i="1" kern="0" dirty="0">
                <a:solidFill>
                  <a:srgbClr val="FFFFFF"/>
                </a:solidFill>
              </a:rPr>
              <a:t>Збільшення з</a:t>
            </a:r>
            <a:r>
              <a:rPr lang="uk-UA" sz="2400" b="1" i="1" u="sng" kern="0" dirty="0">
                <a:solidFill>
                  <a:srgbClr val="FFFFFF"/>
                </a:solidFill>
              </a:rPr>
              <a:t> </a:t>
            </a:r>
            <a:r>
              <a:rPr lang="uk-UA" sz="2400" b="1" i="1" kern="0" dirty="0">
                <a:solidFill>
                  <a:srgbClr val="FFFFFF"/>
                </a:solidFill>
              </a:rPr>
              <a:t>поворотом</a:t>
            </a:r>
            <a:r>
              <a:rPr lang="uk-UA" sz="2400" i="1" kern="0" dirty="0">
                <a:solidFill>
                  <a:srgbClr val="FFFFFF"/>
                </a:solidFill>
              </a:rPr>
              <a:t>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48E6C6-DAB6-46A8-96E8-1811F094473D}"/>
              </a:ext>
            </a:extLst>
          </p:cNvPr>
          <p:cNvSpPr txBox="1"/>
          <p:nvPr/>
        </p:nvSpPr>
        <p:spPr>
          <a:xfrm>
            <a:off x="247202" y="3971337"/>
            <a:ext cx="7078046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i="1" kern="0" dirty="0">
                <a:solidFill>
                  <a:srgbClr val="FFFFFF"/>
                </a:solidFill>
              </a:rPr>
              <a:t>переміщення -  ефект з  групи </a:t>
            </a:r>
            <a:r>
              <a:rPr lang="uk-UA" sz="2400" b="1" i="1" kern="0" dirty="0">
                <a:solidFill>
                  <a:srgbClr val="FFFF00"/>
                </a:solidFill>
              </a:rPr>
              <a:t>Шляхи  переміщення</a:t>
            </a:r>
            <a:r>
              <a:rPr lang="uk-UA" sz="2400" i="1" kern="0" dirty="0">
                <a:solidFill>
                  <a:srgbClr val="FFFFFF"/>
                </a:solidFill>
              </a:rPr>
              <a:t>,  наприклад </a:t>
            </a:r>
            <a:r>
              <a:rPr lang="uk-UA" sz="2400" b="1" i="1" kern="0" dirty="0">
                <a:solidFill>
                  <a:srgbClr val="FFFFFF"/>
                </a:solidFill>
              </a:rPr>
              <a:t>Дуги</a:t>
            </a:r>
            <a:r>
              <a:rPr lang="uk-UA" sz="2400" i="1" kern="0" dirty="0">
                <a:solidFill>
                  <a:srgbClr val="FFFFFF"/>
                </a:solidFill>
              </a:rPr>
              <a:t>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50284C-B577-4C35-ABFF-C9D68B98191D}"/>
              </a:ext>
            </a:extLst>
          </p:cNvPr>
          <p:cNvSpPr txBox="1"/>
          <p:nvPr/>
        </p:nvSpPr>
        <p:spPr>
          <a:xfrm>
            <a:off x="247202" y="4900053"/>
            <a:ext cx="7078046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i="1" kern="0" dirty="0">
                <a:solidFill>
                  <a:srgbClr val="FFFFFF"/>
                </a:solidFill>
              </a:rPr>
              <a:t>змінення кольору - ефект з групи </a:t>
            </a:r>
            <a:r>
              <a:rPr lang="uk-UA" sz="2400" b="1" i="1" kern="0" dirty="0">
                <a:solidFill>
                  <a:srgbClr val="FFFF00"/>
                </a:solidFill>
              </a:rPr>
              <a:t>Виокремлення</a:t>
            </a:r>
            <a:r>
              <a:rPr lang="uk-UA" sz="2400" i="1" kern="0" dirty="0">
                <a:solidFill>
                  <a:srgbClr val="FFFFFF"/>
                </a:solidFill>
              </a:rPr>
              <a:t>, наприклад </a:t>
            </a:r>
            <a:r>
              <a:rPr lang="uk-UA" sz="2400" b="1" i="1" kern="0" dirty="0">
                <a:solidFill>
                  <a:srgbClr val="FFFFFF"/>
                </a:solidFill>
              </a:rPr>
              <a:t>Потемніння</a:t>
            </a:r>
            <a:r>
              <a:rPr lang="uk-UA" sz="2400" i="1" kern="0" dirty="0">
                <a:solidFill>
                  <a:srgbClr val="FFFFFF"/>
                </a:solidFill>
              </a:rPr>
              <a:t>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2618C3-EFB6-4EEA-AB16-562F7F9F8852}"/>
              </a:ext>
            </a:extLst>
          </p:cNvPr>
          <p:cNvSpPr txBox="1"/>
          <p:nvPr/>
        </p:nvSpPr>
        <p:spPr>
          <a:xfrm>
            <a:off x="247202" y="5828769"/>
            <a:ext cx="7078046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i="1" kern="0" dirty="0">
                <a:solidFill>
                  <a:srgbClr val="FFFFFF"/>
                </a:solidFill>
              </a:rPr>
              <a:t>зникнення - ефект з групи </a:t>
            </a:r>
            <a:r>
              <a:rPr lang="uk-UA" sz="2400" b="1" i="1" kern="0" dirty="0">
                <a:solidFill>
                  <a:srgbClr val="FFFF00"/>
                </a:solidFill>
              </a:rPr>
              <a:t>Вихід</a:t>
            </a:r>
            <a:r>
              <a:rPr lang="uk-UA" sz="2400" i="1" kern="0" dirty="0">
                <a:solidFill>
                  <a:srgbClr val="FFFFFF"/>
                </a:solidFill>
              </a:rPr>
              <a:t>, наприклад </a:t>
            </a:r>
            <a:r>
              <a:rPr lang="uk-UA" sz="2400" i="1" kern="0" dirty="0">
                <a:solidFill>
                  <a:srgbClr val="FFFF00"/>
                </a:solidFill>
              </a:rPr>
              <a:t>Зменшити та повернути</a:t>
            </a:r>
            <a:r>
              <a:rPr lang="uk-UA" sz="2400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Сонце 9">
            <a:extLst>
              <a:ext uri="{FF2B5EF4-FFF2-40B4-BE49-F238E27FC236}">
                <a16:creationId xmlns:a16="http://schemas.microsoft.com/office/drawing/2014/main" id="{FE93CB41-76FB-4DAD-908F-B313F556E03B}"/>
              </a:ext>
            </a:extLst>
          </p:cNvPr>
          <p:cNvSpPr/>
          <p:nvPr/>
        </p:nvSpPr>
        <p:spPr>
          <a:xfrm>
            <a:off x="1114128" y="882887"/>
            <a:ext cx="1468298" cy="1468298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18F99E-A95D-4CA2-8C96-3E90278C9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414" y="3971336"/>
            <a:ext cx="4745736" cy="2688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337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208 L 0.17045 -0.04375 C 0.20586 -0.05417 0.25912 -0.05949 0.31511 -0.05949 C 0.37865 -0.05949 0.42956 -0.05417 0.46498 -0.04375 L 0.63555 0.00208 " pathEditMode="relative" rAng="0" ptsTypes="AAA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1" y="-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0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Додавання ефектів анімації до об'єктів слайда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додавання ефектів анімації до текстових і графічних об'єктів слайда використовуються елементи керування вкладки </a:t>
            </a:r>
            <a:r>
              <a:rPr lang="uk-UA" sz="2800" b="1" i="1" kern="0" dirty="0">
                <a:solidFill>
                  <a:srgbClr val="FFFF00"/>
                </a:solidFill>
              </a:rPr>
              <a:t>Анімація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10" y="2772603"/>
            <a:ext cx="11649937" cy="2573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6849028" y="3330463"/>
            <a:ext cx="1271988" cy="54240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/>
          <p:cNvSpPr/>
          <p:nvPr/>
        </p:nvSpPr>
        <p:spPr>
          <a:xfrm rot="18900000">
            <a:off x="7447693" y="272749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64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Додавання ефектів анімації до об'єктів слайда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додавання анімаційного ефекту до об'єкта слід: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EA0324-4646-4D05-8D7D-08DD183B5330}"/>
              </a:ext>
            </a:extLst>
          </p:cNvPr>
          <p:cNvSpPr txBox="1"/>
          <p:nvPr/>
        </p:nvSpPr>
        <p:spPr>
          <a:xfrm>
            <a:off x="247202" y="1801824"/>
            <a:ext cx="11874948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об'єкт на слайді.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CED1F3-631F-4BD9-B67D-E106446E2A4B}"/>
              </a:ext>
            </a:extLst>
          </p:cNvPr>
          <p:cNvSpPr txBox="1"/>
          <p:nvPr/>
        </p:nvSpPr>
        <p:spPr>
          <a:xfrm>
            <a:off x="247202" y="2406885"/>
            <a:ext cx="11874948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Відкрити вкладку </a:t>
            </a:r>
            <a:r>
              <a:rPr lang="uk-UA" sz="2800" b="1" i="1" kern="0" dirty="0">
                <a:solidFill>
                  <a:srgbClr val="FFFF00"/>
                </a:solidFill>
              </a:rPr>
              <a:t>Анімація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993507-AACF-4EC0-AD5C-72E06D0A33BD}"/>
              </a:ext>
            </a:extLst>
          </p:cNvPr>
          <p:cNvSpPr txBox="1"/>
          <p:nvPr/>
        </p:nvSpPr>
        <p:spPr>
          <a:xfrm>
            <a:off x="247202" y="3017275"/>
            <a:ext cx="1187494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Відкрити список ефектів вибором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Додатково</a:t>
            </a:r>
            <a:r>
              <a:rPr lang="uk-UA" sz="2800" b="1" i="1" kern="0" dirty="0">
                <a:solidFill>
                  <a:srgbClr val="FFFFFF"/>
                </a:solidFill>
              </a:rPr>
              <a:t> в групі </a:t>
            </a:r>
            <a:r>
              <a:rPr lang="uk-UA" sz="2800" b="1" i="1" kern="0" dirty="0">
                <a:solidFill>
                  <a:srgbClr val="FFFF00"/>
                </a:solidFill>
              </a:rPr>
              <a:t>Анімація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B9EBA2-B89F-4DE5-8EEA-A8E2EA0F7EAF}"/>
              </a:ext>
            </a:extLst>
          </p:cNvPr>
          <p:cNvSpPr txBox="1"/>
          <p:nvPr/>
        </p:nvSpPr>
        <p:spPr>
          <a:xfrm>
            <a:off x="247202" y="6208899"/>
            <a:ext cx="11874948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у списку потрібний ефект анімації.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2FC1684-4CA1-422B-8425-D6ED01866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78" y="4049279"/>
            <a:ext cx="11652802" cy="208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23BB8298-34BA-4720-BD8A-DFFB5DB10852}"/>
              </a:ext>
            </a:extLst>
          </p:cNvPr>
          <p:cNvSpPr/>
          <p:nvPr/>
        </p:nvSpPr>
        <p:spPr>
          <a:xfrm>
            <a:off x="7764780" y="5488716"/>
            <a:ext cx="268411" cy="35052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494B0F-6BBB-4034-A5A6-48A6B8A2E79E}"/>
              </a:ext>
            </a:extLst>
          </p:cNvPr>
          <p:cNvSpPr txBox="1"/>
          <p:nvPr/>
        </p:nvSpPr>
        <p:spPr>
          <a:xfrm>
            <a:off x="7646552" y="4148541"/>
            <a:ext cx="4475598" cy="523220"/>
          </a:xfrm>
          <a:prstGeom prst="wedgeRectCallout">
            <a:avLst>
              <a:gd name="adj1" fmla="val -43956"/>
              <a:gd name="adj2" fmla="val 22527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Кнопка </a:t>
            </a:r>
            <a:r>
              <a:rPr lang="uk-UA" sz="2800" b="1" i="1" kern="0" dirty="0">
                <a:solidFill>
                  <a:srgbClr val="FFFF00"/>
                </a:solidFill>
              </a:rPr>
              <a:t>Додатково</a:t>
            </a:r>
          </a:p>
        </p:txBody>
      </p:sp>
    </p:spTree>
    <p:extLst>
      <p:ext uri="{BB962C8B-B14F-4D97-AF65-F5344CB8AC3E}">
        <p14:creationId xmlns:p14="http://schemas.microsoft.com/office/powerpoint/2010/main" val="38714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Додавання ефектів анімації до об'єктів слайда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3836801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списку наведено не всі можливі ефекти. Додаткові ефекти можна побачити, вибравши команди </a:t>
            </a:r>
            <a:r>
              <a:rPr lang="uk-UA" sz="2800" b="1" i="1" kern="0" dirty="0">
                <a:solidFill>
                  <a:srgbClr val="FFFF00"/>
                </a:solidFill>
              </a:rPr>
              <a:t>Інші ефекти</a:t>
            </a:r>
            <a:r>
              <a:rPr lang="uk-UA" sz="2800" b="1" i="1" kern="0" dirty="0">
                <a:solidFill>
                  <a:srgbClr val="FFFFFF"/>
                </a:solidFill>
              </a:rPr>
              <a:t> у цьому списку.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1EDB94-4D5C-4D1C-B2E4-78E9DBB45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695" y="1196763"/>
            <a:ext cx="8106455" cy="5535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BFA6E0FA-C261-4372-BA08-FCA197B38438}"/>
              </a:ext>
            </a:extLst>
          </p:cNvPr>
          <p:cNvSpPr/>
          <p:nvPr/>
        </p:nvSpPr>
        <p:spPr>
          <a:xfrm>
            <a:off x="4015695" y="5803900"/>
            <a:ext cx="1852542" cy="92803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id="{4ACFD564-FADB-40D9-AED9-E78D62920267}"/>
              </a:ext>
            </a:extLst>
          </p:cNvPr>
          <p:cNvSpPr/>
          <p:nvPr/>
        </p:nvSpPr>
        <p:spPr>
          <a:xfrm rot="18900000">
            <a:off x="5167712" y="513497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32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127112</TotalTime>
  <Words>1027</Words>
  <Application>Microsoft Office PowerPoint</Application>
  <PresentationFormat>Широкий екран</PresentationFormat>
  <Paragraphs>148</Paragraphs>
  <Slides>25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31" baseType="lpstr">
      <vt:lpstr>Arial</vt:lpstr>
      <vt:lpstr>Comic Sans MS</vt:lpstr>
      <vt:lpstr>Times New Roman</vt:lpstr>
      <vt:lpstr>Verdana</vt:lpstr>
      <vt:lpstr>Wingdings</vt:lpstr>
      <vt:lpstr>Тема Office</vt:lpstr>
      <vt:lpstr>Ефекти анімації, рух об’єктів в презентаціях</vt:lpstr>
      <vt:lpstr>Запитання</vt:lpstr>
      <vt:lpstr>Види анімаційних ефектів</vt:lpstr>
      <vt:lpstr>Види анімаційних ефектів</vt:lpstr>
      <vt:lpstr>Види анімаційних ефектів</vt:lpstr>
      <vt:lpstr>Види анімаційних ефектів</vt:lpstr>
      <vt:lpstr>Додавання ефектів анімації до об'єктів слайда</vt:lpstr>
      <vt:lpstr>Додавання ефектів анімації до об'єктів слайда</vt:lpstr>
      <vt:lpstr>Додавання ефектів анімації до об'єктів слайда</vt:lpstr>
      <vt:lpstr>Додавання ефектів анімації до об'єктів слайда</vt:lpstr>
      <vt:lpstr>Додавання ефектів анімації до об'єктів слайда</vt:lpstr>
      <vt:lpstr>Додавання ефектів анімації до об'єктів слайда</vt:lpstr>
      <vt:lpstr>Змінення значень властивостей ефектів анімації</vt:lpstr>
      <vt:lpstr>Змінення значень властивостей ефектів анімації</vt:lpstr>
      <vt:lpstr>Змінення значень властивостей ефектів анімації</vt:lpstr>
      <vt:lpstr>Змінення значень властивостей ефектів анімації</vt:lpstr>
      <vt:lpstr>Змінення значень властивостей ефектів анімації</vt:lpstr>
      <vt:lpstr>Змінення значень властивостей ефектів анімації</vt:lpstr>
      <vt:lpstr>Змінення значень властивостей ефектів анімації</vt:lpstr>
      <vt:lpstr>Змінення значень властивостей ефектів анімації</vt:lpstr>
      <vt:lpstr>Розгадайте ребус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 Сергій</dc:creator>
  <cp:lastModifiedBy>Lenovo</cp:lastModifiedBy>
  <cp:revision>322</cp:revision>
  <dcterms:created xsi:type="dcterms:W3CDTF">2016-06-06T19:48:43Z</dcterms:created>
  <dcterms:modified xsi:type="dcterms:W3CDTF">2019-07-14T12:29:02Z</dcterms:modified>
</cp:coreProperties>
</file>