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  <p:sldId id="270" r:id="rId5"/>
    <p:sldId id="264" r:id="rId6"/>
    <p:sldId id="262" r:id="rId7"/>
    <p:sldId id="261" r:id="rId8"/>
    <p:sldId id="266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99E"/>
    <a:srgbClr val="CECA36"/>
    <a:srgbClr val="D828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>
      <p:cViewPr>
        <p:scale>
          <a:sx n="58" d="100"/>
          <a:sy n="58" d="100"/>
        </p:scale>
        <p:origin x="-118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9C46714-EA01-4BA8-B3F4-1804E1ADD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FA0AC6-9EBA-40E1-BBC8-87B9F008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BDAAFA1-B9E1-4CF6-9E6D-876137767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2847870-C82B-4F62-91CF-02C2A8DE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0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F60D616-074D-47B4-B726-E9928A98B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9EA2C6B-320E-404F-B8A0-821D10932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BFE942B-7393-4B73-A8D9-DB6C1218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42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7CEB6D-ED6D-4526-81A8-6B48D450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52732C-DB42-4FF4-B63F-BDB95C239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D427B4B-0BA1-4E32-AC35-3A7656175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8EFE849-CF36-4DF7-B3AA-B5613D27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0B612AF-149D-40FD-81B8-0BEF0CA21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186FBBA-6EDD-41C1-83F2-A92D6A1E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242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E0E3E9-2EA0-4F93-ACF3-69B3BFD81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8FF30DC-8368-4617-B796-6D8CD1AA9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90E88DC-1E9E-475D-B470-7C75BF6F8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7651535-13B0-4736-B6E0-8114A25C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85029B0-26CA-4FD7-8F74-A5910734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CFDCF4F-29F3-434F-93BF-7145496C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503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119624-59D1-41E3-AEA2-748028B57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761F556-4960-4FFB-84B0-6DD9DECFF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3852AA-44AB-40DE-ABB5-D989F49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FF99121-21B5-44CE-A3CC-FB750D00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BA2C88A-CBD1-4F5D-AFDA-B87C66F4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633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9D2C97F-DA00-4FE0-831A-7C4145CC87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9E203A0-4947-4CC0-B314-D5F901EC7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9999C7-CA6F-4918-9A59-E4F9979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7F7D328-60F9-4536-BF6F-A1532912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C5CB392-EC5F-4163-9BD2-AD0959FD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4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CF96D8-8510-4EF3-B422-332DC57E5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3007763-0BB5-4DD5-BC47-1C50AB65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048DF2C-669A-4DCA-8793-1F7410D7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933E309-0F6F-484F-98FA-46AB4551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EEB5F3-46D5-4827-9176-87B3ED40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9000"/>
            <a:ext cx="9144000" cy="1305000"/>
          </a:xfrm>
        </p:spPr>
        <p:txBody>
          <a:bodyPr anchor="b"/>
          <a:lstStyle>
            <a:lvl1pPr algn="ctr">
              <a:defRPr sz="60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0464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4EC29-EC9D-4966-9B2F-5A81BAAA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AF823D-AA6C-41CE-8369-D43088671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000" y="2034000"/>
            <a:ext cx="10515600" cy="40979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3379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79868787-4D25-4920-AC06-C685BEA5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000" y="63255"/>
            <a:ext cx="10342800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703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78A106-66FA-4DD6-BAB3-B8D8393A6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6B7C11-BF9E-408C-887F-6B9BC1863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579E133-BC16-4FB3-9BC0-B6A568D9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95CB5E0-055B-4886-BB25-0C7618D3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10B8AC-7215-4E96-8E27-FC440628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0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456F72-33A8-4910-A853-F0EF915F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EF7DE8-23CA-4D99-8CC9-4903DDD55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8C177F8-D6AF-47A0-B490-1B3CDFEE6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B72E65B-AF1C-4F65-9941-D855AC96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08AAEDA-38B0-46A7-BB17-DB378E2D8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07335DD-857A-49BC-BF94-7878B3D9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9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7FFB23-FD3E-408F-A23F-48552154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557B89F-6135-4F2B-893F-E89610007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95CA68-6719-40C1-95A2-F647EA7FA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A4B353A-0A39-4E56-A1C1-2DDA22C59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2A394CB-908A-4E67-874E-EA58FD2B2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A4D78FF-9BDC-47EE-AD08-F85FEF056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B64B697-85E0-44B7-99FA-9C7AC685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2D574AC-5168-4E22-8835-2D38CC2B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5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9317D4-8ACB-498D-8524-42577754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58D9979-8217-47E8-9E8D-B2D0F803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87BFD1B-2793-4D83-B874-8CE6EE8A1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293DF3D-5BBD-49D4-B217-881FB13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23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7ACF60-303D-438B-ADDF-FD8A00C5B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D57D61A-5D1E-48D1-8F9F-72DCC6131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6FE97FC-8D71-4940-B6BB-6862C7659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DCA0-1BB0-4A78-B9FD-CBA4791AF177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5017A4A-6BE4-47CB-9CD4-A285E2D43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9B2747D-D825-4A66-8A60-C4EE4BC74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41388-63F8-4FEC-99A6-4E4A5CF5E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5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8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49DE0BE0-A2C4-4428-86D8-D9DE377D5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000" y="3024000"/>
            <a:ext cx="10868980" cy="1305000"/>
          </a:xfrm>
        </p:spPr>
        <p:txBody>
          <a:bodyPr>
            <a:normAutofit fontScale="90000"/>
          </a:bodyPr>
          <a:lstStyle/>
          <a:p>
            <a:r>
              <a:rPr lang="ru-RU" b="0" dirty="0" err="1" smtClean="0">
                <a:solidFill>
                  <a:srgbClr val="002060"/>
                </a:solidFill>
                <a:latin typeface="Arial Black" pitchFamily="34" charset="0"/>
              </a:rPr>
              <a:t>Ігрові</a:t>
            </a:r>
            <a:r>
              <a:rPr lang="ru-RU" b="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b="0" dirty="0" err="1" smtClean="0">
                <a:solidFill>
                  <a:srgbClr val="002060"/>
                </a:solidFill>
                <a:latin typeface="Arial Black" pitchFamily="34" charset="0"/>
              </a:rPr>
              <a:t>педагогічні</a:t>
            </a:r>
            <a:r>
              <a:rPr lang="ru-RU" b="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b="0" dirty="0" err="1" smtClean="0">
                <a:solidFill>
                  <a:srgbClr val="002060"/>
                </a:solidFill>
                <a:latin typeface="Arial Black" pitchFamily="34" charset="0"/>
              </a:rPr>
              <a:t>технології</a:t>
            </a:r>
            <a:r>
              <a:rPr lang="ru-RU" b="0" dirty="0" smtClean="0">
                <a:solidFill>
                  <a:srgbClr val="002060"/>
                </a:solidFill>
                <a:latin typeface="Arial Black" pitchFamily="34" charset="0"/>
              </a:rPr>
              <a:t> в </a:t>
            </a:r>
            <a:r>
              <a:rPr lang="ru-RU" b="0" dirty="0" err="1" smtClean="0">
                <a:solidFill>
                  <a:srgbClr val="002060"/>
                </a:solidFill>
                <a:latin typeface="Arial Black" pitchFamily="34" charset="0"/>
              </a:rPr>
              <a:t>освітньому</a:t>
            </a:r>
            <a:r>
              <a:rPr lang="ru-RU" b="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b="0" dirty="0" err="1" smtClean="0">
                <a:solidFill>
                  <a:srgbClr val="002060"/>
                </a:solidFill>
                <a:latin typeface="Arial Black" pitchFamily="34" charset="0"/>
              </a:rPr>
              <a:t>процесі</a:t>
            </a:r>
            <a:endParaRPr lang="ru-RU" b="0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1026" name="Picture 2" descr="D:\Desktop\image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00" y="89384"/>
            <a:ext cx="2847000" cy="223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esktop\images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7900" y="4104000"/>
            <a:ext cx="3456975" cy="258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84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dirty="0" err="1" smtClean="0">
                <a:solidFill>
                  <a:schemeClr val="tx1"/>
                </a:solidFill>
                <a:latin typeface="Arial Black" pitchFamily="34" charset="0"/>
              </a:rPr>
              <a:t>Середній</a:t>
            </a:r>
            <a:r>
              <a:rPr lang="ru-RU" sz="4900" dirty="0" smtClean="0">
                <a:solidFill>
                  <a:schemeClr val="tx1"/>
                </a:solidFill>
                <a:latin typeface="Arial Black" pitchFamily="34" charset="0"/>
              </a:rPr>
              <a:t> кейс (</a:t>
            </a:r>
            <a:r>
              <a:rPr lang="ru-RU" sz="4900" dirty="0" err="1" smtClean="0">
                <a:solidFill>
                  <a:schemeClr val="tx1"/>
                </a:solidFill>
                <a:latin typeface="Arial Black" pitchFamily="34" charset="0"/>
              </a:rPr>
              <a:t>европейський</a:t>
            </a:r>
            <a:r>
              <a:rPr lang="ru-RU" sz="4900" dirty="0" smtClean="0">
                <a:solidFill>
                  <a:schemeClr val="tx1"/>
                </a:solidFill>
                <a:latin typeface="Arial Black" pitchFamily="34" charset="0"/>
              </a:rPr>
              <a:t>)</a:t>
            </a:r>
            <a:r>
              <a:rPr lang="ru-RU" sz="4900" dirty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sz="49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100" dirty="0" err="1">
                <a:solidFill>
                  <a:schemeClr val="tx1"/>
                </a:solidFill>
              </a:rPr>
              <a:t>Р</a:t>
            </a:r>
            <a:r>
              <a:rPr lang="ru-RU" sz="3100" dirty="0" err="1" smtClean="0">
                <a:solidFill>
                  <a:schemeClr val="tx1"/>
                </a:solidFill>
              </a:rPr>
              <a:t>озбор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</a:rPr>
              <a:t>проблеми</a:t>
            </a:r>
            <a:r>
              <a:rPr lang="ru-RU" sz="3100" dirty="0" smtClean="0">
                <a:solidFill>
                  <a:schemeClr val="tx1"/>
                </a:solidFill>
              </a:rPr>
              <a:t> (</a:t>
            </a:r>
            <a:r>
              <a:rPr lang="ru-RU" sz="3100" dirty="0" err="1" smtClean="0">
                <a:solidFill>
                  <a:schemeClr val="tx1"/>
                </a:solidFill>
              </a:rPr>
              <a:t>ситуації</a:t>
            </a:r>
            <a:r>
              <a:rPr lang="ru-RU" sz="3100" dirty="0" smtClean="0">
                <a:solidFill>
                  <a:schemeClr val="tx1"/>
                </a:solidFill>
              </a:rPr>
              <a:t>) </a:t>
            </a:r>
            <a:r>
              <a:rPr lang="ru-RU" sz="3100" dirty="0" err="1" smtClean="0">
                <a:solidFill>
                  <a:schemeClr val="tx1"/>
                </a:solidFill>
              </a:rPr>
              <a:t>безпосередньо</a:t>
            </a:r>
            <a:r>
              <a:rPr lang="ru-RU" sz="3100" dirty="0" smtClean="0">
                <a:solidFill>
                  <a:schemeClr val="tx1"/>
                </a:solidFill>
              </a:rPr>
              <a:t> на </a:t>
            </a:r>
            <a:r>
              <a:rPr lang="ru-RU" sz="3100" dirty="0" err="1" smtClean="0">
                <a:solidFill>
                  <a:schemeClr val="tx1"/>
                </a:solidFill>
              </a:rPr>
              <a:t>занятті</a:t>
            </a:r>
            <a:r>
              <a:rPr lang="ru-RU" sz="3100" dirty="0">
                <a:solidFill>
                  <a:schemeClr val="tx1"/>
                </a:solidFill>
              </a:rPr>
              <a:t> </a:t>
            </a:r>
            <a:r>
              <a:rPr lang="ru-RU" sz="3100" dirty="0" smtClean="0">
                <a:solidFill>
                  <a:schemeClr val="tx1"/>
                </a:solidFill>
              </a:rPr>
              <a:t> (20хв.)</a:t>
            </a:r>
            <a:endParaRPr lang="ru-RU" sz="31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86503"/>
              </p:ext>
            </p:extLst>
          </p:nvPr>
        </p:nvGraphicFramePr>
        <p:xfrm>
          <a:off x="876000" y="1584000"/>
          <a:ext cx="10170000" cy="471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0000"/>
              </a:tblGrid>
              <a:tr h="93375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Команди уважно знайомляться</a:t>
                      </a:r>
                      <a:r>
                        <a:rPr lang="uk-UA" sz="2800" baseline="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 з </a:t>
                      </a:r>
                      <a:r>
                        <a:rPr lang="uk-UA" sz="2800" baseline="0" dirty="0" err="1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відеороліком</a:t>
                      </a:r>
                      <a:r>
                        <a:rPr lang="uk-UA" sz="2800" baseline="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, після обговорення дають відповіді на питання: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93375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1. Які помилки допустив керівник, розподіляючи практикантів?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93375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Arial Black" pitchFamily="34" charset="0"/>
                        </a:rPr>
                        <a:t>2. Які помилки допустив наставник?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93375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Arial Black" pitchFamily="34" charset="0"/>
                        </a:rPr>
                        <a:t>3 Що ви пропонуєте для вирішення питання зараз?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933750"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latin typeface="Arial Black" pitchFamily="34" charset="0"/>
                        </a:rPr>
                        <a:t>4. Що пропонуєте робити, щоб такого не було в майбутньому?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614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chemeClr val="tx1"/>
                </a:solidFill>
                <a:latin typeface="Arial Black" pitchFamily="34" charset="0"/>
              </a:rPr>
              <a:t>Консенсус</a:t>
            </a:r>
            <a:br>
              <a:rPr lang="uk-UA" sz="48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uk-UA" sz="2000" b="0" dirty="0" smtClean="0">
                <a:solidFill>
                  <a:schemeClr val="tx1"/>
                </a:solidFill>
                <a:latin typeface="Arial Black" pitchFamily="34" charset="0"/>
              </a:rPr>
              <a:t>(розробка спільного командного рішення на основі досвіду учасників групи)</a:t>
            </a:r>
            <a:endParaRPr lang="ru-RU" sz="2000" b="0" dirty="0">
              <a:solidFill>
                <a:schemeClr val="tx1"/>
              </a:solidFill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509836"/>
              </p:ext>
            </p:extLst>
          </p:nvPr>
        </p:nvGraphicFramePr>
        <p:xfrm>
          <a:off x="831000" y="1583998"/>
          <a:ext cx="10710000" cy="490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9270000"/>
                <a:gridCol w="990000"/>
              </a:tblGrid>
              <a:tr h="848942">
                <a:tc gridSpan="2"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Як</a:t>
                      </a:r>
                      <a:r>
                        <a:rPr lang="uk-UA" sz="2400" baseline="0" dirty="0" smtClean="0"/>
                        <a:t> зробити так, щоб  урок виробничого навчання був якісний та цікавий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час</a:t>
                      </a:r>
                      <a:endParaRPr lang="ru-RU" sz="2400" dirty="0"/>
                    </a:p>
                  </a:txBody>
                  <a:tcPr/>
                </a:tc>
              </a:tr>
              <a:tr h="471635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Кожен учасник генерує ідеї</a:t>
                      </a:r>
                      <a:r>
                        <a:rPr lang="uk-UA" sz="2400" b="1" baseline="0" dirty="0" smtClean="0"/>
                        <a:t> самостійно (10-12)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5 хв.</a:t>
                      </a:r>
                      <a:endParaRPr lang="ru-RU" sz="2400" b="1" dirty="0"/>
                    </a:p>
                  </a:txBody>
                  <a:tcPr/>
                </a:tc>
              </a:tr>
              <a:tr h="471635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Ідеї обговорюються у парах (трійках)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7 хв.</a:t>
                      </a:r>
                      <a:endParaRPr lang="ru-RU" sz="2400" b="1" dirty="0"/>
                    </a:p>
                  </a:txBody>
                  <a:tcPr/>
                </a:tc>
              </a:tr>
              <a:tr h="848942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3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Ідеї обговорюються у складі повної групи, обираються 12 кращих ідей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5 хв.</a:t>
                      </a:r>
                      <a:endParaRPr lang="ru-RU" sz="2400" b="1" dirty="0"/>
                    </a:p>
                  </a:txBody>
                  <a:tcPr/>
                </a:tc>
              </a:tr>
              <a:tr h="471635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Презентувати 4 найкращі ідеї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5 хв.</a:t>
                      </a:r>
                      <a:endParaRPr lang="ru-RU" sz="2400" b="1" dirty="0"/>
                    </a:p>
                  </a:txBody>
                  <a:tcPr/>
                </a:tc>
              </a:tr>
              <a:tr h="471635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Систематизувати</a:t>
                      </a:r>
                      <a:r>
                        <a:rPr lang="uk-UA" sz="2400" b="1" baseline="0" dirty="0" smtClean="0"/>
                        <a:t> ідеї по групах, обрати їм робочу назву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/>
                    </a:p>
                  </a:txBody>
                  <a:tcPr/>
                </a:tc>
              </a:tr>
              <a:tr h="471635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Добавити ще по 4 карточки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848942">
                <a:tc>
                  <a:txBody>
                    <a:bodyPr/>
                    <a:lstStyle/>
                    <a:p>
                      <a:r>
                        <a:rPr lang="uk-UA" sz="2400" b="1" dirty="0" smtClean="0"/>
                        <a:t>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baseline="0" dirty="0" smtClean="0"/>
                        <a:t>Підібрати назву</a:t>
                      </a:r>
                      <a:endParaRPr lang="ru-RU" sz="2400" b="1" dirty="0" smtClean="0"/>
                    </a:p>
                    <a:p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67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3D8FF0-30C2-49C2-B43E-5FA1B956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000" y="0"/>
            <a:ext cx="10342800" cy="1539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«</a:t>
            </a:r>
            <a:r>
              <a:rPr lang="ru-RU" dirty="0" err="1" smtClean="0"/>
              <a:t>Технологія</a:t>
            </a:r>
            <a:r>
              <a:rPr lang="ru-RU" dirty="0"/>
              <a:t>» </a:t>
            </a:r>
            <a:r>
              <a:rPr lang="ru-RU" dirty="0" smtClean="0"/>
              <a:t>- </a:t>
            </a:r>
            <a:r>
              <a:rPr lang="ru-RU" dirty="0" err="1"/>
              <a:t>навчання</a:t>
            </a:r>
            <a:r>
              <a:rPr lang="ru-RU" dirty="0"/>
              <a:t> про </a:t>
            </a:r>
            <a:r>
              <a:rPr lang="ru-RU" dirty="0" err="1" smtClean="0"/>
              <a:t>майстерність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</a:t>
            </a:r>
            <a:r>
              <a:rPr lang="uk-UA" dirty="0"/>
              <a:t>І.П.Підласий 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966000" y="1719000"/>
            <a:ext cx="10170000" cy="3960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uk-UA" sz="2400" b="1" dirty="0">
                <a:solidFill>
                  <a:schemeClr val="tx1"/>
                </a:solidFill>
                <a:latin typeface="Times New Roman"/>
                <a:ea typeface="Times New Roman"/>
              </a:rPr>
              <a:t>Педагогічна технологія - це сукупність знань і дій, спрямованих на досягнення мети розвитку, виховання і навчання, тобто комплекс заходів, що дозволяє одержати педагогічний продукт заданої кількості і якості відповідно до запроектованих витрат часу, сил і засобів.</a:t>
            </a:r>
            <a:endParaRPr lang="ru-RU" sz="2400" b="1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899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Піраміда засвоєння інформації</a:t>
            </a:r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2586000" y="1719000"/>
            <a:ext cx="7245000" cy="4725000"/>
          </a:xfrm>
          <a:prstGeom prst="triangle">
            <a:avLst>
              <a:gd name="adj" fmla="val 451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ru-RU" sz="2800" b="1" dirty="0">
                <a:solidFill>
                  <a:schemeClr val="tx1"/>
                </a:solidFill>
              </a:rPr>
              <a:t>Читання-10%</a:t>
            </a:r>
            <a:endParaRPr lang="ru-RU" sz="2800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ru-RU" sz="2800" b="1" dirty="0" err="1">
                <a:solidFill>
                  <a:schemeClr val="tx1"/>
                </a:solidFill>
              </a:rPr>
              <a:t>Ауд</a:t>
            </a:r>
            <a:r>
              <a:rPr lang="uk-UA" sz="2800" b="1" dirty="0" err="1">
                <a:solidFill>
                  <a:schemeClr val="tx1"/>
                </a:solidFill>
              </a:rPr>
              <a:t>іо</a:t>
            </a:r>
            <a:r>
              <a:rPr lang="uk-UA" sz="2800" b="1" dirty="0">
                <a:solidFill>
                  <a:schemeClr val="tx1"/>
                </a:solidFill>
              </a:rPr>
              <a:t>/відео – 20-30%</a:t>
            </a:r>
            <a:endParaRPr lang="ru-RU" sz="2800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uk-UA" sz="2800" b="1" dirty="0">
                <a:solidFill>
                  <a:schemeClr val="tx1"/>
                </a:solidFill>
              </a:rPr>
              <a:t>Дискусія – 50%</a:t>
            </a:r>
            <a:endParaRPr lang="ru-RU" sz="2800" dirty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uk-UA" sz="2800" b="1" dirty="0">
                <a:solidFill>
                  <a:schemeClr val="tx1"/>
                </a:solidFill>
              </a:rPr>
              <a:t>Практика – </a:t>
            </a:r>
            <a:r>
              <a:rPr lang="uk-UA" sz="2800" b="1" dirty="0" smtClean="0">
                <a:solidFill>
                  <a:schemeClr val="tx1"/>
                </a:solidFill>
              </a:rPr>
              <a:t>75%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</a:rPr>
              <a:t>Виконання </a:t>
            </a:r>
            <a:r>
              <a:rPr lang="uk-UA" sz="2800" b="1" dirty="0">
                <a:solidFill>
                  <a:schemeClr val="tx1"/>
                </a:solidFill>
              </a:rPr>
              <a:t>ролі вчителя – 90</a:t>
            </a:r>
            <a:r>
              <a:rPr lang="uk-UA" sz="2800" b="1" dirty="0" smtClean="0">
                <a:solidFill>
                  <a:schemeClr val="tx1"/>
                </a:solidFill>
              </a:rPr>
              <a:t>%</a:t>
            </a:r>
          </a:p>
          <a:p>
            <a:pPr algn="ctr">
              <a:spcAft>
                <a:spcPts val="600"/>
              </a:spcAft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27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719450" y="2664000"/>
            <a:ext cx="2591550" cy="184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Педагогічні технології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19450" y="507600"/>
            <a:ext cx="2805300" cy="157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Інноваційні технології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16000" y="2086200"/>
            <a:ext cx="3105000" cy="1792800"/>
          </a:xfrm>
          <a:prstGeom prst="ellipse">
            <a:avLst/>
          </a:prstGeom>
          <a:solidFill>
            <a:srgbClr val="D828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Технології проблемного навчання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542793" y="2144443"/>
            <a:ext cx="3217500" cy="1845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Проектні технології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435356" y="4509000"/>
            <a:ext cx="3210643" cy="1800000"/>
          </a:xfrm>
          <a:prstGeom prst="ellipse">
            <a:avLst/>
          </a:prstGeom>
          <a:solidFill>
            <a:srgbClr val="CECA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Ігрові технології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66000" y="4509000"/>
            <a:ext cx="3285000" cy="1800000"/>
          </a:xfrm>
          <a:prstGeom prst="ellipse">
            <a:avLst/>
          </a:prstGeom>
          <a:solidFill>
            <a:srgbClr val="FAD9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Модульні технології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04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B17086-1348-41D1-AAEF-04A4BE54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Різновиди</a:t>
            </a:r>
            <a:r>
              <a:rPr lang="ru-RU" dirty="0" smtClean="0"/>
              <a:t> </a:t>
            </a:r>
            <a:r>
              <a:rPr lang="ru-RU" dirty="0" err="1" smtClean="0"/>
              <a:t>ігр</a:t>
            </a:r>
            <a:endParaRPr lang="ru-RU" dirty="0"/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xmlns="" id="{6F252D98-C1FB-46DB-B8F5-1C9544231C58}"/>
              </a:ext>
            </a:extLst>
          </p:cNvPr>
          <p:cNvSpPr/>
          <p:nvPr/>
        </p:nvSpPr>
        <p:spPr>
          <a:xfrm>
            <a:off x="8301000" y="2487171"/>
            <a:ext cx="2745000" cy="1485000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CBE9177-47C5-4341-AF0B-2B634625E1EC}"/>
              </a:ext>
            </a:extLst>
          </p:cNvPr>
          <p:cNvSpPr/>
          <p:nvPr/>
        </p:nvSpPr>
        <p:spPr>
          <a:xfrm>
            <a:off x="6616850" y="2858936"/>
            <a:ext cx="1690500" cy="7404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8BE102A-07DE-4345-A54D-3431B58B1667}"/>
              </a:ext>
            </a:extLst>
          </p:cNvPr>
          <p:cNvSpPr/>
          <p:nvPr/>
        </p:nvSpPr>
        <p:spPr>
          <a:xfrm>
            <a:off x="4929525" y="2858935"/>
            <a:ext cx="1690500" cy="7404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9BAC1180-0217-4C31-9CC1-E63188F9C64C}"/>
              </a:ext>
            </a:extLst>
          </p:cNvPr>
          <p:cNvSpPr/>
          <p:nvPr/>
        </p:nvSpPr>
        <p:spPr>
          <a:xfrm>
            <a:off x="3243305" y="2858935"/>
            <a:ext cx="1690500" cy="7404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A5E31F52-0288-4D17-AF2C-7F052FACA12E}"/>
              </a:ext>
            </a:extLst>
          </p:cNvPr>
          <p:cNvSpPr/>
          <p:nvPr/>
        </p:nvSpPr>
        <p:spPr>
          <a:xfrm>
            <a:off x="1552805" y="2858935"/>
            <a:ext cx="1690500" cy="7404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30C3A11F-1A1E-42A7-8579-8B3DDB85E845}"/>
              </a:ext>
            </a:extLst>
          </p:cNvPr>
          <p:cNvSpPr/>
          <p:nvPr/>
        </p:nvSpPr>
        <p:spPr>
          <a:xfrm>
            <a:off x="2157298" y="4011205"/>
            <a:ext cx="481514" cy="455966"/>
          </a:xfrm>
          <a:prstGeom prst="roundRect">
            <a:avLst>
              <a:gd name="adj" fmla="val 157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5413E788-447E-4C3A-B8B2-3A0FE478B5F7}"/>
              </a:ext>
            </a:extLst>
          </p:cNvPr>
          <p:cNvSpPr/>
          <p:nvPr/>
        </p:nvSpPr>
        <p:spPr>
          <a:xfrm>
            <a:off x="3836099" y="4011205"/>
            <a:ext cx="488110" cy="455966"/>
          </a:xfrm>
          <a:prstGeom prst="roundRect">
            <a:avLst>
              <a:gd name="adj" fmla="val 1891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D02AC432-6674-41D4-90A2-EFCC64747C03}"/>
              </a:ext>
            </a:extLst>
          </p:cNvPr>
          <p:cNvSpPr/>
          <p:nvPr/>
        </p:nvSpPr>
        <p:spPr>
          <a:xfrm>
            <a:off x="5529885" y="4008021"/>
            <a:ext cx="483280" cy="455966"/>
          </a:xfrm>
          <a:prstGeom prst="roundRect">
            <a:avLst>
              <a:gd name="adj" fmla="val 1701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D537F8B3-1D47-4620-9DDB-D2777FF3A8F4}"/>
              </a:ext>
            </a:extLst>
          </p:cNvPr>
          <p:cNvSpPr/>
          <p:nvPr/>
        </p:nvSpPr>
        <p:spPr>
          <a:xfrm>
            <a:off x="7221343" y="4008022"/>
            <a:ext cx="481514" cy="455966"/>
          </a:xfrm>
          <a:prstGeom prst="roundRect">
            <a:avLst>
              <a:gd name="adj" fmla="val 1818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6AD2CE5A-FA59-41B5-9B39-2C794BF40516}"/>
              </a:ext>
            </a:extLst>
          </p:cNvPr>
          <p:cNvSpPr/>
          <p:nvPr/>
        </p:nvSpPr>
        <p:spPr>
          <a:xfrm>
            <a:off x="8902233" y="4008021"/>
            <a:ext cx="481514" cy="455966"/>
          </a:xfrm>
          <a:prstGeom prst="roundRect">
            <a:avLst>
              <a:gd name="adj" fmla="val 1664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5D1D9F8-39BB-4CB9-8A6B-EB219FAE77F4}"/>
              </a:ext>
            </a:extLst>
          </p:cNvPr>
          <p:cNvSpPr/>
          <p:nvPr/>
        </p:nvSpPr>
        <p:spPr>
          <a:xfrm>
            <a:off x="1585803" y="4688638"/>
            <a:ext cx="1624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tx2"/>
                </a:solidFill>
              </a:rPr>
              <a:t>Соціально-економічні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28B8FC37-B647-419C-8614-562CB9A8279F}"/>
              </a:ext>
            </a:extLst>
          </p:cNvPr>
          <p:cNvSpPr/>
          <p:nvPr/>
        </p:nvSpPr>
        <p:spPr>
          <a:xfrm>
            <a:off x="3280798" y="4692080"/>
            <a:ext cx="1624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solidFill>
                  <a:schemeClr val="tx2"/>
                </a:solidFill>
              </a:rPr>
              <a:t>В</a:t>
            </a:r>
            <a:r>
              <a:rPr lang="ru-RU" sz="2000" dirty="0" err="1" smtClean="0">
                <a:solidFill>
                  <a:schemeClr val="tx2"/>
                </a:solidFill>
              </a:rPr>
              <a:t>иробничі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7F2B5524-BA67-43F5-846E-AAE11465D6AA}"/>
              </a:ext>
            </a:extLst>
          </p:cNvPr>
          <p:cNvSpPr/>
          <p:nvPr/>
        </p:nvSpPr>
        <p:spPr>
          <a:xfrm>
            <a:off x="4959273" y="4688638"/>
            <a:ext cx="1624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tx2"/>
                </a:solidFill>
              </a:rPr>
              <a:t>Соціально-культурні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0FECA1B6-AB5C-46BB-83CF-D917CC5EC9C9}"/>
              </a:ext>
            </a:extLst>
          </p:cNvPr>
          <p:cNvSpPr/>
          <p:nvPr/>
        </p:nvSpPr>
        <p:spPr>
          <a:xfrm>
            <a:off x="6654268" y="4688638"/>
            <a:ext cx="1624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>
                <a:solidFill>
                  <a:schemeClr val="tx2"/>
                </a:solidFill>
              </a:rPr>
              <a:t>Управлінські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BDDFE071-966B-4576-9B88-3C2B68B9BC34}"/>
              </a:ext>
            </a:extLst>
          </p:cNvPr>
          <p:cNvSpPr/>
          <p:nvPr/>
        </p:nvSpPr>
        <p:spPr>
          <a:xfrm>
            <a:off x="8330738" y="4688638"/>
            <a:ext cx="1624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>
                <a:solidFill>
                  <a:schemeClr val="tx2"/>
                </a:solidFill>
              </a:rPr>
              <a:t>Д</a:t>
            </a:r>
            <a:r>
              <a:rPr lang="ru-RU" sz="2000" dirty="0" err="1" smtClean="0">
                <a:solidFill>
                  <a:schemeClr val="tx2"/>
                </a:solidFill>
              </a:rPr>
              <a:t>ілові</a:t>
            </a:r>
            <a:endParaRPr lang="ru-RU" sz="2000" dirty="0">
              <a:solidFill>
                <a:schemeClr val="tx2"/>
              </a:solidFill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E4FEFBC5-153D-4F8D-8D77-7D668E80D47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224307" y="4052127"/>
            <a:ext cx="360000" cy="36000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7C96FED2-76F7-49FF-86DD-A60B3C1EB23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900154" y="4051579"/>
            <a:ext cx="360000" cy="360000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82E65AFF-D337-4C32-8DAC-366455D75252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5600090" y="4050955"/>
            <a:ext cx="360000" cy="360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5681049D-C1BF-48EA-9706-C51E977E1930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7279961" y="4050955"/>
            <a:ext cx="360000" cy="360000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D518C7DC-10E2-4B39-92F5-5EFCDDC06290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966850" y="4064952"/>
            <a:ext cx="360000" cy="360000"/>
          </a:xfrm>
          <a:prstGeom prst="rect">
            <a:avLst/>
          </a:prstGeom>
        </p:spPr>
      </p:pic>
      <p:sp>
        <p:nvSpPr>
          <p:cNvPr id="28" name="Текст 11">
            <a:extLst>
              <a:ext uri="{FF2B5EF4-FFF2-40B4-BE49-F238E27FC236}">
                <a16:creationId xmlns:a16="http://schemas.microsoft.com/office/drawing/2014/main" xmlns="" id="{6518AAFD-ED0D-4F77-BD2D-F9EDABE5D682}"/>
              </a:ext>
            </a:extLst>
          </p:cNvPr>
          <p:cNvSpPr txBox="1">
            <a:spLocks/>
          </p:cNvSpPr>
          <p:nvPr/>
        </p:nvSpPr>
        <p:spPr>
          <a:xfrm>
            <a:off x="763586" y="1134000"/>
            <a:ext cx="10664825" cy="157529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dirty="0" smtClean="0">
                <a:latin typeface="Arial Black" pitchFamily="34" charset="0"/>
              </a:rPr>
              <a:t>Ігрове навчання  - це форма навчального  процесу в умовних ситуаціях, спрямована на відтворення і засвоєння групового досвіду у всіх його проявах: знаннях, навичках, вміннях. </a:t>
            </a:r>
          </a:p>
          <a:p>
            <a:pPr marL="0" indent="0">
              <a:buNone/>
            </a:pPr>
            <a:r>
              <a:rPr lang="uk-UA" sz="2000" dirty="0" smtClean="0">
                <a:latin typeface="Arial Black" pitchFamily="34" charset="0"/>
              </a:rPr>
              <a:t>Гра – зручна основа для побудови імітаційної діяльності із вирішення </a:t>
            </a:r>
            <a:r>
              <a:rPr lang="uk-UA" sz="2000" dirty="0" err="1" smtClean="0">
                <a:latin typeface="Arial Black" pitchFamily="34" charset="0"/>
              </a:rPr>
              <a:t>різноманитних</a:t>
            </a:r>
            <a:r>
              <a:rPr lang="uk-UA" sz="2000" dirty="0" smtClean="0">
                <a:latin typeface="Arial Black" pitchFamily="34" charset="0"/>
              </a:rPr>
              <a:t> проблем (в тому числі і практичних).</a:t>
            </a:r>
          </a:p>
          <a:p>
            <a:pPr marL="0" indent="0">
              <a:buNone/>
            </a:pPr>
            <a:endParaRPr lang="uk-UA" sz="2000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7906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B727F95F-10AE-4660-879F-7AF1D00A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навиків</a:t>
            </a:r>
            <a:endParaRPr lang="ru-RU" dirty="0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4B455DB-31CF-468F-B776-540D0C2511DD}"/>
              </a:ext>
            </a:extLst>
          </p:cNvPr>
          <p:cNvGrpSpPr/>
          <p:nvPr/>
        </p:nvGrpSpPr>
        <p:grpSpPr>
          <a:xfrm>
            <a:off x="336000" y="1707159"/>
            <a:ext cx="2513765" cy="3476841"/>
            <a:chOff x="72235" y="2124000"/>
            <a:chExt cx="2838689" cy="3926250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xmlns="" id="{356D178A-C4B7-471A-ACED-656113FE97B5}"/>
                </a:ext>
              </a:extLst>
            </p:cNvPr>
            <p:cNvSpPr/>
            <p:nvPr/>
          </p:nvSpPr>
          <p:spPr>
            <a:xfrm>
              <a:off x="72235" y="2124000"/>
              <a:ext cx="2838689" cy="3330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56913D4E-2F66-4552-95AA-645DA848E79E}"/>
                </a:ext>
              </a:extLst>
            </p:cNvPr>
            <p:cNvSpPr/>
            <p:nvPr/>
          </p:nvSpPr>
          <p:spPr>
            <a:xfrm>
              <a:off x="387236" y="2439000"/>
              <a:ext cx="2205000" cy="27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xmlns="" id="{01A00187-5FA2-4A0F-B131-FAAD086A9982}"/>
                </a:ext>
              </a:extLst>
            </p:cNvPr>
            <p:cNvSpPr/>
            <p:nvPr/>
          </p:nvSpPr>
          <p:spPr>
            <a:xfrm>
              <a:off x="565392" y="4542750"/>
              <a:ext cx="1848688" cy="1507500"/>
            </a:xfrm>
            <a:custGeom>
              <a:avLst/>
              <a:gdLst>
                <a:gd name="connsiteX0" fmla="*/ 1419346 w 2838690"/>
                <a:gd name="connsiteY0" fmla="*/ 0 h 1710000"/>
                <a:gd name="connsiteX1" fmla="*/ 2838690 w 2838690"/>
                <a:gd name="connsiteY1" fmla="*/ 675000 h 1710000"/>
                <a:gd name="connsiteX2" fmla="*/ 2838689 w 2838690"/>
                <a:gd name="connsiteY2" fmla="*/ 675000 h 1710000"/>
                <a:gd name="connsiteX3" fmla="*/ 2838689 w 2838690"/>
                <a:gd name="connsiteY3" fmla="*/ 1710000 h 1710000"/>
                <a:gd name="connsiteX4" fmla="*/ 0 w 2838690"/>
                <a:gd name="connsiteY4" fmla="*/ 1710000 h 1710000"/>
                <a:gd name="connsiteX5" fmla="*/ 0 w 2838690"/>
                <a:gd name="connsiteY5" fmla="*/ 675000 h 1710000"/>
                <a:gd name="connsiteX6" fmla="*/ 1 w 2838690"/>
                <a:gd name="connsiteY6" fmla="*/ 675000 h 17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38690" h="1710000">
                  <a:moveTo>
                    <a:pt x="1419346" y="0"/>
                  </a:moveTo>
                  <a:lnTo>
                    <a:pt x="2838690" y="675000"/>
                  </a:lnTo>
                  <a:lnTo>
                    <a:pt x="2838689" y="675000"/>
                  </a:lnTo>
                  <a:lnTo>
                    <a:pt x="2838689" y="1710000"/>
                  </a:lnTo>
                  <a:lnTo>
                    <a:pt x="0" y="1710000"/>
                  </a:lnTo>
                  <a:lnTo>
                    <a:pt x="0" y="675000"/>
                  </a:lnTo>
                  <a:lnTo>
                    <a:pt x="1" y="675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7000"/>
                  </a:schemeClr>
                </a:gs>
                <a:gs pos="48000">
                  <a:schemeClr val="accent1">
                    <a:lumMod val="97000"/>
                    <a:lumOff val="3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uk-UA" dirty="0" smtClean="0"/>
                <a:t>1 стадія</a:t>
              </a:r>
              <a:endParaRPr lang="ru-RU" dirty="0"/>
            </a:p>
          </p:txBody>
        </p:sp>
        <p:sp>
          <p:nvSpPr>
            <p:cNvPr id="9" name="Прямоугольный треугольник 8">
              <a:extLst>
                <a:ext uri="{FF2B5EF4-FFF2-40B4-BE49-F238E27FC236}">
                  <a16:creationId xmlns:a16="http://schemas.microsoft.com/office/drawing/2014/main" xmlns="" id="{E7FF43F5-FDA9-4E7B-A86B-31C471D6952E}"/>
                </a:ext>
              </a:extLst>
            </p:cNvPr>
            <p:cNvSpPr/>
            <p:nvPr/>
          </p:nvSpPr>
          <p:spPr>
            <a:xfrm rot="16200000" flipH="1">
              <a:off x="20689" y="5505545"/>
              <a:ext cx="911248" cy="178157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ый треугольник 9">
              <a:extLst>
                <a:ext uri="{FF2B5EF4-FFF2-40B4-BE49-F238E27FC236}">
                  <a16:creationId xmlns:a16="http://schemas.microsoft.com/office/drawing/2014/main" xmlns="" id="{0442ED5B-9D24-4B60-8FE6-AA500355F7AD}"/>
                </a:ext>
              </a:extLst>
            </p:cNvPr>
            <p:cNvSpPr/>
            <p:nvPr/>
          </p:nvSpPr>
          <p:spPr>
            <a:xfrm rot="16200000" flipH="1" flipV="1">
              <a:off x="2047535" y="5505547"/>
              <a:ext cx="911248" cy="178154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2FAFCC3-7E59-4F69-BE55-992A761C3462}"/>
              </a:ext>
            </a:extLst>
          </p:cNvPr>
          <p:cNvSpPr/>
          <p:nvPr/>
        </p:nvSpPr>
        <p:spPr>
          <a:xfrm>
            <a:off x="600372" y="2247962"/>
            <a:ext cx="2026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Несвідома Некомпетентність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70423C4-BC4A-4E53-9789-BE87F6C9359D}"/>
              </a:ext>
            </a:extLst>
          </p:cNvPr>
          <p:cNvSpPr/>
          <p:nvPr/>
        </p:nvSpPr>
        <p:spPr>
          <a:xfrm>
            <a:off x="3348514" y="1707159"/>
            <a:ext cx="2513765" cy="294883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1090514F-0932-4078-B368-38D91A30EFBB}"/>
              </a:ext>
            </a:extLst>
          </p:cNvPr>
          <p:cNvSpPr/>
          <p:nvPr/>
        </p:nvSpPr>
        <p:spPr>
          <a:xfrm>
            <a:off x="3606546" y="1986103"/>
            <a:ext cx="1952610" cy="23909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Несвідома Некомпетентність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15" name="Полилиния: фигура 14">
            <a:extLst>
              <a:ext uri="{FF2B5EF4-FFF2-40B4-BE49-F238E27FC236}">
                <a16:creationId xmlns:a16="http://schemas.microsoft.com/office/drawing/2014/main" xmlns="" id="{873D33E4-22A2-4A45-BF2C-8809654A9A34}"/>
              </a:ext>
            </a:extLst>
          </p:cNvPr>
          <p:cNvSpPr/>
          <p:nvPr/>
        </p:nvSpPr>
        <p:spPr>
          <a:xfrm>
            <a:off x="3764310" y="3849052"/>
            <a:ext cx="1637082" cy="1334948"/>
          </a:xfrm>
          <a:custGeom>
            <a:avLst/>
            <a:gdLst>
              <a:gd name="connsiteX0" fmla="*/ 1419346 w 2838690"/>
              <a:gd name="connsiteY0" fmla="*/ 0 h 1710000"/>
              <a:gd name="connsiteX1" fmla="*/ 2838690 w 2838690"/>
              <a:gd name="connsiteY1" fmla="*/ 675000 h 1710000"/>
              <a:gd name="connsiteX2" fmla="*/ 2838689 w 2838690"/>
              <a:gd name="connsiteY2" fmla="*/ 675000 h 1710000"/>
              <a:gd name="connsiteX3" fmla="*/ 2838689 w 2838690"/>
              <a:gd name="connsiteY3" fmla="*/ 1710000 h 1710000"/>
              <a:gd name="connsiteX4" fmla="*/ 0 w 2838690"/>
              <a:gd name="connsiteY4" fmla="*/ 1710000 h 1710000"/>
              <a:gd name="connsiteX5" fmla="*/ 0 w 2838690"/>
              <a:gd name="connsiteY5" fmla="*/ 675000 h 1710000"/>
              <a:gd name="connsiteX6" fmla="*/ 1 w 2838690"/>
              <a:gd name="connsiteY6" fmla="*/ 675000 h 17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38690" h="1710000">
                <a:moveTo>
                  <a:pt x="1419346" y="0"/>
                </a:moveTo>
                <a:lnTo>
                  <a:pt x="2838690" y="675000"/>
                </a:lnTo>
                <a:lnTo>
                  <a:pt x="2838689" y="675000"/>
                </a:lnTo>
                <a:lnTo>
                  <a:pt x="2838689" y="1710000"/>
                </a:lnTo>
                <a:lnTo>
                  <a:pt x="0" y="1710000"/>
                </a:lnTo>
                <a:lnTo>
                  <a:pt x="0" y="675000"/>
                </a:lnTo>
                <a:lnTo>
                  <a:pt x="1" y="67500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uk-UA" dirty="0" smtClean="0"/>
              <a:t>2 </a:t>
            </a:r>
            <a:r>
              <a:rPr lang="uk-UA" dirty="0"/>
              <a:t>стадія</a:t>
            </a:r>
            <a:endParaRPr lang="ru-RU" dirty="0"/>
          </a:p>
        </p:txBody>
      </p:sp>
      <p:sp>
        <p:nvSpPr>
          <p:cNvPr id="16" name="Прямоугольный треугольник 15">
            <a:extLst>
              <a:ext uri="{FF2B5EF4-FFF2-40B4-BE49-F238E27FC236}">
                <a16:creationId xmlns:a16="http://schemas.microsoft.com/office/drawing/2014/main" xmlns="" id="{A27FAC6A-A25B-4ABC-A5A5-AD84F81680F3}"/>
              </a:ext>
            </a:extLst>
          </p:cNvPr>
          <p:cNvSpPr/>
          <p:nvPr/>
        </p:nvSpPr>
        <p:spPr>
          <a:xfrm rot="16200000" flipH="1">
            <a:off x="3281955" y="4701643"/>
            <a:ext cx="806944" cy="15776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xmlns="" id="{210BB2F7-643F-48D6-98F4-B7451BC01BB4}"/>
              </a:ext>
            </a:extLst>
          </p:cNvPr>
          <p:cNvSpPr/>
          <p:nvPr/>
        </p:nvSpPr>
        <p:spPr>
          <a:xfrm rot="16200000" flipH="1" flipV="1">
            <a:off x="5076803" y="4701645"/>
            <a:ext cx="806944" cy="15776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9BABC60C-1E28-43E7-8B5F-91CBB2559A62}"/>
              </a:ext>
            </a:extLst>
          </p:cNvPr>
          <p:cNvSpPr/>
          <p:nvPr/>
        </p:nvSpPr>
        <p:spPr>
          <a:xfrm>
            <a:off x="3591973" y="2247962"/>
            <a:ext cx="2026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Свідома Некомпетентність</a:t>
            </a:r>
            <a:endParaRPr lang="ru-RU" b="1" dirty="0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xmlns="" id="{1CD95EE3-977E-4959-BFDB-3A0C0BEFF18F}"/>
              </a:ext>
            </a:extLst>
          </p:cNvPr>
          <p:cNvGrpSpPr/>
          <p:nvPr/>
        </p:nvGrpSpPr>
        <p:grpSpPr>
          <a:xfrm>
            <a:off x="6186000" y="1695252"/>
            <a:ext cx="2513765" cy="3476842"/>
            <a:chOff x="72235" y="2124000"/>
            <a:chExt cx="2838689" cy="3926251"/>
          </a:xfrm>
        </p:grpSpPr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xmlns="" id="{08FD6434-A78C-4CD6-87F8-D79FE2A3A499}"/>
                </a:ext>
              </a:extLst>
            </p:cNvPr>
            <p:cNvSpPr/>
            <p:nvPr/>
          </p:nvSpPr>
          <p:spPr>
            <a:xfrm>
              <a:off x="72235" y="2124000"/>
              <a:ext cx="2838689" cy="3330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xmlns="" id="{173ECCE1-2A15-4967-8C18-7FF579C30A4A}"/>
                </a:ext>
              </a:extLst>
            </p:cNvPr>
            <p:cNvSpPr/>
            <p:nvPr/>
          </p:nvSpPr>
          <p:spPr>
            <a:xfrm>
              <a:off x="412696" y="2432835"/>
              <a:ext cx="2205000" cy="27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Св</a:t>
              </a:r>
              <a:endParaRPr lang="ru-RU" dirty="0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xmlns="" id="{2D4684ED-6D0E-4701-A52F-C5CD0C84D2EA}"/>
                </a:ext>
              </a:extLst>
            </p:cNvPr>
            <p:cNvSpPr/>
            <p:nvPr/>
          </p:nvSpPr>
          <p:spPr>
            <a:xfrm>
              <a:off x="565392" y="4542750"/>
              <a:ext cx="1848688" cy="1507501"/>
            </a:xfrm>
            <a:custGeom>
              <a:avLst/>
              <a:gdLst>
                <a:gd name="connsiteX0" fmla="*/ 1419346 w 2838690"/>
                <a:gd name="connsiteY0" fmla="*/ 0 h 1710000"/>
                <a:gd name="connsiteX1" fmla="*/ 2838690 w 2838690"/>
                <a:gd name="connsiteY1" fmla="*/ 675000 h 1710000"/>
                <a:gd name="connsiteX2" fmla="*/ 2838689 w 2838690"/>
                <a:gd name="connsiteY2" fmla="*/ 675000 h 1710000"/>
                <a:gd name="connsiteX3" fmla="*/ 2838689 w 2838690"/>
                <a:gd name="connsiteY3" fmla="*/ 1710000 h 1710000"/>
                <a:gd name="connsiteX4" fmla="*/ 0 w 2838690"/>
                <a:gd name="connsiteY4" fmla="*/ 1710000 h 1710000"/>
                <a:gd name="connsiteX5" fmla="*/ 0 w 2838690"/>
                <a:gd name="connsiteY5" fmla="*/ 675000 h 1710000"/>
                <a:gd name="connsiteX6" fmla="*/ 1 w 2838690"/>
                <a:gd name="connsiteY6" fmla="*/ 675000 h 17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38690" h="1710000">
                  <a:moveTo>
                    <a:pt x="1419346" y="0"/>
                  </a:moveTo>
                  <a:lnTo>
                    <a:pt x="2838690" y="675000"/>
                  </a:lnTo>
                  <a:lnTo>
                    <a:pt x="2838689" y="675000"/>
                  </a:lnTo>
                  <a:lnTo>
                    <a:pt x="2838689" y="1710000"/>
                  </a:lnTo>
                  <a:lnTo>
                    <a:pt x="0" y="1710000"/>
                  </a:lnTo>
                  <a:lnTo>
                    <a:pt x="0" y="675000"/>
                  </a:lnTo>
                  <a:lnTo>
                    <a:pt x="1" y="675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uk-UA" dirty="0" smtClean="0"/>
                <a:t>3 стадія</a:t>
              </a:r>
              <a:endParaRPr lang="ru-RU" dirty="0"/>
            </a:p>
          </p:txBody>
        </p:sp>
        <p:sp>
          <p:nvSpPr>
            <p:cNvPr id="23" name="Прямоугольный треугольник 22">
              <a:extLst>
                <a:ext uri="{FF2B5EF4-FFF2-40B4-BE49-F238E27FC236}">
                  <a16:creationId xmlns:a16="http://schemas.microsoft.com/office/drawing/2014/main" xmlns="" id="{552F6AE3-B93E-4CC7-B78D-0D699932E42C}"/>
                </a:ext>
              </a:extLst>
            </p:cNvPr>
            <p:cNvSpPr/>
            <p:nvPr/>
          </p:nvSpPr>
          <p:spPr>
            <a:xfrm rot="16200000" flipH="1">
              <a:off x="20689" y="5505545"/>
              <a:ext cx="911248" cy="178157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ый треугольник 23">
              <a:extLst>
                <a:ext uri="{FF2B5EF4-FFF2-40B4-BE49-F238E27FC236}">
                  <a16:creationId xmlns:a16="http://schemas.microsoft.com/office/drawing/2014/main" xmlns="" id="{8306F7A3-9579-4C1D-9BAC-A1B5FB6931B4}"/>
                </a:ext>
              </a:extLst>
            </p:cNvPr>
            <p:cNvSpPr/>
            <p:nvPr/>
          </p:nvSpPr>
          <p:spPr>
            <a:xfrm rot="16200000" flipH="1" flipV="1">
              <a:off x="2047535" y="5505547"/>
              <a:ext cx="911248" cy="178154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4FCE623A-4485-465B-A25C-F0C910F05E4C}"/>
              </a:ext>
            </a:extLst>
          </p:cNvPr>
          <p:cNvSpPr/>
          <p:nvPr/>
        </p:nvSpPr>
        <p:spPr>
          <a:xfrm>
            <a:off x="6583574" y="2247962"/>
            <a:ext cx="2026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 </a:t>
            </a:r>
            <a:endParaRPr lang="ru-RU" sz="1600" dirty="0"/>
          </a:p>
        </p:txBody>
      </p: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28EE4121-25B3-4D5E-AC4C-ED3BAA0E9599}"/>
              </a:ext>
            </a:extLst>
          </p:cNvPr>
          <p:cNvGrpSpPr/>
          <p:nvPr/>
        </p:nvGrpSpPr>
        <p:grpSpPr>
          <a:xfrm>
            <a:off x="9287478" y="1707160"/>
            <a:ext cx="2513765" cy="3476841"/>
            <a:chOff x="72235" y="2124000"/>
            <a:chExt cx="2838689" cy="3926250"/>
          </a:xfrm>
        </p:grpSpPr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xmlns="" id="{C5D16EA6-3C30-4A2D-AD1C-32A6B4B8831F}"/>
                </a:ext>
              </a:extLst>
            </p:cNvPr>
            <p:cNvSpPr/>
            <p:nvPr/>
          </p:nvSpPr>
          <p:spPr>
            <a:xfrm>
              <a:off x="72235" y="2124000"/>
              <a:ext cx="2838689" cy="333000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xmlns="" id="{BF538725-4E02-46D2-9EF2-09B6D7A1F2C0}"/>
                </a:ext>
              </a:extLst>
            </p:cNvPr>
            <p:cNvSpPr/>
            <p:nvPr/>
          </p:nvSpPr>
          <p:spPr>
            <a:xfrm>
              <a:off x="387236" y="2439000"/>
              <a:ext cx="2205000" cy="270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xmlns="" id="{2EA5C19C-0D73-468F-AF5F-25F9A492B670}"/>
                </a:ext>
              </a:extLst>
            </p:cNvPr>
            <p:cNvSpPr/>
            <p:nvPr/>
          </p:nvSpPr>
          <p:spPr>
            <a:xfrm>
              <a:off x="565392" y="4542750"/>
              <a:ext cx="1848688" cy="1507500"/>
            </a:xfrm>
            <a:custGeom>
              <a:avLst/>
              <a:gdLst>
                <a:gd name="connsiteX0" fmla="*/ 1419346 w 2838690"/>
                <a:gd name="connsiteY0" fmla="*/ 0 h 1710000"/>
                <a:gd name="connsiteX1" fmla="*/ 2838690 w 2838690"/>
                <a:gd name="connsiteY1" fmla="*/ 675000 h 1710000"/>
                <a:gd name="connsiteX2" fmla="*/ 2838689 w 2838690"/>
                <a:gd name="connsiteY2" fmla="*/ 675000 h 1710000"/>
                <a:gd name="connsiteX3" fmla="*/ 2838689 w 2838690"/>
                <a:gd name="connsiteY3" fmla="*/ 1710000 h 1710000"/>
                <a:gd name="connsiteX4" fmla="*/ 0 w 2838690"/>
                <a:gd name="connsiteY4" fmla="*/ 1710000 h 1710000"/>
                <a:gd name="connsiteX5" fmla="*/ 0 w 2838690"/>
                <a:gd name="connsiteY5" fmla="*/ 675000 h 1710000"/>
                <a:gd name="connsiteX6" fmla="*/ 1 w 2838690"/>
                <a:gd name="connsiteY6" fmla="*/ 675000 h 17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38690" h="1710000">
                  <a:moveTo>
                    <a:pt x="1419346" y="0"/>
                  </a:moveTo>
                  <a:lnTo>
                    <a:pt x="2838690" y="675000"/>
                  </a:lnTo>
                  <a:lnTo>
                    <a:pt x="2838689" y="675000"/>
                  </a:lnTo>
                  <a:lnTo>
                    <a:pt x="2838689" y="1710000"/>
                  </a:lnTo>
                  <a:lnTo>
                    <a:pt x="0" y="1710000"/>
                  </a:lnTo>
                  <a:lnTo>
                    <a:pt x="0" y="675000"/>
                  </a:lnTo>
                  <a:lnTo>
                    <a:pt x="1" y="675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uk-UA" dirty="0" smtClean="0"/>
                <a:t>4 стадія</a:t>
              </a:r>
              <a:endParaRPr lang="ru-RU" dirty="0"/>
            </a:p>
          </p:txBody>
        </p:sp>
        <p:sp>
          <p:nvSpPr>
            <p:cNvPr id="30" name="Прямоугольный треугольник 29">
              <a:extLst>
                <a:ext uri="{FF2B5EF4-FFF2-40B4-BE49-F238E27FC236}">
                  <a16:creationId xmlns:a16="http://schemas.microsoft.com/office/drawing/2014/main" xmlns="" id="{09649055-F498-4D16-8C97-F0E4FCFEE511}"/>
                </a:ext>
              </a:extLst>
            </p:cNvPr>
            <p:cNvSpPr/>
            <p:nvPr/>
          </p:nvSpPr>
          <p:spPr>
            <a:xfrm rot="16200000" flipH="1">
              <a:off x="20689" y="5505545"/>
              <a:ext cx="911248" cy="178157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ый треугольник 30">
              <a:extLst>
                <a:ext uri="{FF2B5EF4-FFF2-40B4-BE49-F238E27FC236}">
                  <a16:creationId xmlns:a16="http://schemas.microsoft.com/office/drawing/2014/main" xmlns="" id="{11B54FED-30A2-4D73-B2E7-B40E63447579}"/>
                </a:ext>
              </a:extLst>
            </p:cNvPr>
            <p:cNvSpPr/>
            <p:nvPr/>
          </p:nvSpPr>
          <p:spPr>
            <a:xfrm rot="16200000" flipH="1" flipV="1">
              <a:off x="2047535" y="5505547"/>
              <a:ext cx="911248" cy="178154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6583575" y="2417240"/>
            <a:ext cx="18883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Свідома К</a:t>
            </a:r>
            <a:r>
              <a:rPr lang="uk-UA" b="1" dirty="0" smtClean="0"/>
              <a:t>омпетентність</a:t>
            </a:r>
            <a:endParaRPr lang="ru-RU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9566421" y="2586516"/>
            <a:ext cx="1952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Несвідома Компетентність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12088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58823AD-D428-460A-994F-C3E28E4A2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000" y="63255"/>
            <a:ext cx="9720000" cy="1325563"/>
          </a:xfrm>
        </p:spPr>
        <p:txBody>
          <a:bodyPr/>
          <a:lstStyle/>
          <a:p>
            <a:pPr algn="ctr"/>
            <a:r>
              <a:rPr lang="ru-RU" dirty="0" smtClean="0"/>
              <a:t>Цикл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91000" y="3073387"/>
            <a:ext cx="2430000" cy="933465"/>
          </a:xfrm>
          <a:prstGeom prst="wedgeRoundRectCallout">
            <a:avLst>
              <a:gd name="adj1" fmla="val 67090"/>
              <a:gd name="adj2" fmla="val -1209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Arial Black" pitchFamily="34" charset="0"/>
              </a:rPr>
              <a:t>5. Практика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312092" y="1494000"/>
            <a:ext cx="1890000" cy="1080000"/>
          </a:xfrm>
          <a:prstGeom prst="wedgeRoundRectCallout">
            <a:avLst>
              <a:gd name="adj1" fmla="val 116403"/>
              <a:gd name="adj2" fmla="val 851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uk-UA" sz="1600" b="1" dirty="0" smtClean="0">
                <a:solidFill>
                  <a:srgbClr val="002060"/>
                </a:solidFill>
                <a:latin typeface="Arial Black" pitchFamily="34" charset="0"/>
              </a:rPr>
              <a:t>Аналіз/</a:t>
            </a:r>
          </a:p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Arial Black" pitchFamily="34" charset="0"/>
              </a:rPr>
              <a:t>пояснення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511000" y="3073387"/>
            <a:ext cx="2340000" cy="798558"/>
          </a:xfrm>
          <a:prstGeom prst="wedgeRoundRectCallout">
            <a:avLst>
              <a:gd name="adj1" fmla="val -46246"/>
              <a:gd name="adj2" fmla="val 1834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Arial Black" pitchFamily="34" charset="0"/>
              </a:rPr>
              <a:t>2. Демонстрація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1911000" y="5094000"/>
            <a:ext cx="2055600" cy="891735"/>
          </a:xfrm>
          <a:prstGeom prst="wedgeRoundRectCallout">
            <a:avLst>
              <a:gd name="adj1" fmla="val -35465"/>
              <a:gd name="adj2" fmla="val -1385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Arial Black" pitchFamily="34" charset="0"/>
              </a:rPr>
              <a:t>4.  Корекція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5016000" y="5094000"/>
            <a:ext cx="2160000" cy="891735"/>
          </a:xfrm>
          <a:prstGeom prst="wedgeRoundRectCallout">
            <a:avLst>
              <a:gd name="adj1" fmla="val -83684"/>
              <a:gd name="adj2" fmla="val 154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002060"/>
                </a:solidFill>
              </a:rPr>
              <a:t>3. </a:t>
            </a:r>
            <a:r>
              <a:rPr lang="uk-UA" b="1" dirty="0" smtClean="0">
                <a:solidFill>
                  <a:srgbClr val="002060"/>
                </a:solidFill>
                <a:latin typeface="Arial Black" pitchFamily="34" charset="0"/>
              </a:rPr>
              <a:t>Імітація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21000" y="2394000"/>
            <a:ext cx="3825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1.Я розкажу, ти послухай</a:t>
            </a:r>
          </a:p>
          <a:p>
            <a:r>
              <a:rPr lang="uk-UA" sz="2400" b="1" dirty="0" smtClean="0"/>
              <a:t>2.Я покажу, ти подивись</a:t>
            </a:r>
          </a:p>
          <a:p>
            <a:r>
              <a:rPr lang="uk-UA" sz="2400" b="1" dirty="0" smtClean="0"/>
              <a:t>3. Зробимо разом</a:t>
            </a:r>
          </a:p>
          <a:p>
            <a:r>
              <a:rPr lang="uk-UA" sz="2400" b="1" dirty="0" smtClean="0"/>
              <a:t>4. Зроби сам, я </a:t>
            </a:r>
            <a:r>
              <a:rPr lang="uk-UA" sz="2400" b="1" dirty="0" err="1" smtClean="0"/>
              <a:t>підскажу</a:t>
            </a:r>
            <a:endParaRPr lang="uk-UA" sz="2400" b="1" dirty="0" smtClean="0"/>
          </a:p>
          <a:p>
            <a:r>
              <a:rPr lang="uk-UA" sz="2400" b="1" dirty="0" smtClean="0"/>
              <a:t>5. Зроби сам, розкажи, що зробив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4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CE4A6286-6A7E-499F-B178-8E6794579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Формати</a:t>
            </a:r>
            <a:r>
              <a:rPr lang="ru-RU" dirty="0" smtClean="0"/>
              <a:t> </a:t>
            </a:r>
            <a:r>
              <a:rPr lang="ru-RU" dirty="0" err="1" smtClean="0"/>
              <a:t>взаємоді</a:t>
            </a:r>
            <a:r>
              <a:rPr lang="ru-RU" dirty="0" err="1"/>
              <a:t>ї</a:t>
            </a:r>
            <a:endParaRPr lang="ru-RU" dirty="0"/>
          </a:p>
        </p:txBody>
      </p:sp>
      <p:graphicFrame>
        <p:nvGraphicFramePr>
          <p:cNvPr id="6" name="Таблица 10">
            <a:extLst>
              <a:ext uri="{FF2B5EF4-FFF2-40B4-BE49-F238E27FC236}">
                <a16:creationId xmlns:a16="http://schemas.microsoft.com/office/drawing/2014/main" xmlns="" id="{1625649D-205B-4ACB-99B3-39C5D587CC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8615705"/>
              </p:ext>
            </p:extLst>
          </p:nvPr>
        </p:nvGraphicFramePr>
        <p:xfrm>
          <a:off x="280988" y="1617297"/>
          <a:ext cx="11630025" cy="465993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326005">
                  <a:extLst>
                    <a:ext uri="{9D8B030D-6E8A-4147-A177-3AD203B41FA5}">
                      <a16:colId xmlns:a16="http://schemas.microsoft.com/office/drawing/2014/main" xmlns="" val="1060721299"/>
                    </a:ext>
                  </a:extLst>
                </a:gridCol>
                <a:gridCol w="2326005">
                  <a:extLst>
                    <a:ext uri="{9D8B030D-6E8A-4147-A177-3AD203B41FA5}">
                      <a16:colId xmlns:a16="http://schemas.microsoft.com/office/drawing/2014/main" xmlns="" val="3730294796"/>
                    </a:ext>
                  </a:extLst>
                </a:gridCol>
                <a:gridCol w="2326005">
                  <a:extLst>
                    <a:ext uri="{9D8B030D-6E8A-4147-A177-3AD203B41FA5}">
                      <a16:colId xmlns:a16="http://schemas.microsoft.com/office/drawing/2014/main" xmlns="" val="2835790685"/>
                    </a:ext>
                  </a:extLst>
                </a:gridCol>
                <a:gridCol w="2326005">
                  <a:extLst>
                    <a:ext uri="{9D8B030D-6E8A-4147-A177-3AD203B41FA5}">
                      <a16:colId xmlns:a16="http://schemas.microsoft.com/office/drawing/2014/main" xmlns="" val="3241802405"/>
                    </a:ext>
                  </a:extLst>
                </a:gridCol>
                <a:gridCol w="2326005"/>
              </a:tblGrid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Мушля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взаємодія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вчителя 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з усіма одночасно)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Парна модель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Тріадна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модель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baseline="0" dirty="0" smtClean="0">
                          <a:solidFill>
                            <a:schemeClr val="tx1"/>
                          </a:solidFill>
                        </a:rPr>
                        <a:t>(робота в трійках)</a:t>
                      </a:r>
                      <a:endParaRPr lang="ru-RU" sz="1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Командна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модель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chemeClr val="tx1"/>
                          </a:solidFill>
                        </a:rPr>
                        <a:t>(призначення завдань командам, пробудження духу творчості</a:t>
                      </a:r>
                      <a:r>
                        <a:rPr lang="uk-UA" sz="1400" b="0" baseline="0" dirty="0" smtClean="0">
                          <a:solidFill>
                            <a:schemeClr val="tx1"/>
                          </a:solidFill>
                        </a:rPr>
                        <a:t> та змагання)</a:t>
                      </a:r>
                      <a:endParaRPr lang="ru-RU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Метод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case-study</a:t>
                      </a:r>
                      <a:endParaRPr lang="uk-UA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chemeClr val="tx1"/>
                          </a:solidFill>
                        </a:rPr>
                        <a:t>(вирішення конкретних задач-ситуацій)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err="1" smtClean="0">
                          <a:solidFill>
                            <a:schemeClr val="tx1"/>
                          </a:solidFill>
                        </a:rPr>
                        <a:t>Фасилітація</a:t>
                      </a:r>
                      <a:endParaRPr lang="uk-UA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 smtClean="0">
                          <a:solidFill>
                            <a:schemeClr val="tx1"/>
                          </a:solidFill>
                        </a:rPr>
                        <a:t>(розробка спільного рішення на основі досвіду</a:t>
                      </a:r>
                      <a:r>
                        <a:rPr lang="uk-UA" sz="1400" b="0" baseline="0" dirty="0" smtClean="0">
                          <a:solidFill>
                            <a:schemeClr val="tx1"/>
                          </a:solidFill>
                        </a:rPr>
                        <a:t> учасників</a:t>
                      </a:r>
                      <a:r>
                        <a:rPr lang="uk-UA" sz="14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74826020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1. Слухайте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люди! Розкажу  зараз важливе!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1. Поєдинок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1. Театр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Міні </a:t>
                      </a:r>
                      <a:r>
                        <a:rPr lang="uk-UA" baseline="0" dirty="0" err="1" smtClean="0">
                          <a:solidFill>
                            <a:schemeClr val="tx1"/>
                          </a:solidFill>
                        </a:rPr>
                        <a:t>-кейси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1.Мозкови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й штурм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9297412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2. Робіть як я!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2.Подача-відповідь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2.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Акція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2.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Середні</a:t>
                      </a: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кейси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2. Світове кафе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5992689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3. Комедіант на сцену!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3. Взаємна психотерапія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3. Ярмарка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3.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Класичні</a:t>
                      </a: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кейси</a:t>
                      </a: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 (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гарвардські</a:t>
                      </a: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Me-We-Us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1803528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4. Ось, що це було!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4. Контролер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4.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Стінка</a:t>
                      </a:r>
                      <a:r>
                        <a:rPr kumimoji="0" lang="ru-RU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 на </a:t>
                      </a:r>
                      <a:r>
                        <a:rPr kumimoji="0" lang="ru-RU" sz="18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стінку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Консенсус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4233698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5. </a:t>
                      </a:r>
                      <a:r>
                        <a:rPr lang="uk-UA" dirty="0" err="1" smtClean="0">
                          <a:solidFill>
                            <a:schemeClr val="tx1"/>
                          </a:solidFill>
                        </a:rPr>
                        <a:t>Доречі</a:t>
                      </a: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…!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5. Спостерігач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0167924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6962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658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00" y="144000"/>
            <a:ext cx="11295000" cy="15750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chemeClr val="tx1"/>
                </a:solidFill>
                <a:latin typeface="Arial Black" pitchFamily="34" charset="0"/>
              </a:rPr>
              <a:t>Тріадна модель</a:t>
            </a:r>
            <a:r>
              <a:rPr lang="uk-UA" sz="4400" b="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uk-UA" sz="4400" b="0" dirty="0" smtClean="0">
                <a:solidFill>
                  <a:schemeClr val="tx1"/>
                </a:solidFill>
                <a:latin typeface="Arial Black" pitchFamily="34" charset="0"/>
              </a:rPr>
              <a:t>«Спостерігач»</a:t>
            </a:r>
            <a:br>
              <a:rPr lang="uk-UA" sz="4400" b="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uk-UA" sz="2400" b="0" dirty="0" smtClean="0">
                <a:solidFill>
                  <a:schemeClr val="tx1"/>
                </a:solidFill>
                <a:latin typeface="+mn-lt"/>
              </a:rPr>
              <a:t>Завдання виконує один учасник за допомогою наставника. Спостерігач фіксує алгоритм виконання вправи</a:t>
            </a:r>
            <a:endParaRPr lang="ru-RU" sz="2400" b="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440851"/>
              </p:ext>
            </p:extLst>
          </p:nvPr>
        </p:nvGraphicFramePr>
        <p:xfrm>
          <a:off x="1056000" y="1764000"/>
          <a:ext cx="10575000" cy="468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572"/>
                <a:gridCol w="9872428"/>
              </a:tblGrid>
              <a:tr h="802211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1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Учасники розподіляють ролі: наставник, ученик, спостерігач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2584904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2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Наставник</a:t>
                      </a:r>
                      <a:r>
                        <a:rPr lang="uk-UA" sz="2400" b="1" baseline="0" dirty="0" smtClean="0">
                          <a:latin typeface="Arial Black" pitchFamily="34" charset="0"/>
                        </a:rPr>
                        <a:t>  відпрацьовує техніку за алгоритмом:</a:t>
                      </a:r>
                    </a:p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1. Я розкажу, ти послухай</a:t>
                      </a:r>
                    </a:p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2. Я покажу, ти подивись</a:t>
                      </a:r>
                    </a:p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3. Зробимо разом</a:t>
                      </a:r>
                    </a:p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4. Зроби сам, я </a:t>
                      </a:r>
                      <a:r>
                        <a:rPr lang="uk-UA" sz="2400" b="1" dirty="0" err="1" smtClean="0">
                          <a:latin typeface="Arial Black" pitchFamily="34" charset="0"/>
                        </a:rPr>
                        <a:t>підскажу</a:t>
                      </a:r>
                      <a:endParaRPr lang="uk-UA" sz="2400" b="1" dirty="0" smtClean="0">
                        <a:latin typeface="Arial Black" pitchFamily="34" charset="0"/>
                      </a:endParaRPr>
                    </a:p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5. Зроби сам, розкажи, що зробив</a:t>
                      </a:r>
                    </a:p>
                  </a:txBody>
                  <a:tcPr/>
                </a:tc>
              </a:tr>
              <a:tr h="445673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3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Ученик уважно слухає, виконує вправу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802211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4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latin typeface="Arial Black" pitchFamily="34" charset="0"/>
                        </a:rPr>
                        <a:t>Спостерігач</a:t>
                      </a:r>
                      <a:r>
                        <a:rPr lang="uk-UA" sz="2400" b="1" baseline="0" dirty="0" smtClean="0">
                          <a:latin typeface="Arial Black" pitchFamily="34" charset="0"/>
                        </a:rPr>
                        <a:t> контролює правильність виконання алгоритму</a:t>
                      </a:r>
                      <a:endParaRPr lang="ru-RU" sz="2400" b="1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1310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562</Words>
  <Application>Microsoft Office PowerPoint</Application>
  <PresentationFormat>Произвольный</PresentationFormat>
  <Paragraphs>132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Ігрові педагогічні технології в освітньому процесі</vt:lpstr>
      <vt:lpstr>«Технологія» - навчання про майстерність</vt:lpstr>
      <vt:lpstr>Піраміда засвоєння інформації</vt:lpstr>
      <vt:lpstr>Презентация PowerPoint</vt:lpstr>
      <vt:lpstr>Різновиди ігр</vt:lpstr>
      <vt:lpstr>Стадії формування навиків</vt:lpstr>
      <vt:lpstr>Цикл навчання </vt:lpstr>
      <vt:lpstr>Формати взаємодії</vt:lpstr>
      <vt:lpstr>Тріадна модель «Спостерігач» Завдання виконує один учасник за допомогою наставника. Спостерігач фіксує алгоритм виконання вправи</vt:lpstr>
      <vt:lpstr>Середній кейс (европейський) Розбор проблеми (ситуації) безпосередньо на занятті  (20хв.)</vt:lpstr>
      <vt:lpstr>Консенсус (розробка спільного командного рішення на основі досвіду учасників групи)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Сотрудник</cp:lastModifiedBy>
  <cp:revision>34</cp:revision>
  <dcterms:created xsi:type="dcterms:W3CDTF">2020-07-05T17:04:43Z</dcterms:created>
  <dcterms:modified xsi:type="dcterms:W3CDTF">2021-03-24T19:57:49Z</dcterms:modified>
</cp:coreProperties>
</file>