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1223" r:id="rId3"/>
    <p:sldId id="1351" r:id="rId4"/>
    <p:sldId id="1352" r:id="rId5"/>
    <p:sldId id="1356" r:id="rId6"/>
    <p:sldId id="1353" r:id="rId7"/>
    <p:sldId id="1354" r:id="rId8"/>
    <p:sldId id="1355" r:id="rId9"/>
    <p:sldId id="1378" r:id="rId10"/>
    <p:sldId id="1379" r:id="rId11"/>
    <p:sldId id="1357" r:id="rId12"/>
    <p:sldId id="1358" r:id="rId13"/>
    <p:sldId id="1380" r:id="rId14"/>
    <p:sldId id="1361" r:id="rId15"/>
    <p:sldId id="1359" r:id="rId16"/>
    <p:sldId id="1365" r:id="rId17"/>
    <p:sldId id="1362" r:id="rId18"/>
    <p:sldId id="1364" r:id="rId19"/>
    <p:sldId id="1367" r:id="rId20"/>
    <p:sldId id="1373" r:id="rId21"/>
    <p:sldId id="1368" r:id="rId22"/>
    <p:sldId id="1369" r:id="rId23"/>
    <p:sldId id="1370" r:id="rId24"/>
    <p:sldId id="1371" r:id="rId25"/>
    <p:sldId id="1372" r:id="rId26"/>
    <p:sldId id="1374" r:id="rId27"/>
    <p:sldId id="1377" r:id="rId28"/>
    <p:sldId id="1375" r:id="rId29"/>
    <p:sldId id="137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A49"/>
    <a:srgbClr val="227547"/>
    <a:srgbClr val="F8974A"/>
    <a:srgbClr val="7030A0"/>
    <a:srgbClr val="BB42C3"/>
    <a:srgbClr val="8A55D7"/>
    <a:srgbClr val="2CA5E2"/>
    <a:srgbClr val="CC00FF"/>
    <a:srgbClr val="00B050"/>
    <a:srgbClr val="18B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4" autoAdjust="0"/>
    <p:restoredTop sz="94129" autoAdjust="0"/>
  </p:normalViewPr>
  <p:slideViewPr>
    <p:cSldViewPr>
      <p:cViewPr varScale="1">
        <p:scale>
          <a:sx n="63" d="100"/>
          <a:sy n="63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i="1" noProof="0" dirty="0"/>
            <a:t>Які програми використовують для </a:t>
          </a:r>
          <a:r>
            <a:rPr lang="uk-UA" sz="1900" i="1" noProof="0" dirty="0"/>
            <a:t>опрацювання</a:t>
          </a:r>
          <a:r>
            <a:rPr lang="uk-UA" sz="2000" i="1" noProof="0" dirty="0"/>
            <a:t> </a:t>
          </a:r>
          <a:r>
            <a:rPr lang="uk-UA" sz="2000" b="1" i="1" noProof="0" dirty="0"/>
            <a:t>електрон</a:t>
          </a:r>
          <a:r>
            <a:rPr lang="en-US" sz="2000" b="1" i="1" noProof="0" dirty="0"/>
            <a:t>-</a:t>
          </a:r>
          <a:r>
            <a:rPr lang="uk-UA" sz="2000" b="1" i="1" noProof="0" dirty="0"/>
            <a:t>них таблиць</a:t>
          </a:r>
          <a:endParaRPr lang="uk-UA" sz="1900" b="1" i="1" noProof="0" dirty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i="1" noProof="0" dirty="0"/>
            <a:t>З якими основними об'єктами можна працювати в середовищі </a:t>
          </a:r>
          <a:r>
            <a:rPr lang="uk-UA" sz="2000" b="1" i="1" noProof="0" dirty="0"/>
            <a:t>табличного процесора</a:t>
          </a: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000" i="1" noProof="0" dirty="0"/>
            <a:t>Як </a:t>
          </a:r>
          <a:r>
            <a:rPr lang="uk-UA" sz="2000" i="1" noProof="0" dirty="0" err="1"/>
            <a:t>переміщу-ватись</a:t>
          </a:r>
          <a:r>
            <a:rPr lang="uk-UA" sz="2000" i="1" noProof="0" dirty="0"/>
            <a:t> по </a:t>
          </a:r>
          <a:r>
            <a:rPr lang="uk-UA" sz="1800" b="1" i="1" noProof="0" dirty="0"/>
            <a:t>електронній</a:t>
          </a:r>
          <a:r>
            <a:rPr lang="uk-UA" sz="2000" b="1" i="1" noProof="0" dirty="0"/>
            <a:t> таблиці</a:t>
          </a: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261B0A80-6D6C-45E8-AE61-83B23BE1F917}">
      <dgm:prSet phldrT="[Текст]" custT="1"/>
      <dgm:spPr/>
      <dgm:t>
        <a:bodyPr/>
        <a:lstStyle/>
        <a:p>
          <a:r>
            <a:rPr lang="uk-UA" sz="2000" b="0" i="1" noProof="0" dirty="0"/>
            <a:t>Як змінити вміст клітинки</a:t>
          </a:r>
        </a:p>
      </dgm:t>
    </dgm:pt>
    <dgm:pt modelId="{2808B34F-5BF7-4EC4-BD91-4E94164DACC9}" type="parTrans" cxnId="{864ABA01-3031-4B1C-97A5-136EE8A975BE}">
      <dgm:prSet/>
      <dgm:spPr/>
      <dgm:t>
        <a:bodyPr/>
        <a:lstStyle/>
        <a:p>
          <a:endParaRPr lang="uk-UA" noProof="0" dirty="0"/>
        </a:p>
      </dgm:t>
    </dgm:pt>
    <dgm:pt modelId="{0915006E-B7E7-42D9-80FB-96924AB7F504}" type="sibTrans" cxnId="{864ABA01-3031-4B1C-97A5-136EE8A975BE}">
      <dgm:prSet/>
      <dgm:spPr/>
      <dgm:t>
        <a:bodyPr/>
        <a:lstStyle/>
        <a:p>
          <a:endParaRPr lang="uk-UA" noProof="0" dirty="0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</dgm:pt>
    <dgm:pt modelId="{5BF0CC98-8900-4BA1-A102-A374D41FF3BF}" type="pres">
      <dgm:prSet presAssocID="{315B3D86-926A-4CC7-8AA0-D4C96E20CBEA}" presName="composite" presStyleCnt="0"/>
      <dgm:spPr/>
    </dgm:pt>
    <dgm:pt modelId="{97F4F5B0-160D-40C2-BA04-7E2E012FE3F3}" type="pres">
      <dgm:prSet presAssocID="{315B3D86-926A-4CC7-8AA0-D4C96E20CBEA}" presName="LShape" presStyleLbl="alignNode1" presStyleIdx="0" presStyleCnt="7"/>
      <dgm:spPr/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9CC8D66-CC3D-43B1-9028-C9C2A7507516}" type="pres">
      <dgm:prSet presAssocID="{315B3D86-926A-4CC7-8AA0-D4C96E20CBEA}" presName="Triangle" presStyleLbl="alignNode1" presStyleIdx="1" presStyleCnt="7"/>
      <dgm:spPr/>
    </dgm:pt>
    <dgm:pt modelId="{38C4B215-A2C7-43E1-B40E-95E31A1B4645}" type="pres">
      <dgm:prSet presAssocID="{2D71F001-BD1C-49B7-AFB3-4937C19A9401}" presName="sibTrans" presStyleCnt="0"/>
      <dgm:spPr/>
    </dgm:pt>
    <dgm:pt modelId="{0D8E35D1-8279-4738-84B1-109E39103AF9}" type="pres">
      <dgm:prSet presAssocID="{2D71F001-BD1C-49B7-AFB3-4937C19A9401}" presName="space" presStyleCnt="0"/>
      <dgm:spPr/>
    </dgm:pt>
    <dgm:pt modelId="{3C6A016D-BCF4-4525-85FC-23F81AB96AE7}" type="pres">
      <dgm:prSet presAssocID="{9955DCCA-1927-447A-B0E0-D61663048EE8}" presName="composite" presStyleCnt="0"/>
      <dgm:spPr/>
    </dgm:pt>
    <dgm:pt modelId="{AC0DE14E-82E2-45F6-BC06-171FB2815A16}" type="pres">
      <dgm:prSet presAssocID="{9955DCCA-1927-447A-B0E0-D61663048EE8}" presName="LShape" presStyleLbl="alignNode1" presStyleIdx="2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9164056-8AA8-4CA8-AFE5-5EFFB9095995}" type="pres">
      <dgm:prSet presAssocID="{9955DCCA-1927-447A-B0E0-D61663048EE8}" presName="Triangle" presStyleLbl="alignNode1" presStyleIdx="3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</dgm:pt>
    <dgm:pt modelId="{3B1E5A8A-F516-4D35-ACEA-08FECD676D88}" type="pres">
      <dgm:prSet presAssocID="{E50F8F57-8A45-42CA-A274-24C4CA1CD071}" presName="sibTrans" presStyleCnt="0"/>
      <dgm:spPr/>
    </dgm:pt>
    <dgm:pt modelId="{B3046140-F40C-4711-B20A-B8E13C910150}" type="pres">
      <dgm:prSet presAssocID="{E50F8F57-8A45-42CA-A274-24C4CA1CD071}" presName="space" presStyleCnt="0"/>
      <dgm:spPr/>
    </dgm:pt>
    <dgm:pt modelId="{553C9E41-A10E-41D4-B209-1B638E724388}" type="pres">
      <dgm:prSet presAssocID="{73DEBAF0-3834-4328-A549-117CFA3EE1D1}" presName="composite" presStyleCnt="0"/>
      <dgm:spPr/>
    </dgm:pt>
    <dgm:pt modelId="{77AA25AA-2414-40B8-95D0-A8FD724C6A6E}" type="pres">
      <dgm:prSet presAssocID="{73DEBAF0-3834-4328-A549-117CFA3EE1D1}" presName="LShape" presStyleLbl="alignNode1" presStyleIdx="4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EC8A49"/>
        </a:solidFill>
      </dgm:spPr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0BB5964-CE65-4754-8A59-A0D0FAEBB35E}" type="pres">
      <dgm:prSet presAssocID="{73DEBAF0-3834-4328-A549-117CFA3EE1D1}" presName="Triangle" presStyleLbl="alignNode1" presStyleIdx="5" presStyleCnt="7"/>
      <dgm:spPr/>
    </dgm:pt>
    <dgm:pt modelId="{188AD8E0-FE14-4B27-B66E-31F46D69CF74}" type="pres">
      <dgm:prSet presAssocID="{ACDCF1E4-0FC2-4D18-B0EC-5DA71AF0A799}" presName="sibTrans" presStyleCnt="0"/>
      <dgm:spPr/>
    </dgm:pt>
    <dgm:pt modelId="{26AB2435-B85A-4335-A1BA-A987D3DCCEDE}" type="pres">
      <dgm:prSet presAssocID="{ACDCF1E4-0FC2-4D18-B0EC-5DA71AF0A799}" presName="space" presStyleCnt="0"/>
      <dgm:spPr/>
    </dgm:pt>
    <dgm:pt modelId="{B41ACFC3-D514-432E-A3A8-735C6743185B}" type="pres">
      <dgm:prSet presAssocID="{261B0A80-6D6C-45E8-AE61-83B23BE1F917}" presName="composite" presStyleCnt="0"/>
      <dgm:spPr/>
    </dgm:pt>
    <dgm:pt modelId="{CD99CDB8-CFA5-495F-841D-40DAD34092A9}" type="pres">
      <dgm:prSet presAssocID="{261B0A80-6D6C-45E8-AE61-83B23BE1F917}" presName="LShape" presStyleLbl="alignNode1" presStyleIdx="6" presStyleCnt="7"/>
      <dgm:spPr/>
    </dgm:pt>
    <dgm:pt modelId="{B7D12A18-5800-4D61-96F5-253DA9675C64}" type="pres">
      <dgm:prSet presAssocID="{261B0A80-6D6C-45E8-AE61-83B23BE1F91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64ABA01-3031-4B1C-97A5-136EE8A975BE}" srcId="{E5105BFB-FD02-42A4-B024-30E728FE1180}" destId="{261B0A80-6D6C-45E8-AE61-83B23BE1F917}" srcOrd="3" destOrd="0" parTransId="{2808B34F-5BF7-4EC4-BD91-4E94164DACC9}" sibTransId="{0915006E-B7E7-42D9-80FB-96924AB7F504}"/>
    <dgm:cxn modelId="{9C1A4B30-E22A-41D2-9216-9CB5219B3A78}" type="presOf" srcId="{315B3D86-926A-4CC7-8AA0-D4C96E20CBEA}" destId="{6A1C8FA4-0F52-445B-8E3A-B1010353A56A}" srcOrd="0" destOrd="0" presId="urn:microsoft.com/office/officeart/2009/3/layout/StepUpProcess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4A34CA7A-9DE2-4569-BDC2-8264889AF234}" type="presOf" srcId="{9955DCCA-1927-447A-B0E0-D61663048EE8}" destId="{BBAF9E15-80C3-4253-BCA0-4AFD6FEA651C}" srcOrd="0" destOrd="0" presId="urn:microsoft.com/office/officeart/2009/3/layout/StepUpProcess"/>
    <dgm:cxn modelId="{C04D9586-EBCE-43B6-A7A2-9AF8A82EA32F}" type="presOf" srcId="{E5105BFB-FD02-42A4-B024-30E728FE1180}" destId="{278BBEC3-25EB-4983-A2ED-39E7510A7FC9}" srcOrd="0" destOrd="0" presId="urn:microsoft.com/office/officeart/2009/3/layout/StepUpProcess"/>
    <dgm:cxn modelId="{F73907B5-DCEF-41CE-9929-F4934DAB837A}" type="presOf" srcId="{261B0A80-6D6C-45E8-AE61-83B23BE1F917}" destId="{B7D12A18-5800-4D61-96F5-253DA9675C64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95AE03F7-BB70-4620-8887-BD7C5779D00F}" type="presOf" srcId="{73DEBAF0-3834-4328-A549-117CFA3EE1D1}" destId="{F3512FE0-87F1-49B2-B59A-C01170C09C67}" srcOrd="0" destOrd="0" presId="urn:microsoft.com/office/officeart/2009/3/layout/StepUpProcess"/>
    <dgm:cxn modelId="{A741BF01-F3B4-4BA6-9800-4C8ABAE63290}" type="presParOf" srcId="{278BBEC3-25EB-4983-A2ED-39E7510A7FC9}" destId="{5BF0CC98-8900-4BA1-A102-A374D41FF3BF}" srcOrd="0" destOrd="0" presId="urn:microsoft.com/office/officeart/2009/3/layout/StepUpProcess"/>
    <dgm:cxn modelId="{D86A88C1-BB97-4FC3-8B8A-55D5B173DC46}" type="presParOf" srcId="{5BF0CC98-8900-4BA1-A102-A374D41FF3BF}" destId="{97F4F5B0-160D-40C2-BA04-7E2E012FE3F3}" srcOrd="0" destOrd="0" presId="urn:microsoft.com/office/officeart/2009/3/layout/StepUpProcess"/>
    <dgm:cxn modelId="{73ED226A-D656-496C-97AC-BB3A77CDCDEF}" type="presParOf" srcId="{5BF0CC98-8900-4BA1-A102-A374D41FF3BF}" destId="{6A1C8FA4-0F52-445B-8E3A-B1010353A56A}" srcOrd="1" destOrd="0" presId="urn:microsoft.com/office/officeart/2009/3/layout/StepUpProcess"/>
    <dgm:cxn modelId="{FDEE16EE-49EA-4F93-B89C-04C5D12543FD}" type="presParOf" srcId="{5BF0CC98-8900-4BA1-A102-A374D41FF3BF}" destId="{E9CC8D66-CC3D-43B1-9028-C9C2A7507516}" srcOrd="2" destOrd="0" presId="urn:microsoft.com/office/officeart/2009/3/layout/StepUpProcess"/>
    <dgm:cxn modelId="{DEA92637-76A3-471A-A512-F1EE8DF92F54}" type="presParOf" srcId="{278BBEC3-25EB-4983-A2ED-39E7510A7FC9}" destId="{38C4B215-A2C7-43E1-B40E-95E31A1B4645}" srcOrd="1" destOrd="0" presId="urn:microsoft.com/office/officeart/2009/3/layout/StepUpProcess"/>
    <dgm:cxn modelId="{DEE73D2F-DF1A-4BC7-9724-1ED54A7C0A44}" type="presParOf" srcId="{38C4B215-A2C7-43E1-B40E-95E31A1B4645}" destId="{0D8E35D1-8279-4738-84B1-109E39103AF9}" srcOrd="0" destOrd="0" presId="urn:microsoft.com/office/officeart/2009/3/layout/StepUpProcess"/>
    <dgm:cxn modelId="{43AA5A74-0B8A-49F0-8FFA-4C30B3DBD68B}" type="presParOf" srcId="{278BBEC3-25EB-4983-A2ED-39E7510A7FC9}" destId="{3C6A016D-BCF4-4525-85FC-23F81AB96AE7}" srcOrd="2" destOrd="0" presId="urn:microsoft.com/office/officeart/2009/3/layout/StepUpProcess"/>
    <dgm:cxn modelId="{6CCE260B-3CBC-4142-B7CC-CA4ADED70A2B}" type="presParOf" srcId="{3C6A016D-BCF4-4525-85FC-23F81AB96AE7}" destId="{AC0DE14E-82E2-45F6-BC06-171FB2815A16}" srcOrd="0" destOrd="0" presId="urn:microsoft.com/office/officeart/2009/3/layout/StepUpProcess"/>
    <dgm:cxn modelId="{79E73340-5AA1-4BA5-A347-4E5B90E160A8}" type="presParOf" srcId="{3C6A016D-BCF4-4525-85FC-23F81AB96AE7}" destId="{BBAF9E15-80C3-4253-BCA0-4AFD6FEA651C}" srcOrd="1" destOrd="0" presId="urn:microsoft.com/office/officeart/2009/3/layout/StepUpProcess"/>
    <dgm:cxn modelId="{9B2C8586-F633-4AC5-A344-015280638240}" type="presParOf" srcId="{3C6A016D-BCF4-4525-85FC-23F81AB96AE7}" destId="{A9164056-8AA8-4CA8-AFE5-5EFFB9095995}" srcOrd="2" destOrd="0" presId="urn:microsoft.com/office/officeart/2009/3/layout/StepUpProcess"/>
    <dgm:cxn modelId="{8E5F1E61-C2C7-442D-A398-67FF6B21F8BB}" type="presParOf" srcId="{278BBEC3-25EB-4983-A2ED-39E7510A7FC9}" destId="{3B1E5A8A-F516-4D35-ACEA-08FECD676D88}" srcOrd="3" destOrd="0" presId="urn:microsoft.com/office/officeart/2009/3/layout/StepUpProcess"/>
    <dgm:cxn modelId="{4FE2F687-B0DA-4863-92B6-308C3EBF3741}" type="presParOf" srcId="{3B1E5A8A-F516-4D35-ACEA-08FECD676D88}" destId="{B3046140-F40C-4711-B20A-B8E13C910150}" srcOrd="0" destOrd="0" presId="urn:microsoft.com/office/officeart/2009/3/layout/StepUpProcess"/>
    <dgm:cxn modelId="{BF8F3AD5-6BF5-421E-BF7F-22C32C3DA790}" type="presParOf" srcId="{278BBEC3-25EB-4983-A2ED-39E7510A7FC9}" destId="{553C9E41-A10E-41D4-B209-1B638E724388}" srcOrd="4" destOrd="0" presId="urn:microsoft.com/office/officeart/2009/3/layout/StepUpProcess"/>
    <dgm:cxn modelId="{7E55031F-5EA1-4FF7-A97D-6E33BA1A5DE2}" type="presParOf" srcId="{553C9E41-A10E-41D4-B209-1B638E724388}" destId="{77AA25AA-2414-40B8-95D0-A8FD724C6A6E}" srcOrd="0" destOrd="0" presId="urn:microsoft.com/office/officeart/2009/3/layout/StepUpProcess"/>
    <dgm:cxn modelId="{5255A649-436D-4A8F-A255-47B932846EB9}" type="presParOf" srcId="{553C9E41-A10E-41D4-B209-1B638E724388}" destId="{F3512FE0-87F1-49B2-B59A-C01170C09C67}" srcOrd="1" destOrd="0" presId="urn:microsoft.com/office/officeart/2009/3/layout/StepUpProcess"/>
    <dgm:cxn modelId="{26B47B73-DBE0-498B-AA90-B83D489E5F35}" type="presParOf" srcId="{553C9E41-A10E-41D4-B209-1B638E724388}" destId="{F0BB5964-CE65-4754-8A59-A0D0FAEBB35E}" srcOrd="2" destOrd="0" presId="urn:microsoft.com/office/officeart/2009/3/layout/StepUpProcess"/>
    <dgm:cxn modelId="{1D21C51E-667E-48AE-9900-68997660AD22}" type="presParOf" srcId="{278BBEC3-25EB-4983-A2ED-39E7510A7FC9}" destId="{188AD8E0-FE14-4B27-B66E-31F46D69CF74}" srcOrd="5" destOrd="0" presId="urn:microsoft.com/office/officeart/2009/3/layout/StepUpProcess"/>
    <dgm:cxn modelId="{9C36C67C-F2C0-4A50-BF53-05DCE0503316}" type="presParOf" srcId="{188AD8E0-FE14-4B27-B66E-31F46D69CF74}" destId="{26AB2435-B85A-4335-A1BA-A987D3DCCEDE}" srcOrd="0" destOrd="0" presId="urn:microsoft.com/office/officeart/2009/3/layout/StepUpProcess"/>
    <dgm:cxn modelId="{16376CDC-7B57-4286-B9EF-B4B5623BC5DC}" type="presParOf" srcId="{278BBEC3-25EB-4983-A2ED-39E7510A7FC9}" destId="{B41ACFC3-D514-432E-A3A8-735C6743185B}" srcOrd="6" destOrd="0" presId="urn:microsoft.com/office/officeart/2009/3/layout/StepUpProcess"/>
    <dgm:cxn modelId="{7F11BA16-F536-4D1D-9B54-42219FED38EF}" type="presParOf" srcId="{B41ACFC3-D514-432E-A3A8-735C6743185B}" destId="{CD99CDB8-CFA5-495F-841D-40DAD34092A9}" srcOrd="0" destOrd="0" presId="urn:microsoft.com/office/officeart/2009/3/layout/StepUpProcess"/>
    <dgm:cxn modelId="{F003931F-3A9F-41C3-A2B3-FB271824A491}" type="presParOf" srcId="{B41ACFC3-D514-432E-A3A8-735C6743185B}" destId="{B7D12A18-5800-4D61-96F5-253DA9675C6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CF592-9298-4D66-B66A-37BCABC0352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F48B56B-321A-4DB5-A400-49172D834EF0}">
      <dgm:prSet phldrT="[Текст]"/>
      <dgm:spPr>
        <a:solidFill>
          <a:srgbClr val="990099"/>
        </a:solidFill>
      </dgm:spPr>
      <dgm:t>
        <a:bodyPr/>
        <a:lstStyle/>
        <a:p>
          <a:r>
            <a:rPr lang="uk-UA" b="1" i="1" noProof="0" dirty="0"/>
            <a:t>Клітинка електронної таблиці</a:t>
          </a:r>
        </a:p>
      </dgm:t>
    </dgm:pt>
    <dgm:pt modelId="{3FFAC8E3-6B17-4A2F-A7FE-D08B4634EFCE}" type="parTrans" cxnId="{32693CE6-3B09-4C7B-BBA7-0760374F1F33}">
      <dgm:prSet/>
      <dgm:spPr/>
      <dgm:t>
        <a:bodyPr/>
        <a:lstStyle/>
        <a:p>
          <a:endParaRPr lang="uk-UA" b="1" i="1"/>
        </a:p>
      </dgm:t>
    </dgm:pt>
    <dgm:pt modelId="{16626005-4DEC-474F-8833-9034A5380787}" type="sibTrans" cxnId="{32693CE6-3B09-4C7B-BBA7-0760374F1F33}">
      <dgm:prSet/>
      <dgm:spPr/>
      <dgm:t>
        <a:bodyPr/>
        <a:lstStyle/>
        <a:p>
          <a:endParaRPr lang="uk-UA" b="1" i="1"/>
        </a:p>
      </dgm:t>
    </dgm:pt>
    <dgm:pt modelId="{E2F7F678-D794-430E-B349-EBC1AE7BA08E}">
      <dgm:prSet phldrT="[Текст]"/>
      <dgm:spPr/>
      <dgm:t>
        <a:bodyPr/>
        <a:lstStyle/>
        <a:p>
          <a:r>
            <a:rPr lang="uk-UA" b="1" i="1" dirty="0"/>
            <a:t>Текстові дані</a:t>
          </a:r>
        </a:p>
      </dgm:t>
    </dgm:pt>
    <dgm:pt modelId="{A451DB14-152C-4585-9E61-62C228ED3F12}" type="parTrans" cxnId="{FF7D1B9E-338D-4380-8A64-378F50359AC1}">
      <dgm:prSet/>
      <dgm:spPr/>
      <dgm:t>
        <a:bodyPr/>
        <a:lstStyle/>
        <a:p>
          <a:endParaRPr lang="uk-UA" b="1" i="1"/>
        </a:p>
      </dgm:t>
    </dgm:pt>
    <dgm:pt modelId="{987C27C9-78AB-4B21-B9B0-C1981DD6C675}" type="sibTrans" cxnId="{FF7D1B9E-338D-4380-8A64-378F50359AC1}">
      <dgm:prSet/>
      <dgm:spPr/>
      <dgm:t>
        <a:bodyPr/>
        <a:lstStyle/>
        <a:p>
          <a:endParaRPr lang="uk-UA" b="1" i="1"/>
        </a:p>
      </dgm:t>
    </dgm:pt>
    <dgm:pt modelId="{E1336082-7EF9-4258-9DE9-909245E520C0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i="1" dirty="0"/>
            <a:t>Числові дані</a:t>
          </a:r>
        </a:p>
      </dgm:t>
    </dgm:pt>
    <dgm:pt modelId="{8663A291-888A-4D2C-A538-E0A0AE2E95D0}" type="parTrans" cxnId="{FC8DDE96-B5F0-414B-8D93-4531B1530A4A}">
      <dgm:prSet/>
      <dgm:spPr>
        <a:solidFill>
          <a:srgbClr val="00B050"/>
        </a:solidFill>
      </dgm:spPr>
      <dgm:t>
        <a:bodyPr/>
        <a:lstStyle/>
        <a:p>
          <a:endParaRPr lang="uk-UA" b="1" i="1"/>
        </a:p>
      </dgm:t>
    </dgm:pt>
    <dgm:pt modelId="{7E2948A5-71B0-4F34-9EDF-149D8F9C5E84}" type="sibTrans" cxnId="{FC8DDE96-B5F0-414B-8D93-4531B1530A4A}">
      <dgm:prSet/>
      <dgm:spPr/>
      <dgm:t>
        <a:bodyPr/>
        <a:lstStyle/>
        <a:p>
          <a:endParaRPr lang="uk-UA" b="1" i="1"/>
        </a:p>
      </dgm:t>
    </dgm:pt>
    <dgm:pt modelId="{EA4F479A-3A73-4E65-8543-6F9F1C13667C}">
      <dgm:prSet phldrT="[Текст]"/>
      <dgm:spPr/>
      <dgm:t>
        <a:bodyPr/>
        <a:lstStyle/>
        <a:p>
          <a:r>
            <a:rPr lang="uk-UA" b="1" i="1" dirty="0"/>
            <a:t>Формули</a:t>
          </a:r>
        </a:p>
      </dgm:t>
    </dgm:pt>
    <dgm:pt modelId="{5BB93494-E667-46AF-9427-4D7A546FFD08}" type="parTrans" cxnId="{0DC7F8FC-64F7-48E6-A886-A74E6F936901}">
      <dgm:prSet/>
      <dgm:spPr/>
      <dgm:t>
        <a:bodyPr/>
        <a:lstStyle/>
        <a:p>
          <a:endParaRPr lang="uk-UA" b="1" i="1"/>
        </a:p>
      </dgm:t>
    </dgm:pt>
    <dgm:pt modelId="{461E4394-5876-43CB-A428-B9110808C4F1}" type="sibTrans" cxnId="{0DC7F8FC-64F7-48E6-A886-A74E6F936901}">
      <dgm:prSet/>
      <dgm:spPr/>
      <dgm:t>
        <a:bodyPr/>
        <a:lstStyle/>
        <a:p>
          <a:endParaRPr lang="uk-UA" b="1" i="1"/>
        </a:p>
      </dgm:t>
    </dgm:pt>
    <dgm:pt modelId="{8EEFDACE-A0D2-468B-A63F-6C3BEB5CAB66}">
      <dgm:prSet phldrT="[Текст]"/>
      <dgm:spPr>
        <a:solidFill>
          <a:srgbClr val="663300"/>
        </a:solidFill>
      </dgm:spPr>
      <dgm:t>
        <a:bodyPr/>
        <a:lstStyle/>
        <a:p>
          <a:r>
            <a:rPr lang="uk-UA" b="1" i="1" dirty="0"/>
            <a:t>Зображення</a:t>
          </a:r>
        </a:p>
      </dgm:t>
    </dgm:pt>
    <dgm:pt modelId="{0B161DFD-481E-4F22-8CCD-171609FAA738}" type="parTrans" cxnId="{FD170044-8F1B-40FB-B0A0-F918C308A55B}">
      <dgm:prSet/>
      <dgm:spPr>
        <a:solidFill>
          <a:srgbClr val="663300"/>
        </a:solidFill>
      </dgm:spPr>
      <dgm:t>
        <a:bodyPr/>
        <a:lstStyle/>
        <a:p>
          <a:endParaRPr lang="uk-UA" b="1" i="1"/>
        </a:p>
      </dgm:t>
    </dgm:pt>
    <dgm:pt modelId="{D3476553-8785-41D1-A398-DEBAB9E547B5}" type="sibTrans" cxnId="{FD170044-8F1B-40FB-B0A0-F918C308A55B}">
      <dgm:prSet/>
      <dgm:spPr/>
      <dgm:t>
        <a:bodyPr/>
        <a:lstStyle/>
        <a:p>
          <a:endParaRPr lang="uk-UA" b="1" i="1"/>
        </a:p>
      </dgm:t>
    </dgm:pt>
    <dgm:pt modelId="{D8A8EFCB-C146-4AB1-961B-0BF28C94E447}">
      <dgm:prSet phldrT="[Текст]"/>
      <dgm:spPr/>
      <dgm:t>
        <a:bodyPr/>
        <a:lstStyle/>
        <a:p>
          <a:endParaRPr lang="uk-UA" b="1" i="1" dirty="0"/>
        </a:p>
      </dgm:t>
    </dgm:pt>
    <dgm:pt modelId="{0D421422-CCAC-44AF-9195-211B3886DF8C}" type="parTrans" cxnId="{281C62DE-DD91-4F6D-B234-6F075AC34E22}">
      <dgm:prSet/>
      <dgm:spPr/>
      <dgm:t>
        <a:bodyPr/>
        <a:lstStyle/>
        <a:p>
          <a:endParaRPr lang="uk-UA" b="1" i="1"/>
        </a:p>
      </dgm:t>
    </dgm:pt>
    <dgm:pt modelId="{5EABA90A-1EBA-4C8D-A2D9-F8E728FCB47F}" type="sibTrans" cxnId="{281C62DE-DD91-4F6D-B234-6F075AC34E22}">
      <dgm:prSet/>
      <dgm:spPr/>
      <dgm:t>
        <a:bodyPr/>
        <a:lstStyle/>
        <a:p>
          <a:endParaRPr lang="uk-UA" b="1" i="1"/>
        </a:p>
      </dgm:t>
    </dgm:pt>
    <dgm:pt modelId="{BD2D415A-806C-44BF-881E-AB17E602CC7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400" b="1" i="1" noProof="0" dirty="0"/>
            <a:t>Інші мультимедійні об’єкти</a:t>
          </a:r>
        </a:p>
      </dgm:t>
    </dgm:pt>
    <dgm:pt modelId="{311FF24E-EFE7-4D6F-8229-9194CC6EA37B}" type="parTrans" cxnId="{41D2A2F2-7FE8-40A9-90B6-A8F933D88AA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075BCE53-557D-4EDF-8E70-5E0CB7E3D8AF}" type="sibTrans" cxnId="{41D2A2F2-7FE8-40A9-90B6-A8F933D88AAE}">
      <dgm:prSet/>
      <dgm:spPr/>
      <dgm:t>
        <a:bodyPr/>
        <a:lstStyle/>
        <a:p>
          <a:endParaRPr lang="uk-UA" b="1" i="1"/>
        </a:p>
      </dgm:t>
    </dgm:pt>
    <dgm:pt modelId="{46DC5DE0-5BA5-404B-A948-2E9F69342BFF}" type="pres">
      <dgm:prSet presAssocID="{C2FCF592-9298-4D66-B66A-37BCABC035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D57F70-9770-4EC9-8E5C-2FCEF6BA5369}" type="pres">
      <dgm:prSet presAssocID="{AF48B56B-321A-4DB5-A400-49172D834EF0}" presName="centerShape" presStyleLbl="node0" presStyleIdx="0" presStyleCnt="1" custScaleX="289832" custScaleY="122941" custLinFactNeighborY="4419"/>
      <dgm:spPr/>
    </dgm:pt>
    <dgm:pt modelId="{1683853C-F00E-41F6-949B-350845CC2AE5}" type="pres">
      <dgm:prSet presAssocID="{A451DB14-152C-4585-9E61-62C228ED3F12}" presName="parTrans" presStyleLbl="sibTrans2D1" presStyleIdx="0" presStyleCnt="5"/>
      <dgm:spPr/>
    </dgm:pt>
    <dgm:pt modelId="{D047FF20-C262-4BC0-9360-58295FE9A0A6}" type="pres">
      <dgm:prSet presAssocID="{A451DB14-152C-4585-9E61-62C228ED3F12}" presName="connectorText" presStyleLbl="sibTrans2D1" presStyleIdx="0" presStyleCnt="5"/>
      <dgm:spPr/>
    </dgm:pt>
    <dgm:pt modelId="{A4E3CFA1-F056-45C0-A366-AE923C64E2CF}" type="pres">
      <dgm:prSet presAssocID="{E2F7F678-D794-430E-B349-EBC1AE7BA08E}" presName="node" presStyleLbl="node1" presStyleIdx="0" presStyleCnt="5" custScaleX="199997" custScaleY="56862" custRadScaleRad="112167">
        <dgm:presLayoutVars>
          <dgm:bulletEnabled val="1"/>
        </dgm:presLayoutVars>
      </dgm:prSet>
      <dgm:spPr>
        <a:prstGeom prst="roundRect">
          <a:avLst/>
        </a:prstGeom>
      </dgm:spPr>
    </dgm:pt>
    <dgm:pt modelId="{A6D4BAA2-58EA-4ECF-AFC1-4C76F5A2EC39}" type="pres">
      <dgm:prSet presAssocID="{8663A291-888A-4D2C-A538-E0A0AE2E95D0}" presName="parTrans" presStyleLbl="sibTrans2D1" presStyleIdx="1" presStyleCnt="5"/>
      <dgm:spPr/>
    </dgm:pt>
    <dgm:pt modelId="{701031D6-904A-4ECB-817E-0F48CFA91B18}" type="pres">
      <dgm:prSet presAssocID="{8663A291-888A-4D2C-A538-E0A0AE2E95D0}" presName="connectorText" presStyleLbl="sibTrans2D1" presStyleIdx="1" presStyleCnt="5"/>
      <dgm:spPr/>
    </dgm:pt>
    <dgm:pt modelId="{AA0E67C8-F5DB-42FD-B5C8-9D76D28A1FB7}" type="pres">
      <dgm:prSet presAssocID="{E1336082-7EF9-4258-9DE9-909245E520C0}" presName="node" presStyleLbl="node1" presStyleIdx="1" presStyleCnt="5" custScaleX="176730" custScaleY="56862" custRadScaleRad="169018" custRadScaleInc="-37927">
        <dgm:presLayoutVars>
          <dgm:bulletEnabled val="1"/>
        </dgm:presLayoutVars>
      </dgm:prSet>
      <dgm:spPr>
        <a:prstGeom prst="roundRect">
          <a:avLst/>
        </a:prstGeom>
      </dgm:spPr>
    </dgm:pt>
    <dgm:pt modelId="{EB35A690-3215-4A32-AB20-D4C6D0FCFD05}" type="pres">
      <dgm:prSet presAssocID="{5BB93494-E667-46AF-9427-4D7A546FFD08}" presName="parTrans" presStyleLbl="sibTrans2D1" presStyleIdx="2" presStyleCnt="5"/>
      <dgm:spPr/>
    </dgm:pt>
    <dgm:pt modelId="{FB23F5A1-4CD8-4F23-A0AE-BDFC78E3DD16}" type="pres">
      <dgm:prSet presAssocID="{5BB93494-E667-46AF-9427-4D7A546FFD08}" presName="connectorText" presStyleLbl="sibTrans2D1" presStyleIdx="2" presStyleCnt="5"/>
      <dgm:spPr/>
    </dgm:pt>
    <dgm:pt modelId="{52E02308-2299-4F9E-BBD3-E1E7B5AEBC4A}" type="pres">
      <dgm:prSet presAssocID="{EA4F479A-3A73-4E65-8543-6F9F1C13667C}" presName="node" presStyleLbl="node1" presStyleIdx="2" presStyleCnt="5" custScaleX="199997" custScaleY="56862" custRadScaleRad="179119" custRadScaleInc="4809">
        <dgm:presLayoutVars>
          <dgm:bulletEnabled val="1"/>
        </dgm:presLayoutVars>
      </dgm:prSet>
      <dgm:spPr>
        <a:prstGeom prst="roundRect">
          <a:avLst/>
        </a:prstGeom>
      </dgm:spPr>
    </dgm:pt>
    <dgm:pt modelId="{A77E2EC3-D7FD-4F64-8463-E2257BCE236A}" type="pres">
      <dgm:prSet presAssocID="{0B161DFD-481E-4F22-8CCD-171609FAA738}" presName="parTrans" presStyleLbl="sibTrans2D1" presStyleIdx="3" presStyleCnt="5"/>
      <dgm:spPr/>
    </dgm:pt>
    <dgm:pt modelId="{A02A4247-D09F-448C-BEF1-2083E85E4B88}" type="pres">
      <dgm:prSet presAssocID="{0B161DFD-481E-4F22-8CCD-171609FAA738}" presName="connectorText" presStyleLbl="sibTrans2D1" presStyleIdx="3" presStyleCnt="5"/>
      <dgm:spPr/>
    </dgm:pt>
    <dgm:pt modelId="{07C901CB-C27A-475B-B186-BEBEA4F0EE7F}" type="pres">
      <dgm:prSet presAssocID="{8EEFDACE-A0D2-468B-A63F-6C3BEB5CAB66}" presName="node" presStyleLbl="node1" presStyleIdx="3" presStyleCnt="5" custScaleX="199997" custScaleY="56862" custRadScaleRad="202642" custRadScaleInc="1690">
        <dgm:presLayoutVars>
          <dgm:bulletEnabled val="1"/>
        </dgm:presLayoutVars>
      </dgm:prSet>
      <dgm:spPr>
        <a:prstGeom prst="roundRect">
          <a:avLst/>
        </a:prstGeom>
      </dgm:spPr>
    </dgm:pt>
    <dgm:pt modelId="{DADBA0F8-713F-42BD-82FC-CA8E9B16CC43}" type="pres">
      <dgm:prSet presAssocID="{311FF24E-EFE7-4D6F-8229-9194CC6EA37B}" presName="parTrans" presStyleLbl="sibTrans2D1" presStyleIdx="4" presStyleCnt="5"/>
      <dgm:spPr/>
    </dgm:pt>
    <dgm:pt modelId="{0792BFF1-4A13-4FB9-AC73-8413A14D084F}" type="pres">
      <dgm:prSet presAssocID="{311FF24E-EFE7-4D6F-8229-9194CC6EA37B}" presName="connectorText" presStyleLbl="sibTrans2D1" presStyleIdx="4" presStyleCnt="5"/>
      <dgm:spPr/>
    </dgm:pt>
    <dgm:pt modelId="{AAF98D70-DC54-4231-901C-A51A509A81DF}" type="pres">
      <dgm:prSet presAssocID="{BD2D415A-806C-44BF-881E-AB17E602CC74}" presName="node" presStyleLbl="node1" presStyleIdx="4" presStyleCnt="5" custScaleX="187338" custScaleY="69439" custRadScaleRad="170774" custRadScaleInc="3926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94C211A-6F51-4448-A01D-B0A062FC8CF1}" type="presOf" srcId="{8663A291-888A-4D2C-A538-E0A0AE2E95D0}" destId="{A6D4BAA2-58EA-4ECF-AFC1-4C76F5A2EC39}" srcOrd="0" destOrd="0" presId="urn:microsoft.com/office/officeart/2005/8/layout/radial5"/>
    <dgm:cxn modelId="{96441832-FDD3-413C-BAFE-CBE6E2D394C1}" type="presOf" srcId="{5BB93494-E667-46AF-9427-4D7A546FFD08}" destId="{FB23F5A1-4CD8-4F23-A0AE-BDFC78E3DD16}" srcOrd="1" destOrd="0" presId="urn:microsoft.com/office/officeart/2005/8/layout/radial5"/>
    <dgm:cxn modelId="{AA1BB73A-7CAA-4020-9520-A7402E0EEDED}" type="presOf" srcId="{EA4F479A-3A73-4E65-8543-6F9F1C13667C}" destId="{52E02308-2299-4F9E-BBD3-E1E7B5AEBC4A}" srcOrd="0" destOrd="0" presId="urn:microsoft.com/office/officeart/2005/8/layout/radial5"/>
    <dgm:cxn modelId="{FD170044-8F1B-40FB-B0A0-F918C308A55B}" srcId="{AF48B56B-321A-4DB5-A400-49172D834EF0}" destId="{8EEFDACE-A0D2-468B-A63F-6C3BEB5CAB66}" srcOrd="3" destOrd="0" parTransId="{0B161DFD-481E-4F22-8CCD-171609FAA738}" sibTransId="{D3476553-8785-41D1-A398-DEBAB9E547B5}"/>
    <dgm:cxn modelId="{5793E665-71D7-4807-88F2-010EA971915A}" type="presOf" srcId="{8EEFDACE-A0D2-468B-A63F-6C3BEB5CAB66}" destId="{07C901CB-C27A-475B-B186-BEBEA4F0EE7F}" srcOrd="0" destOrd="0" presId="urn:microsoft.com/office/officeart/2005/8/layout/radial5"/>
    <dgm:cxn modelId="{DCE07450-889D-4178-B924-68E0F2EF7ED5}" type="presOf" srcId="{BD2D415A-806C-44BF-881E-AB17E602CC74}" destId="{AAF98D70-DC54-4231-901C-A51A509A81DF}" srcOrd="0" destOrd="0" presId="urn:microsoft.com/office/officeart/2005/8/layout/radial5"/>
    <dgm:cxn modelId="{855EEC59-1343-4848-B56D-CAAB8ED1D051}" type="presOf" srcId="{C2FCF592-9298-4D66-B66A-37BCABC03528}" destId="{46DC5DE0-5BA5-404B-A948-2E9F69342BFF}" srcOrd="0" destOrd="0" presId="urn:microsoft.com/office/officeart/2005/8/layout/radial5"/>
    <dgm:cxn modelId="{F56CD181-3919-482B-8335-25CFFB4FE493}" type="presOf" srcId="{E2F7F678-D794-430E-B349-EBC1AE7BA08E}" destId="{A4E3CFA1-F056-45C0-A366-AE923C64E2CF}" srcOrd="0" destOrd="0" presId="urn:microsoft.com/office/officeart/2005/8/layout/radial5"/>
    <dgm:cxn modelId="{C6E0198A-0B7B-455E-A643-7E588629431E}" type="presOf" srcId="{5BB93494-E667-46AF-9427-4D7A546FFD08}" destId="{EB35A690-3215-4A32-AB20-D4C6D0FCFD05}" srcOrd="0" destOrd="0" presId="urn:microsoft.com/office/officeart/2005/8/layout/radial5"/>
    <dgm:cxn modelId="{3196C18D-3170-462A-9F63-0C2359FAC72E}" type="presOf" srcId="{0B161DFD-481E-4F22-8CCD-171609FAA738}" destId="{A02A4247-D09F-448C-BEF1-2083E85E4B88}" srcOrd="1" destOrd="0" presId="urn:microsoft.com/office/officeart/2005/8/layout/radial5"/>
    <dgm:cxn modelId="{FC8DDE96-B5F0-414B-8D93-4531B1530A4A}" srcId="{AF48B56B-321A-4DB5-A400-49172D834EF0}" destId="{E1336082-7EF9-4258-9DE9-909245E520C0}" srcOrd="1" destOrd="0" parTransId="{8663A291-888A-4D2C-A538-E0A0AE2E95D0}" sibTransId="{7E2948A5-71B0-4F34-9EDF-149D8F9C5E84}"/>
    <dgm:cxn modelId="{CDB3EE9A-8C97-40D6-88EC-580F6EB1C429}" type="presOf" srcId="{E1336082-7EF9-4258-9DE9-909245E520C0}" destId="{AA0E67C8-F5DB-42FD-B5C8-9D76D28A1FB7}" srcOrd="0" destOrd="0" presId="urn:microsoft.com/office/officeart/2005/8/layout/radial5"/>
    <dgm:cxn modelId="{FF7D1B9E-338D-4380-8A64-378F50359AC1}" srcId="{AF48B56B-321A-4DB5-A400-49172D834EF0}" destId="{E2F7F678-D794-430E-B349-EBC1AE7BA08E}" srcOrd="0" destOrd="0" parTransId="{A451DB14-152C-4585-9E61-62C228ED3F12}" sibTransId="{987C27C9-78AB-4B21-B9B0-C1981DD6C675}"/>
    <dgm:cxn modelId="{C31764AB-19B6-4B62-A787-49294BF4AD80}" type="presOf" srcId="{AF48B56B-321A-4DB5-A400-49172D834EF0}" destId="{F4D57F70-9770-4EC9-8E5C-2FCEF6BA5369}" srcOrd="0" destOrd="0" presId="urn:microsoft.com/office/officeart/2005/8/layout/radial5"/>
    <dgm:cxn modelId="{37A42DB1-39E0-46B0-8EC9-8F8083C2B1EB}" type="presOf" srcId="{A451DB14-152C-4585-9E61-62C228ED3F12}" destId="{1683853C-F00E-41F6-949B-350845CC2AE5}" srcOrd="0" destOrd="0" presId="urn:microsoft.com/office/officeart/2005/8/layout/radial5"/>
    <dgm:cxn modelId="{889DDEB4-1981-4DEE-9938-12B3E9F42928}" type="presOf" srcId="{0B161DFD-481E-4F22-8CCD-171609FAA738}" destId="{A77E2EC3-D7FD-4F64-8463-E2257BCE236A}" srcOrd="0" destOrd="0" presId="urn:microsoft.com/office/officeart/2005/8/layout/radial5"/>
    <dgm:cxn modelId="{07D380D4-BCEF-4AF3-8120-51996B8A6E6B}" type="presOf" srcId="{311FF24E-EFE7-4D6F-8229-9194CC6EA37B}" destId="{0792BFF1-4A13-4FB9-AC73-8413A14D084F}" srcOrd="1" destOrd="0" presId="urn:microsoft.com/office/officeart/2005/8/layout/radial5"/>
    <dgm:cxn modelId="{281C62DE-DD91-4F6D-B234-6F075AC34E22}" srcId="{C2FCF592-9298-4D66-B66A-37BCABC03528}" destId="{D8A8EFCB-C146-4AB1-961B-0BF28C94E447}" srcOrd="1" destOrd="0" parTransId="{0D421422-CCAC-44AF-9195-211B3886DF8C}" sibTransId="{5EABA90A-1EBA-4C8D-A2D9-F8E728FCB47F}"/>
    <dgm:cxn modelId="{32693CE6-3B09-4C7B-BBA7-0760374F1F33}" srcId="{C2FCF592-9298-4D66-B66A-37BCABC03528}" destId="{AF48B56B-321A-4DB5-A400-49172D834EF0}" srcOrd="0" destOrd="0" parTransId="{3FFAC8E3-6B17-4A2F-A7FE-D08B4634EFCE}" sibTransId="{16626005-4DEC-474F-8833-9034A5380787}"/>
    <dgm:cxn modelId="{A6E7F9F1-7928-4E34-A7B9-5CFCC447711C}" type="presOf" srcId="{311FF24E-EFE7-4D6F-8229-9194CC6EA37B}" destId="{DADBA0F8-713F-42BD-82FC-CA8E9B16CC43}" srcOrd="0" destOrd="0" presId="urn:microsoft.com/office/officeart/2005/8/layout/radial5"/>
    <dgm:cxn modelId="{41D2A2F2-7FE8-40A9-90B6-A8F933D88AAE}" srcId="{AF48B56B-321A-4DB5-A400-49172D834EF0}" destId="{BD2D415A-806C-44BF-881E-AB17E602CC74}" srcOrd="4" destOrd="0" parTransId="{311FF24E-EFE7-4D6F-8229-9194CC6EA37B}" sibTransId="{075BCE53-557D-4EDF-8E70-5E0CB7E3D8AF}"/>
    <dgm:cxn modelId="{D5B706F6-66E3-41D7-9AF5-73B8E0C2BC19}" type="presOf" srcId="{A451DB14-152C-4585-9E61-62C228ED3F12}" destId="{D047FF20-C262-4BC0-9360-58295FE9A0A6}" srcOrd="1" destOrd="0" presId="urn:microsoft.com/office/officeart/2005/8/layout/radial5"/>
    <dgm:cxn modelId="{0DC7F8FC-64F7-48E6-A886-A74E6F936901}" srcId="{AF48B56B-321A-4DB5-A400-49172D834EF0}" destId="{EA4F479A-3A73-4E65-8543-6F9F1C13667C}" srcOrd="2" destOrd="0" parTransId="{5BB93494-E667-46AF-9427-4D7A546FFD08}" sibTransId="{461E4394-5876-43CB-A428-B9110808C4F1}"/>
    <dgm:cxn modelId="{D098ABFF-40A5-42EA-9D9D-662B4D6833B0}" type="presOf" srcId="{8663A291-888A-4D2C-A538-E0A0AE2E95D0}" destId="{701031D6-904A-4ECB-817E-0F48CFA91B18}" srcOrd="1" destOrd="0" presId="urn:microsoft.com/office/officeart/2005/8/layout/radial5"/>
    <dgm:cxn modelId="{C3AC004F-1285-45D7-B116-88085AF00071}" type="presParOf" srcId="{46DC5DE0-5BA5-404B-A948-2E9F69342BFF}" destId="{F4D57F70-9770-4EC9-8E5C-2FCEF6BA5369}" srcOrd="0" destOrd="0" presId="urn:microsoft.com/office/officeart/2005/8/layout/radial5"/>
    <dgm:cxn modelId="{88E1A586-3DC8-47D5-BB78-9C475BFC717A}" type="presParOf" srcId="{46DC5DE0-5BA5-404B-A948-2E9F69342BFF}" destId="{1683853C-F00E-41F6-949B-350845CC2AE5}" srcOrd="1" destOrd="0" presId="urn:microsoft.com/office/officeart/2005/8/layout/radial5"/>
    <dgm:cxn modelId="{F41A1B83-8012-458F-93FB-566A6B003303}" type="presParOf" srcId="{1683853C-F00E-41F6-949B-350845CC2AE5}" destId="{D047FF20-C262-4BC0-9360-58295FE9A0A6}" srcOrd="0" destOrd="0" presId="urn:microsoft.com/office/officeart/2005/8/layout/radial5"/>
    <dgm:cxn modelId="{5675DBFD-7387-4937-A30C-D064E57DE078}" type="presParOf" srcId="{46DC5DE0-5BA5-404B-A948-2E9F69342BFF}" destId="{A4E3CFA1-F056-45C0-A366-AE923C64E2CF}" srcOrd="2" destOrd="0" presId="urn:microsoft.com/office/officeart/2005/8/layout/radial5"/>
    <dgm:cxn modelId="{C5BF9AEB-42C9-4B14-84A2-CE72C571754C}" type="presParOf" srcId="{46DC5DE0-5BA5-404B-A948-2E9F69342BFF}" destId="{A6D4BAA2-58EA-4ECF-AFC1-4C76F5A2EC39}" srcOrd="3" destOrd="0" presId="urn:microsoft.com/office/officeart/2005/8/layout/radial5"/>
    <dgm:cxn modelId="{CF7FBE3B-40F4-4D31-9255-CB9FF582BCBB}" type="presParOf" srcId="{A6D4BAA2-58EA-4ECF-AFC1-4C76F5A2EC39}" destId="{701031D6-904A-4ECB-817E-0F48CFA91B18}" srcOrd="0" destOrd="0" presId="urn:microsoft.com/office/officeart/2005/8/layout/radial5"/>
    <dgm:cxn modelId="{273A0AD8-9594-4B31-8228-564332CF1AE5}" type="presParOf" srcId="{46DC5DE0-5BA5-404B-A948-2E9F69342BFF}" destId="{AA0E67C8-F5DB-42FD-B5C8-9D76D28A1FB7}" srcOrd="4" destOrd="0" presId="urn:microsoft.com/office/officeart/2005/8/layout/radial5"/>
    <dgm:cxn modelId="{EC2A2E76-DFEE-4332-BC33-7E490E264E45}" type="presParOf" srcId="{46DC5DE0-5BA5-404B-A948-2E9F69342BFF}" destId="{EB35A690-3215-4A32-AB20-D4C6D0FCFD05}" srcOrd="5" destOrd="0" presId="urn:microsoft.com/office/officeart/2005/8/layout/radial5"/>
    <dgm:cxn modelId="{AB6795F2-3687-4D78-B0C1-E9E8D716111E}" type="presParOf" srcId="{EB35A690-3215-4A32-AB20-D4C6D0FCFD05}" destId="{FB23F5A1-4CD8-4F23-A0AE-BDFC78E3DD16}" srcOrd="0" destOrd="0" presId="urn:microsoft.com/office/officeart/2005/8/layout/radial5"/>
    <dgm:cxn modelId="{1565881E-A82B-4962-8E01-79911B5D4F7F}" type="presParOf" srcId="{46DC5DE0-5BA5-404B-A948-2E9F69342BFF}" destId="{52E02308-2299-4F9E-BBD3-E1E7B5AEBC4A}" srcOrd="6" destOrd="0" presId="urn:microsoft.com/office/officeart/2005/8/layout/radial5"/>
    <dgm:cxn modelId="{EF1267F4-E0CA-4186-A614-3796A866209B}" type="presParOf" srcId="{46DC5DE0-5BA5-404B-A948-2E9F69342BFF}" destId="{A77E2EC3-D7FD-4F64-8463-E2257BCE236A}" srcOrd="7" destOrd="0" presId="urn:microsoft.com/office/officeart/2005/8/layout/radial5"/>
    <dgm:cxn modelId="{13C7E7CF-8DCB-44AF-8360-77B777508774}" type="presParOf" srcId="{A77E2EC3-D7FD-4F64-8463-E2257BCE236A}" destId="{A02A4247-D09F-448C-BEF1-2083E85E4B88}" srcOrd="0" destOrd="0" presId="urn:microsoft.com/office/officeart/2005/8/layout/radial5"/>
    <dgm:cxn modelId="{477FEBE9-6503-4063-9002-C77B343EC715}" type="presParOf" srcId="{46DC5DE0-5BA5-404B-A948-2E9F69342BFF}" destId="{07C901CB-C27A-475B-B186-BEBEA4F0EE7F}" srcOrd="8" destOrd="0" presId="urn:microsoft.com/office/officeart/2005/8/layout/radial5"/>
    <dgm:cxn modelId="{EB16A43D-B627-47D2-83E0-6AAE862D3F3E}" type="presParOf" srcId="{46DC5DE0-5BA5-404B-A948-2E9F69342BFF}" destId="{DADBA0F8-713F-42BD-82FC-CA8E9B16CC43}" srcOrd="9" destOrd="0" presId="urn:microsoft.com/office/officeart/2005/8/layout/radial5"/>
    <dgm:cxn modelId="{7EAEA260-A062-42AD-B46A-DA5281734550}" type="presParOf" srcId="{DADBA0F8-713F-42BD-82FC-CA8E9B16CC43}" destId="{0792BFF1-4A13-4FB9-AC73-8413A14D084F}" srcOrd="0" destOrd="0" presId="urn:microsoft.com/office/officeart/2005/8/layout/radial5"/>
    <dgm:cxn modelId="{66E07711-6F1B-45F6-9FA5-1DB149AD0A1C}" type="presParOf" srcId="{46DC5DE0-5BA5-404B-A948-2E9F69342BFF}" destId="{AAF98D70-DC54-4231-901C-A51A509A81D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B8F91-D060-4B46-BF2E-7F39355C05CA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064101FA-2EFD-4287-A6EF-465A62FC1ED5}">
      <dgm:prSet phldrT="[Текст]"/>
      <dgm:spPr/>
      <dgm:t>
        <a:bodyPr/>
        <a:lstStyle/>
        <a:p>
          <a:r>
            <a:rPr lang="uk-UA" i="1" dirty="0"/>
            <a:t>Пуск</a:t>
          </a:r>
        </a:p>
      </dgm:t>
    </dgm:pt>
    <dgm:pt modelId="{FF08BE32-D99D-4A77-AEDE-35D621378F7E}" type="parTrans" cxnId="{215EDA5B-9708-4B39-BB2C-82FE43E10C64}">
      <dgm:prSet/>
      <dgm:spPr/>
      <dgm:t>
        <a:bodyPr/>
        <a:lstStyle/>
        <a:p>
          <a:endParaRPr lang="uk-UA" i="1"/>
        </a:p>
      </dgm:t>
    </dgm:pt>
    <dgm:pt modelId="{26A276EF-ECE4-403E-A3AF-30EF6721164A}" type="sibTrans" cxnId="{215EDA5B-9708-4B39-BB2C-82FE43E10C64}">
      <dgm:prSet/>
      <dgm:spPr/>
      <dgm:t>
        <a:bodyPr/>
        <a:lstStyle/>
        <a:p>
          <a:endParaRPr lang="uk-UA" i="1"/>
        </a:p>
      </dgm:t>
    </dgm:pt>
    <dgm:pt modelId="{2F5917F7-EE1C-46FF-BF24-DF5C0E13BB64}">
      <dgm:prSet phldrT="[Текст]"/>
      <dgm:spPr>
        <a:solidFill>
          <a:srgbClr val="227547"/>
        </a:solidFill>
      </dgm:spPr>
      <dgm:t>
        <a:bodyPr/>
        <a:lstStyle/>
        <a:p>
          <a:r>
            <a:rPr lang="uk-UA" i="1" dirty="0"/>
            <a:t>Усі програми </a:t>
          </a:r>
        </a:p>
      </dgm:t>
    </dgm:pt>
    <dgm:pt modelId="{B6615A2C-9F6F-4E7F-876C-CBDE12087326}" type="parTrans" cxnId="{B4D1F7DD-311E-46AE-AACA-12DDCF7CBD7F}">
      <dgm:prSet/>
      <dgm:spPr/>
      <dgm:t>
        <a:bodyPr/>
        <a:lstStyle/>
        <a:p>
          <a:endParaRPr lang="uk-UA" i="1"/>
        </a:p>
      </dgm:t>
    </dgm:pt>
    <dgm:pt modelId="{C67DF54C-BB5F-400A-8E7D-F4F8DD87EFC2}" type="sibTrans" cxnId="{B4D1F7DD-311E-46AE-AACA-12DDCF7CBD7F}">
      <dgm:prSet/>
      <dgm:spPr/>
      <dgm:t>
        <a:bodyPr/>
        <a:lstStyle/>
        <a:p>
          <a:endParaRPr lang="uk-UA" i="1"/>
        </a:p>
      </dgm:t>
    </dgm:pt>
    <dgm:pt modelId="{D1E351CE-0188-4001-A79C-FBB49F8440B5}">
      <dgm:prSet phldrT="[Текст]"/>
      <dgm:spPr>
        <a:solidFill>
          <a:srgbClr val="E4917C"/>
        </a:solidFill>
      </dgm:spPr>
      <dgm:t>
        <a:bodyPr/>
        <a:lstStyle/>
        <a:p>
          <a:r>
            <a:rPr lang="en-US" i="1" dirty="0"/>
            <a:t>Microsoft Office</a:t>
          </a:r>
          <a:endParaRPr lang="uk-UA" i="1" dirty="0"/>
        </a:p>
      </dgm:t>
    </dgm:pt>
    <dgm:pt modelId="{6E4B3F56-BF04-486A-B61D-E372611F0E89}" type="parTrans" cxnId="{62E984D1-19E1-492B-94E0-93329442D6E3}">
      <dgm:prSet/>
      <dgm:spPr/>
      <dgm:t>
        <a:bodyPr/>
        <a:lstStyle/>
        <a:p>
          <a:endParaRPr lang="uk-UA" i="1"/>
        </a:p>
      </dgm:t>
    </dgm:pt>
    <dgm:pt modelId="{F1837A9F-4BA9-43C7-A11D-D440D6AB307E}" type="sibTrans" cxnId="{62E984D1-19E1-492B-94E0-93329442D6E3}">
      <dgm:prSet/>
      <dgm:spPr/>
      <dgm:t>
        <a:bodyPr/>
        <a:lstStyle/>
        <a:p>
          <a:endParaRPr lang="uk-UA" i="1"/>
        </a:p>
      </dgm:t>
    </dgm:pt>
    <dgm:pt modelId="{F82E96FA-F01F-40A2-8D91-189B6C4CF3AF}">
      <dgm:prSet phldrT="[Текст]"/>
      <dgm:spPr>
        <a:solidFill>
          <a:srgbClr val="FFC000"/>
        </a:solidFill>
      </dgm:spPr>
      <dgm:t>
        <a:bodyPr/>
        <a:lstStyle/>
        <a:p>
          <a:r>
            <a:rPr lang="en-US" i="1" dirty="0">
              <a:solidFill>
                <a:srgbClr val="002060"/>
              </a:solidFill>
            </a:rPr>
            <a:t>Microsoft Office</a:t>
          </a:r>
          <a:r>
            <a:rPr lang="uk-UA" i="1" dirty="0">
              <a:solidFill>
                <a:srgbClr val="002060"/>
              </a:solidFill>
            </a:rPr>
            <a:t> </a:t>
          </a:r>
          <a:r>
            <a:rPr lang="en-US" i="1" dirty="0">
              <a:solidFill>
                <a:srgbClr val="002060"/>
              </a:solidFill>
            </a:rPr>
            <a:t> </a:t>
          </a:r>
          <a:r>
            <a:rPr lang="en-US" b="1" i="1" dirty="0">
              <a:solidFill>
                <a:srgbClr val="002060"/>
              </a:solidFill>
            </a:rPr>
            <a:t>Excel</a:t>
          </a:r>
          <a:endParaRPr lang="uk-UA" b="1" i="1" dirty="0">
            <a:solidFill>
              <a:srgbClr val="002060"/>
            </a:solidFill>
          </a:endParaRPr>
        </a:p>
      </dgm:t>
    </dgm:pt>
    <dgm:pt modelId="{86EA12BA-F1AC-4E65-92A8-3D0F75A9277B}" type="parTrans" cxnId="{5CA76B12-FADC-4E6F-BABA-46EA9E713FC1}">
      <dgm:prSet/>
      <dgm:spPr/>
      <dgm:t>
        <a:bodyPr/>
        <a:lstStyle/>
        <a:p>
          <a:endParaRPr lang="uk-UA" i="1"/>
        </a:p>
      </dgm:t>
    </dgm:pt>
    <dgm:pt modelId="{E14FD617-1D27-4554-BB88-02D8AA4A2064}" type="sibTrans" cxnId="{5CA76B12-FADC-4E6F-BABA-46EA9E713FC1}">
      <dgm:prSet/>
      <dgm:spPr/>
      <dgm:t>
        <a:bodyPr/>
        <a:lstStyle/>
        <a:p>
          <a:endParaRPr lang="uk-UA" i="1"/>
        </a:p>
      </dgm:t>
    </dgm:pt>
    <dgm:pt modelId="{CAB63128-8926-44E1-8167-5259C56B59DF}" type="pres">
      <dgm:prSet presAssocID="{1DDB8F91-D060-4B46-BF2E-7F39355C05CA}" presName="Name0" presStyleCnt="0">
        <dgm:presLayoutVars>
          <dgm:dir/>
          <dgm:animLvl val="lvl"/>
          <dgm:resizeHandles val="exact"/>
        </dgm:presLayoutVars>
      </dgm:prSet>
      <dgm:spPr/>
    </dgm:pt>
    <dgm:pt modelId="{AD665484-AC73-49BE-86DB-068BEE49E6D5}" type="pres">
      <dgm:prSet presAssocID="{064101FA-2EFD-4287-A6EF-465A62FC1ED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B2C2168-4ADC-4CC6-B014-6CF31C278396}" type="pres">
      <dgm:prSet presAssocID="{26A276EF-ECE4-403E-A3AF-30EF6721164A}" presName="parTxOnlySpace" presStyleCnt="0"/>
      <dgm:spPr/>
    </dgm:pt>
    <dgm:pt modelId="{704B498E-840E-4645-A645-E07DBDAC6820}" type="pres">
      <dgm:prSet presAssocID="{2F5917F7-EE1C-46FF-BF24-DF5C0E13BB6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51CB8B0-4B04-43E1-99D6-E7ECC1BDFCB5}" type="pres">
      <dgm:prSet presAssocID="{C67DF54C-BB5F-400A-8E7D-F4F8DD87EFC2}" presName="parTxOnlySpace" presStyleCnt="0"/>
      <dgm:spPr/>
    </dgm:pt>
    <dgm:pt modelId="{E2FEF7F8-9483-41D0-8DC4-FFF03AC81504}" type="pres">
      <dgm:prSet presAssocID="{D1E351CE-0188-4001-A79C-FBB49F8440B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FEFAD7-A8CA-4A17-83BC-E5EE9A7BB230}" type="pres">
      <dgm:prSet presAssocID="{F1837A9F-4BA9-43C7-A11D-D440D6AB307E}" presName="parTxOnlySpace" presStyleCnt="0"/>
      <dgm:spPr/>
    </dgm:pt>
    <dgm:pt modelId="{43838973-DC6C-4C75-BF48-FA67F144A4AA}" type="pres">
      <dgm:prSet presAssocID="{F82E96FA-F01F-40A2-8D91-189B6C4CF3A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AB3507-DD39-457F-9DA0-5D625B6C8924}" type="presOf" srcId="{1DDB8F91-D060-4B46-BF2E-7F39355C05CA}" destId="{CAB63128-8926-44E1-8167-5259C56B59DF}" srcOrd="0" destOrd="0" presId="urn:microsoft.com/office/officeart/2005/8/layout/chevron1"/>
    <dgm:cxn modelId="{5CA76B12-FADC-4E6F-BABA-46EA9E713FC1}" srcId="{1DDB8F91-D060-4B46-BF2E-7F39355C05CA}" destId="{F82E96FA-F01F-40A2-8D91-189B6C4CF3AF}" srcOrd="3" destOrd="0" parTransId="{86EA12BA-F1AC-4E65-92A8-3D0F75A9277B}" sibTransId="{E14FD617-1D27-4554-BB88-02D8AA4A2064}"/>
    <dgm:cxn modelId="{A4D4C826-DDD5-4D87-B811-6CDE724CB1A3}" type="presOf" srcId="{2F5917F7-EE1C-46FF-BF24-DF5C0E13BB64}" destId="{704B498E-840E-4645-A645-E07DBDAC6820}" srcOrd="0" destOrd="0" presId="urn:microsoft.com/office/officeart/2005/8/layout/chevron1"/>
    <dgm:cxn modelId="{215EDA5B-9708-4B39-BB2C-82FE43E10C64}" srcId="{1DDB8F91-D060-4B46-BF2E-7F39355C05CA}" destId="{064101FA-2EFD-4287-A6EF-465A62FC1ED5}" srcOrd="0" destOrd="0" parTransId="{FF08BE32-D99D-4A77-AEDE-35D621378F7E}" sibTransId="{26A276EF-ECE4-403E-A3AF-30EF6721164A}"/>
    <dgm:cxn modelId="{B6CF864A-FF91-481C-A05F-2D8BE1C5DF23}" type="presOf" srcId="{064101FA-2EFD-4287-A6EF-465A62FC1ED5}" destId="{AD665484-AC73-49BE-86DB-068BEE49E6D5}" srcOrd="0" destOrd="0" presId="urn:microsoft.com/office/officeart/2005/8/layout/chevron1"/>
    <dgm:cxn modelId="{6367417D-C4EE-4172-A15B-DF138B49C137}" type="presOf" srcId="{F82E96FA-F01F-40A2-8D91-189B6C4CF3AF}" destId="{43838973-DC6C-4C75-BF48-FA67F144A4AA}" srcOrd="0" destOrd="0" presId="urn:microsoft.com/office/officeart/2005/8/layout/chevron1"/>
    <dgm:cxn modelId="{62E984D1-19E1-492B-94E0-93329442D6E3}" srcId="{1DDB8F91-D060-4B46-BF2E-7F39355C05CA}" destId="{D1E351CE-0188-4001-A79C-FBB49F8440B5}" srcOrd="2" destOrd="0" parTransId="{6E4B3F56-BF04-486A-B61D-E372611F0E89}" sibTransId="{F1837A9F-4BA9-43C7-A11D-D440D6AB307E}"/>
    <dgm:cxn modelId="{B4D1F7DD-311E-46AE-AACA-12DDCF7CBD7F}" srcId="{1DDB8F91-D060-4B46-BF2E-7F39355C05CA}" destId="{2F5917F7-EE1C-46FF-BF24-DF5C0E13BB64}" srcOrd="1" destOrd="0" parTransId="{B6615A2C-9F6F-4E7F-876C-CBDE12087326}" sibTransId="{C67DF54C-BB5F-400A-8E7D-F4F8DD87EFC2}"/>
    <dgm:cxn modelId="{43DDCFF9-CA4E-4A95-BC9A-47877990B7E3}" type="presOf" srcId="{D1E351CE-0188-4001-A79C-FBB49F8440B5}" destId="{E2FEF7F8-9483-41D0-8DC4-FFF03AC81504}" srcOrd="0" destOrd="0" presId="urn:microsoft.com/office/officeart/2005/8/layout/chevron1"/>
    <dgm:cxn modelId="{6BCB3FA6-DBD9-4B4D-BA13-8AD8C7697BC4}" type="presParOf" srcId="{CAB63128-8926-44E1-8167-5259C56B59DF}" destId="{AD665484-AC73-49BE-86DB-068BEE49E6D5}" srcOrd="0" destOrd="0" presId="urn:microsoft.com/office/officeart/2005/8/layout/chevron1"/>
    <dgm:cxn modelId="{4BF7AC36-B19A-4B37-AE73-B9EDA1C89D4D}" type="presParOf" srcId="{CAB63128-8926-44E1-8167-5259C56B59DF}" destId="{DB2C2168-4ADC-4CC6-B014-6CF31C278396}" srcOrd="1" destOrd="0" presId="urn:microsoft.com/office/officeart/2005/8/layout/chevron1"/>
    <dgm:cxn modelId="{35C6714E-B3EB-4FEB-A70A-B04EA41CE4EF}" type="presParOf" srcId="{CAB63128-8926-44E1-8167-5259C56B59DF}" destId="{704B498E-840E-4645-A645-E07DBDAC6820}" srcOrd="2" destOrd="0" presId="urn:microsoft.com/office/officeart/2005/8/layout/chevron1"/>
    <dgm:cxn modelId="{18CD32F3-E19A-4BB0-BBDB-0164B66EC28B}" type="presParOf" srcId="{CAB63128-8926-44E1-8167-5259C56B59DF}" destId="{751CB8B0-4B04-43E1-99D6-E7ECC1BDFCB5}" srcOrd="3" destOrd="0" presId="urn:microsoft.com/office/officeart/2005/8/layout/chevron1"/>
    <dgm:cxn modelId="{3AD0BB79-489F-44C8-A13A-D6EA61EC205A}" type="presParOf" srcId="{CAB63128-8926-44E1-8167-5259C56B59DF}" destId="{E2FEF7F8-9483-41D0-8DC4-FFF03AC81504}" srcOrd="4" destOrd="0" presId="urn:microsoft.com/office/officeart/2005/8/layout/chevron1"/>
    <dgm:cxn modelId="{D32FBBED-0E56-41D8-88DC-597404FFF7FB}" type="presParOf" srcId="{CAB63128-8926-44E1-8167-5259C56B59DF}" destId="{33FEFAD7-A8CA-4A17-83BC-E5EE9A7BB230}" srcOrd="5" destOrd="0" presId="urn:microsoft.com/office/officeart/2005/8/layout/chevron1"/>
    <dgm:cxn modelId="{46E7A19E-5507-426C-B582-FA802404A6D0}" type="presParOf" srcId="{CAB63128-8926-44E1-8167-5259C56B59DF}" destId="{43838973-DC6C-4C75-BF48-FA67F144A4A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416409" y="2025128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09145" y="2642442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Які програми використовують для </a:t>
          </a:r>
          <a:r>
            <a:rPr lang="uk-UA" sz="1900" i="1" kern="1200" noProof="0" dirty="0"/>
            <a:t>опрацювання</a:t>
          </a:r>
          <a:r>
            <a:rPr lang="uk-UA" sz="2000" i="1" kern="1200" noProof="0" dirty="0"/>
            <a:t> </a:t>
          </a:r>
          <a:r>
            <a:rPr lang="uk-UA" sz="2000" b="1" i="1" kern="1200" noProof="0" dirty="0"/>
            <a:t>електрон</a:t>
          </a:r>
          <a:r>
            <a:rPr lang="en-US" sz="2000" b="1" i="1" kern="1200" noProof="0" dirty="0"/>
            <a:t>-</a:t>
          </a:r>
          <a:r>
            <a:rPr lang="uk-UA" sz="2000" b="1" i="1" kern="1200" noProof="0" dirty="0"/>
            <a:t>них таблиць</a:t>
          </a:r>
          <a:endParaRPr lang="uk-UA" sz="1900" b="1" i="1" kern="1200" noProof="0" dirty="0"/>
        </a:p>
      </dsp:txBody>
      <dsp:txXfrm>
        <a:off x="209145" y="2642442"/>
        <a:ext cx="1865273" cy="1635021"/>
      </dsp:txXfrm>
    </dsp:sp>
    <dsp:sp modelId="{E9CC8D66-CC3D-43B1-9028-C9C2A7507516}">
      <dsp:nvSpPr>
        <dsp:cNvPr id="0" name=""/>
        <dsp:cNvSpPr/>
      </dsp:nvSpPr>
      <dsp:spPr>
        <a:xfrm>
          <a:off x="1722481" y="1873020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347113"/>
                <a:satOff val="-2946"/>
                <a:lumOff val="94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47113"/>
                <a:satOff val="-2946"/>
                <a:lumOff val="94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47113"/>
                <a:satOff val="-2946"/>
                <a:lumOff val="94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47113"/>
              <a:satOff val="-2946"/>
              <a:lumOff val="94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2699868" y="1460083"/>
          <a:ext cx="1241654" cy="2066085"/>
        </a:xfrm>
        <a:prstGeom prst="corner">
          <a:avLst>
            <a:gd name="adj1" fmla="val 16120"/>
            <a:gd name="adj2" fmla="val 1611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2492605" y="2077398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З якими основними об'єктами можна працювати в середовищі </a:t>
          </a:r>
          <a:r>
            <a:rPr lang="uk-UA" sz="2000" b="1" i="1" kern="1200" noProof="0" dirty="0"/>
            <a:t>табличного процесора</a:t>
          </a:r>
        </a:p>
      </dsp:txBody>
      <dsp:txXfrm>
        <a:off x="2492605" y="2077398"/>
        <a:ext cx="1865273" cy="1635021"/>
      </dsp:txXfrm>
    </dsp:sp>
    <dsp:sp modelId="{A9164056-8AA8-4CA8-AFE5-5EFFB9095995}">
      <dsp:nvSpPr>
        <dsp:cNvPr id="0" name=""/>
        <dsp:cNvSpPr/>
      </dsp:nvSpPr>
      <dsp:spPr>
        <a:xfrm>
          <a:off x="4005940" y="1307976"/>
          <a:ext cx="351938" cy="351938"/>
        </a:xfrm>
        <a:prstGeom prst="triangle">
          <a:avLst>
            <a:gd name="adj" fmla="val 10000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4983328" y="895039"/>
          <a:ext cx="1241654" cy="2066085"/>
        </a:xfrm>
        <a:prstGeom prst="corner">
          <a:avLst>
            <a:gd name="adj1" fmla="val 16120"/>
            <a:gd name="adj2" fmla="val 16110"/>
          </a:avLst>
        </a:prstGeom>
        <a:solidFill>
          <a:srgbClr val="EC8A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4776065" y="1512353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Як </a:t>
          </a:r>
          <a:r>
            <a:rPr lang="uk-UA" sz="2000" i="1" kern="1200" noProof="0" dirty="0" err="1"/>
            <a:t>переміщу-ватись</a:t>
          </a:r>
          <a:r>
            <a:rPr lang="uk-UA" sz="2000" i="1" kern="1200" noProof="0" dirty="0"/>
            <a:t> по </a:t>
          </a:r>
          <a:r>
            <a:rPr lang="uk-UA" sz="1800" b="1" i="1" kern="1200" noProof="0" dirty="0"/>
            <a:t>електронній</a:t>
          </a:r>
          <a:r>
            <a:rPr lang="uk-UA" sz="2000" b="1" i="1" kern="1200" noProof="0" dirty="0"/>
            <a:t> таблиці</a:t>
          </a:r>
        </a:p>
      </dsp:txBody>
      <dsp:txXfrm>
        <a:off x="4776065" y="1512353"/>
        <a:ext cx="1865273" cy="1635021"/>
      </dsp:txXfrm>
    </dsp:sp>
    <dsp:sp modelId="{F0BB5964-CE65-4754-8A59-A0D0FAEBB35E}">
      <dsp:nvSpPr>
        <dsp:cNvPr id="0" name=""/>
        <dsp:cNvSpPr/>
      </dsp:nvSpPr>
      <dsp:spPr>
        <a:xfrm>
          <a:off x="6289400" y="742931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1735566"/>
                <a:satOff val="-14731"/>
                <a:lumOff val="47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35566"/>
                <a:satOff val="-14731"/>
                <a:lumOff val="47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35566"/>
                <a:satOff val="-14731"/>
                <a:lumOff val="47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735566"/>
              <a:satOff val="-14731"/>
              <a:lumOff val="472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99CDB8-CFA5-495F-841D-40DAD34092A9}">
      <dsp:nvSpPr>
        <dsp:cNvPr id="0" name=""/>
        <dsp:cNvSpPr/>
      </dsp:nvSpPr>
      <dsp:spPr>
        <a:xfrm rot="5400000">
          <a:off x="7266787" y="329995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2082679"/>
                <a:satOff val="-17677"/>
                <a:lumOff val="566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082679"/>
                <a:satOff val="-17677"/>
                <a:lumOff val="566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082679"/>
                <a:satOff val="-17677"/>
                <a:lumOff val="566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082679"/>
              <a:satOff val="-17677"/>
              <a:lumOff val="566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12A18-5800-4D61-96F5-253DA9675C64}">
      <dsp:nvSpPr>
        <dsp:cNvPr id="0" name=""/>
        <dsp:cNvSpPr/>
      </dsp:nvSpPr>
      <dsp:spPr>
        <a:xfrm>
          <a:off x="7059524" y="947309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Як змінити вміст клітинки</a:t>
          </a:r>
        </a:p>
      </dsp:txBody>
      <dsp:txXfrm>
        <a:off x="7059524" y="947309"/>
        <a:ext cx="1865273" cy="163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7F70-9770-4EC9-8E5C-2FCEF6BA5369}">
      <dsp:nvSpPr>
        <dsp:cNvPr id="0" name=""/>
        <dsp:cNvSpPr/>
      </dsp:nvSpPr>
      <dsp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Клітинка електронної таблиці</a:t>
          </a:r>
        </a:p>
      </dsp:txBody>
      <dsp:txXfrm>
        <a:off x="2957367" y="2429409"/>
        <a:ext cx="3130778" cy="1328013"/>
      </dsp:txXfrm>
    </dsp:sp>
    <dsp:sp modelId="{1683853C-F00E-41F6-949B-350845CC2AE5}">
      <dsp:nvSpPr>
        <dsp:cNvPr id="0" name=""/>
        <dsp:cNvSpPr/>
      </dsp:nvSpPr>
      <dsp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/>
        </a:p>
      </dsp:txBody>
      <dsp:txXfrm>
        <a:off x="4279034" y="1487810"/>
        <a:ext cx="487445" cy="311639"/>
      </dsp:txXfrm>
    </dsp:sp>
    <dsp:sp modelId="{A4E3CFA1-F056-45C0-A366-AE923C64E2CF}">
      <dsp:nvSpPr>
        <dsp:cNvPr id="0" name=""/>
        <dsp:cNvSpPr/>
      </dsp:nvSpPr>
      <dsp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dirty="0"/>
            <a:t>Текстові дані</a:t>
          </a:r>
        </a:p>
      </dsp:txBody>
      <dsp:txXfrm>
        <a:off x="3037544" y="114418"/>
        <a:ext cx="2970425" cy="783838"/>
      </dsp:txXfrm>
    </dsp:sp>
    <dsp:sp modelId="{A6D4BAA2-58EA-4ECF-AFC1-4C76F5A2EC39}">
      <dsp:nvSpPr>
        <dsp:cNvPr id="0" name=""/>
        <dsp:cNvSpPr/>
      </dsp:nvSpPr>
      <dsp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/>
        </a:p>
      </dsp:txBody>
      <dsp:txXfrm>
        <a:off x="5928521" y="1750269"/>
        <a:ext cx="691293" cy="311639"/>
      </dsp:txXfrm>
    </dsp:sp>
    <dsp:sp modelId="{AA0E67C8-F5DB-42FD-B5C8-9D76D28A1FB7}">
      <dsp:nvSpPr>
        <dsp:cNvPr id="0" name=""/>
        <dsp:cNvSpPr/>
      </dsp:nvSpPr>
      <dsp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dirty="0"/>
            <a:t>Числові дані</a:t>
          </a:r>
        </a:p>
      </dsp:txBody>
      <dsp:txXfrm>
        <a:off x="6291279" y="616184"/>
        <a:ext cx="2614989" cy="783838"/>
      </dsp:txXfrm>
    </dsp:sp>
    <dsp:sp modelId="{EB35A690-3215-4A32-AB20-D4C6D0FCFD05}">
      <dsp:nvSpPr>
        <dsp:cNvPr id="0" name=""/>
        <dsp:cNvSpPr/>
      </dsp:nvSpPr>
      <dsp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/>
        </a:p>
      </dsp:txBody>
      <dsp:txXfrm>
        <a:off x="5607654" y="4031299"/>
        <a:ext cx="348684" cy="311639"/>
      </dsp:txXfrm>
    </dsp:sp>
    <dsp:sp modelId="{52E02308-2299-4F9E-BBD3-E1E7B5AEBC4A}">
      <dsp:nvSpPr>
        <dsp:cNvPr id="0" name=""/>
        <dsp:cNvSpPr/>
      </dsp:nvSpPr>
      <dsp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dirty="0"/>
            <a:t>Формули</a:t>
          </a:r>
        </a:p>
      </dsp:txBody>
      <dsp:txXfrm>
        <a:off x="5193870" y="4574357"/>
        <a:ext cx="2970425" cy="783838"/>
      </dsp:txXfrm>
    </dsp:sp>
    <dsp:sp modelId="{A77E2EC3-D7FD-4F64-8463-E2257BCE236A}">
      <dsp:nvSpPr>
        <dsp:cNvPr id="0" name=""/>
        <dsp:cNvSpPr/>
      </dsp:nvSpPr>
      <dsp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/>
        </a:p>
      </dsp:txBody>
      <dsp:txXfrm rot="10800000">
        <a:off x="2808283" y="4021504"/>
        <a:ext cx="438414" cy="311639"/>
      </dsp:txXfrm>
    </dsp:sp>
    <dsp:sp modelId="{07C901CB-C27A-475B-B186-BEBEA4F0EE7F}">
      <dsp:nvSpPr>
        <dsp:cNvPr id="0" name=""/>
        <dsp:cNvSpPr/>
      </dsp:nvSpPr>
      <dsp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dirty="0"/>
            <a:t>Зображення</a:t>
          </a:r>
        </a:p>
      </dsp:txBody>
      <dsp:txXfrm>
        <a:off x="453907" y="4574357"/>
        <a:ext cx="2970425" cy="783838"/>
      </dsp:txXfrm>
    </dsp:sp>
    <dsp:sp modelId="{DADBA0F8-713F-42BD-82FC-CA8E9B16CC43}">
      <dsp:nvSpPr>
        <dsp:cNvPr id="0" name=""/>
        <dsp:cNvSpPr/>
      </dsp:nvSpPr>
      <dsp:spPr>
        <a:xfrm rot="12874549">
          <a:off x="2350851" y="1614887"/>
          <a:ext cx="807030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/>
        </a:p>
      </dsp:txBody>
      <dsp:txXfrm rot="10800000">
        <a:off x="2492909" y="1762979"/>
        <a:ext cx="651211" cy="311639"/>
      </dsp:txXfrm>
    </dsp:sp>
    <dsp:sp modelId="{AAF98D70-DC54-4231-901C-A51A509A81DF}">
      <dsp:nvSpPr>
        <dsp:cNvPr id="0" name=""/>
        <dsp:cNvSpPr/>
      </dsp:nvSpPr>
      <dsp:spPr>
        <a:xfrm>
          <a:off x="13" y="432049"/>
          <a:ext cx="2861849" cy="1060777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Інші мультимедійні об’єкти</a:t>
          </a:r>
        </a:p>
      </dsp:txBody>
      <dsp:txXfrm>
        <a:off x="51796" y="483832"/>
        <a:ext cx="2758283" cy="957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5484-AC73-49BE-86DB-068BEE49E6D5}">
      <dsp:nvSpPr>
        <dsp:cNvPr id="0" name=""/>
        <dsp:cNvSpPr/>
      </dsp:nvSpPr>
      <dsp:spPr>
        <a:xfrm>
          <a:off x="4177" y="485707"/>
          <a:ext cx="2432003" cy="97280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dirty="0"/>
            <a:t>Пуск</a:t>
          </a:r>
        </a:p>
      </dsp:txBody>
      <dsp:txXfrm>
        <a:off x="490578" y="485707"/>
        <a:ext cx="1459202" cy="972801"/>
      </dsp:txXfrm>
    </dsp:sp>
    <dsp:sp modelId="{704B498E-840E-4645-A645-E07DBDAC6820}">
      <dsp:nvSpPr>
        <dsp:cNvPr id="0" name=""/>
        <dsp:cNvSpPr/>
      </dsp:nvSpPr>
      <dsp:spPr>
        <a:xfrm>
          <a:off x="2192981" y="485707"/>
          <a:ext cx="2432003" cy="972801"/>
        </a:xfrm>
        <a:prstGeom prst="chevron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dirty="0"/>
            <a:t>Усі програми </a:t>
          </a:r>
        </a:p>
      </dsp:txBody>
      <dsp:txXfrm>
        <a:off x="2679382" y="485707"/>
        <a:ext cx="1459202" cy="972801"/>
      </dsp:txXfrm>
    </dsp:sp>
    <dsp:sp modelId="{E2FEF7F8-9483-41D0-8DC4-FFF03AC81504}">
      <dsp:nvSpPr>
        <dsp:cNvPr id="0" name=""/>
        <dsp:cNvSpPr/>
      </dsp:nvSpPr>
      <dsp:spPr>
        <a:xfrm>
          <a:off x="4381784" y="485707"/>
          <a:ext cx="2432003" cy="972801"/>
        </a:xfrm>
        <a:prstGeom prst="chevron">
          <a:avLst/>
        </a:prstGeom>
        <a:solidFill>
          <a:srgbClr val="E491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/>
            <a:t>Microsoft Office</a:t>
          </a:r>
          <a:endParaRPr lang="uk-UA" sz="2100" i="1" kern="1200" dirty="0"/>
        </a:p>
      </dsp:txBody>
      <dsp:txXfrm>
        <a:off x="4868185" y="485707"/>
        <a:ext cx="1459202" cy="972801"/>
      </dsp:txXfrm>
    </dsp:sp>
    <dsp:sp modelId="{43838973-DC6C-4C75-BF48-FA67F144A4AA}">
      <dsp:nvSpPr>
        <dsp:cNvPr id="0" name=""/>
        <dsp:cNvSpPr/>
      </dsp:nvSpPr>
      <dsp:spPr>
        <a:xfrm>
          <a:off x="6570587" y="485707"/>
          <a:ext cx="2432003" cy="97280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>
              <a:solidFill>
                <a:srgbClr val="002060"/>
              </a:solidFill>
            </a:rPr>
            <a:t>Microsoft Office</a:t>
          </a:r>
          <a:r>
            <a:rPr lang="uk-UA" sz="2100" i="1" kern="1200" dirty="0">
              <a:solidFill>
                <a:srgbClr val="002060"/>
              </a:solidFill>
            </a:rPr>
            <a:t> </a:t>
          </a:r>
          <a:r>
            <a:rPr lang="en-US" sz="2100" i="1" kern="1200" dirty="0">
              <a:solidFill>
                <a:srgbClr val="002060"/>
              </a:solidFill>
            </a:rPr>
            <a:t> </a:t>
          </a:r>
          <a:r>
            <a:rPr lang="en-US" sz="2100" b="1" i="1" kern="1200" dirty="0">
              <a:solidFill>
                <a:srgbClr val="002060"/>
              </a:solidFill>
            </a:rPr>
            <a:t>Excel</a:t>
          </a:r>
          <a:endParaRPr lang="uk-UA" sz="2100" b="1" i="1" kern="1200" dirty="0">
            <a:solidFill>
              <a:srgbClr val="002060"/>
            </a:solidFill>
          </a:endParaRPr>
        </a:p>
      </dsp:txBody>
      <dsp:txXfrm>
        <a:off x="7056988" y="485707"/>
        <a:ext cx="1459202" cy="972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11.11.2021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" y="-16968"/>
            <a:ext cx="4005125" cy="5567123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/>
              <a:t>Зразок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/>
              <a:t>Зразок підзаголовка</a:t>
            </a:r>
            <a:endParaRPr lang="en-US" noProof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i="1" dirty="0">
                <a:solidFill>
                  <a:srgbClr val="0740C6"/>
                </a:solidFill>
              </a:rPr>
              <a:t>7</a:t>
            </a:r>
            <a:endParaRPr lang="uk-UA" sz="15000" b="1" i="1" dirty="0">
              <a:solidFill>
                <a:srgbClr val="0740C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/>
              <a:t>Вставлення таблиці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/>
              <a:t>Вставлення діаграми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11.11.2021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/>
              <a:t>7</a:t>
            </a:r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+mn-lt"/>
                </a:rPr>
                <a:t>© </a:t>
              </a:r>
              <a:r>
                <a:rPr lang="uk-UA" sz="1400" i="1" dirty="0">
                  <a:latin typeface="+mn-lt"/>
                </a:rPr>
                <a:t>Вивчаємо інформатику        </a:t>
              </a:r>
              <a:r>
                <a:rPr lang="en-US" sz="1400" b="1" i="1" dirty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заголовка</a:t>
            </a:r>
            <a:endParaRPr 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3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>
                <a:solidFill>
                  <a:srgbClr val="FF0000"/>
                </a:solidFill>
              </a:rPr>
              <a:t>За новою програмою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664096"/>
            <a:ext cx="5715000" cy="1828800"/>
          </a:xfrm>
        </p:spPr>
        <p:txBody>
          <a:bodyPr/>
          <a:lstStyle/>
          <a:p>
            <a:r>
              <a:rPr lang="uk-UA" sz="4300" dirty="0">
                <a:effectLst/>
              </a:rPr>
              <a:t>Таблиці, електронні таблиці.</a:t>
            </a:r>
            <a:br>
              <a:rPr lang="uk-UA" sz="4300" dirty="0">
                <a:effectLst/>
              </a:rPr>
            </a:br>
            <a:r>
              <a:rPr lang="uk-UA" sz="4300" dirty="0">
                <a:effectLst/>
              </a:rPr>
              <a:t>Табличний процесор</a:t>
            </a:r>
            <a:endParaRPr lang="uk-UA" sz="4300" dirty="0"/>
          </a:p>
        </p:txBody>
      </p:sp>
      <p:pic>
        <p:nvPicPr>
          <p:cNvPr id="1026" name="Picture 2" descr="cell, tab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153863" cy="16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Перша версія табличного процесора </a:t>
            </a:r>
            <a:r>
              <a:rPr lang="en-US" sz="2400" b="1" i="1" dirty="0">
                <a:solidFill>
                  <a:srgbClr val="FFFF00"/>
                </a:solidFill>
              </a:rPr>
              <a:t>Excel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з'явилася 1985 року для комп'ютера </a:t>
            </a:r>
            <a:r>
              <a:rPr lang="en-US" sz="2400" b="1" i="1" dirty="0">
                <a:solidFill>
                  <a:srgbClr val="FFFF00"/>
                </a:solidFill>
              </a:rPr>
              <a:t>Apple</a:t>
            </a:r>
            <a:r>
              <a:rPr lang="en-US" sz="2400" b="1" i="1" dirty="0">
                <a:solidFill>
                  <a:schemeClr val="bg1"/>
                </a:solidFill>
              </a:rPr>
              <a:t>. </a:t>
            </a:r>
            <a:r>
              <a:rPr lang="uk-UA" sz="2400" b="1" i="1" dirty="0">
                <a:solidFill>
                  <a:schemeClr val="bg1"/>
                </a:solidFill>
              </a:rPr>
              <a:t>Його розробники - американські програмісти </a:t>
            </a:r>
            <a:r>
              <a:rPr lang="uk-UA" sz="2400" b="1" i="1" dirty="0">
                <a:solidFill>
                  <a:srgbClr val="FFFF00"/>
                </a:solidFill>
              </a:rPr>
              <a:t>Дуг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err="1">
                <a:solidFill>
                  <a:srgbClr val="FFFF00"/>
                </a:solidFill>
              </a:rPr>
              <a:t>Кландер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і </a:t>
            </a:r>
            <a:r>
              <a:rPr lang="uk-UA" sz="2400" b="1" i="1" dirty="0">
                <a:solidFill>
                  <a:srgbClr val="FFFF00"/>
                </a:solidFill>
              </a:rPr>
              <a:t>Філій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err="1">
                <a:solidFill>
                  <a:srgbClr val="FFFF00"/>
                </a:solidFill>
              </a:rPr>
              <a:t>Флоренце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482" name="Picture 2" descr="http://notebookblog.cz/blog/wp-content/uploads/2012/04/windows2x-exc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8"/>
          <a:stretch/>
        </p:blipFill>
        <p:spPr bwMode="auto">
          <a:xfrm>
            <a:off x="4860032" y="3124029"/>
            <a:ext cx="4018565" cy="3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winworldpc.com/res/img/screenshots/-7b6db3381740c4c4cbe6950431eb2c33-Microsoft%20Excel%202.0%20-%20Ab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3124029"/>
            <a:ext cx="4343065" cy="3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Сучасні табличні процесори можна використовувати не лише на стаціонарних комп'ютерах, а й на планшетах та мобільних телефонах.</a:t>
            </a:r>
          </a:p>
        </p:txBody>
      </p:sp>
      <p:pic>
        <p:nvPicPr>
          <p:cNvPr id="7170" name="Picture 2" descr="Excel можна використовувати на різноманітних пристро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09963"/>
            <a:ext cx="6911778" cy="33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Далі будемо розглядати приклади опрацювання даних у середовищі </a:t>
            </a:r>
            <a:r>
              <a:rPr lang="en-US" sz="2400" b="1" i="1" dirty="0">
                <a:solidFill>
                  <a:srgbClr val="FFFF00"/>
                </a:solidFill>
              </a:rPr>
              <a:t>Microsoft Excel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 descr="http://c5.img.digitalriver.com/gtimages/store-mc-uri/mshup15/assets/local/components/excel-13-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748745" cy="37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2636912"/>
            <a:ext cx="5112568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Імена файлів, створених за допомогою табличного процесора </a:t>
            </a:r>
            <a:r>
              <a:rPr lang="en-US" sz="2400" b="1" i="1" dirty="0">
                <a:solidFill>
                  <a:schemeClr val="bg1"/>
                </a:solidFill>
              </a:rPr>
              <a:t>Microsoft Excel, </a:t>
            </a:r>
            <a:r>
              <a:rPr lang="uk-UA" sz="2400" b="1" i="1" dirty="0">
                <a:solidFill>
                  <a:schemeClr val="bg1"/>
                </a:solidFill>
              </a:rPr>
              <a:t>мають розширення: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522223"/>
            <a:ext cx="1728192" cy="715089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rgbClr val="FFFF00"/>
                </a:solidFill>
              </a:rPr>
              <a:t>.</a:t>
            </a:r>
            <a:r>
              <a:rPr lang="en-US" sz="3600" b="1" i="1" dirty="0" err="1">
                <a:solidFill>
                  <a:srgbClr val="FFFF00"/>
                </a:solidFill>
              </a:rPr>
              <a:t>xls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522223"/>
            <a:ext cx="1728192" cy="715089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rgbClr val="FFFF00"/>
                </a:solidFill>
              </a:rPr>
              <a:t>.</a:t>
            </a:r>
            <a:r>
              <a:rPr lang="en-US" sz="3600" b="1" i="1" dirty="0" err="1">
                <a:solidFill>
                  <a:srgbClr val="FFFF00"/>
                </a:solidFill>
              </a:rPr>
              <a:t>xlsx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3" name="Стрілка вниз 2"/>
          <p:cNvSpPr/>
          <p:nvPr/>
        </p:nvSpPr>
        <p:spPr bwMode="auto">
          <a:xfrm rot="2164222">
            <a:off x="5261170" y="4849642"/>
            <a:ext cx="648072" cy="691562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0"/>
          <p:cNvSpPr/>
          <p:nvPr/>
        </p:nvSpPr>
        <p:spPr bwMode="auto">
          <a:xfrm rot="19435778" flipH="1">
            <a:off x="7166835" y="4849642"/>
            <a:ext cx="648072" cy="691562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0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Запуск програми</a:t>
            </a:r>
            <a:r>
              <a:rPr lang="en-US" dirty="0"/>
              <a:t> Excel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1495"/>
          <a:stretch/>
        </p:blipFill>
        <p:spPr>
          <a:xfrm>
            <a:off x="843216" y="2596137"/>
            <a:ext cx="3770442" cy="184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15576"/>
          <a:stretch/>
        </p:blipFill>
        <p:spPr>
          <a:xfrm>
            <a:off x="5004048" y="2636911"/>
            <a:ext cx="3929698" cy="4023489"/>
          </a:xfrm>
          <a:prstGeom prst="rect">
            <a:avLst/>
          </a:prstGeom>
        </p:spPr>
      </p:pic>
      <p:sp>
        <p:nvSpPr>
          <p:cNvPr id="4" name="Округлений прямокутник 3"/>
          <p:cNvSpPr/>
          <p:nvPr/>
        </p:nvSpPr>
        <p:spPr>
          <a:xfrm>
            <a:off x="843216" y="3900673"/>
            <a:ext cx="560432" cy="5364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890472" y="2936905"/>
            <a:ext cx="3723186" cy="4344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5011507" y="2628417"/>
            <a:ext cx="3723186" cy="2965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5345832" y="3062394"/>
            <a:ext cx="3198000" cy="3387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00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6699121" y="2559869"/>
            <a:ext cx="539552" cy="433621"/>
          </a:xfrm>
          <a:prstGeom prst="wedgeRoundRectCallout">
            <a:avLst>
              <a:gd name="adj1" fmla="val -98002"/>
              <a:gd name="adj2" fmla="val 8795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uk-UA" sz="2800" b="1" dirty="0"/>
          </a:p>
        </p:txBody>
      </p:sp>
      <p:sp>
        <p:nvSpPr>
          <p:cNvPr id="10" name="Округлена прямокутна виноска 9"/>
          <p:cNvSpPr/>
          <p:nvPr/>
        </p:nvSpPr>
        <p:spPr>
          <a:xfrm>
            <a:off x="4746454" y="3355419"/>
            <a:ext cx="539552" cy="433621"/>
          </a:xfrm>
          <a:prstGeom prst="wedgeRoundRectCallout">
            <a:avLst>
              <a:gd name="adj1" fmla="val 81791"/>
              <a:gd name="adj2" fmla="val -70240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endParaRPr lang="uk-UA" sz="2800" b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70868" y="3900673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uk-UA" sz="2800" b="1" dirty="0"/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200197" y="2940461"/>
            <a:ext cx="539552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uk-UA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9602" y="5129922"/>
            <a:ext cx="4386414" cy="125140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50" b="1" i="1" dirty="0">
                <a:solidFill>
                  <a:schemeClr val="bg1"/>
                </a:solidFill>
              </a:rPr>
              <a:t>Запустити табличний процесор можна різними способами: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-20402" y="764704"/>
          <a:ext cx="9006769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4B498E-840E-4645-A645-E07DBDAC6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>
                                            <p:graphicEl>
                                              <a:dgm id="{704B498E-840E-4645-A645-E07DBDAC6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2FEF7F8-9483-41D0-8DC4-FFF03AC81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>
                                            <p:graphicEl>
                                              <a:dgm id="{E2FEF7F8-9483-41D0-8DC4-FFF03AC81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9" grpId="0" animBg="1"/>
      <p:bldP spid="10" grpId="0" animBg="1"/>
      <p:bldP spid="7" grpId="0" animBg="1"/>
      <p:bldP spid="8" grpId="0" animBg="1"/>
      <p:bldP spid="19" grpId="0" animBg="1"/>
      <p:bldGraphic spid="2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4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en-US" sz="1200" kern="0" noProof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Запуск програми</a:t>
            </a:r>
            <a:r>
              <a:rPr lang="en-US" dirty="0"/>
              <a:t> Excel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Якщо  на  Робочому столі є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значок програми </a:t>
            </a:r>
            <a:r>
              <a:rPr lang="en-US" sz="2400" b="1" i="1" dirty="0">
                <a:solidFill>
                  <a:srgbClr val="FFFF00"/>
                </a:solidFill>
              </a:rPr>
              <a:t>Microsoft Excel</a:t>
            </a:r>
            <a:r>
              <a:rPr lang="uk-UA" sz="2400" b="1" i="1" dirty="0">
                <a:solidFill>
                  <a:schemeClr val="bg1"/>
                </a:solidFill>
              </a:rPr>
              <a:t>,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053305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то для запуску програми можна навести вказівник на значок і двічі клацнути ліву кнопку миші.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superskilz.com/wp-content/uploads/2014/12/Exce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282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89514"/>
            <a:ext cx="2592288" cy="26516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83698" y="3277452"/>
            <a:ext cx="1954927" cy="715089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Або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59" y="3861048"/>
            <a:ext cx="60626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79549 -0.05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88788"/>
            <a:ext cx="3351407" cy="3797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8" y="1196752"/>
            <a:ext cx="9036496" cy="51077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Відкривши документ, що має один із значків:</a:t>
            </a:r>
          </a:p>
        </p:txBody>
      </p:sp>
      <p:pic>
        <p:nvPicPr>
          <p:cNvPr id="12290" name="Picture 2" descr="http://www.transitionblog.com/wp-content/uploads/2015/04/Create-Graph-In-Exc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dirty="0"/>
              <a:t>Запуск програми</a:t>
            </a:r>
            <a:r>
              <a:rPr lang="en-US" dirty="0"/>
              <a:t> Excel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6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dirty="0"/>
              <a:t>Вікно програми</a:t>
            </a:r>
            <a:r>
              <a:rPr lang="en-US" dirty="0"/>
              <a:t> Excel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1625"/>
            <a:ext cx="8712968" cy="430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517227" y="4059430"/>
            <a:ext cx="742406" cy="247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72008" y="1124744"/>
            <a:ext cx="3131840" cy="3014786"/>
          </a:xfrm>
          <a:custGeom>
            <a:avLst/>
            <a:gdLst>
              <a:gd name="connsiteX0" fmla="*/ 0 w 3131840"/>
              <a:gd name="connsiteY0" fmla="*/ 73780 h 442674"/>
              <a:gd name="connsiteX1" fmla="*/ 73780 w 3131840"/>
              <a:gd name="connsiteY1" fmla="*/ 0 h 442674"/>
              <a:gd name="connsiteX2" fmla="*/ 521973 w 3131840"/>
              <a:gd name="connsiteY2" fmla="*/ 0 h 442674"/>
              <a:gd name="connsiteX3" fmla="*/ 521973 w 3131840"/>
              <a:gd name="connsiteY3" fmla="*/ 0 h 442674"/>
              <a:gd name="connsiteX4" fmla="*/ 1304933 w 3131840"/>
              <a:gd name="connsiteY4" fmla="*/ 0 h 442674"/>
              <a:gd name="connsiteX5" fmla="*/ 3058060 w 3131840"/>
              <a:gd name="connsiteY5" fmla="*/ 0 h 442674"/>
              <a:gd name="connsiteX6" fmla="*/ 3131840 w 3131840"/>
              <a:gd name="connsiteY6" fmla="*/ 73780 h 442674"/>
              <a:gd name="connsiteX7" fmla="*/ 3131840 w 3131840"/>
              <a:gd name="connsiteY7" fmla="*/ 258227 h 442674"/>
              <a:gd name="connsiteX8" fmla="*/ 3131840 w 3131840"/>
              <a:gd name="connsiteY8" fmla="*/ 258227 h 442674"/>
              <a:gd name="connsiteX9" fmla="*/ 3131840 w 3131840"/>
              <a:gd name="connsiteY9" fmla="*/ 368895 h 442674"/>
              <a:gd name="connsiteX10" fmla="*/ 3131840 w 3131840"/>
              <a:gd name="connsiteY10" fmla="*/ 368894 h 442674"/>
              <a:gd name="connsiteX11" fmla="*/ 3058060 w 3131840"/>
              <a:gd name="connsiteY11" fmla="*/ 442674 h 442674"/>
              <a:gd name="connsiteX12" fmla="*/ 1304933 w 3131840"/>
              <a:gd name="connsiteY12" fmla="*/ 442674 h 442674"/>
              <a:gd name="connsiteX13" fmla="*/ 855431 w 3131840"/>
              <a:gd name="connsiteY13" fmla="*/ 2892866 h 442674"/>
              <a:gd name="connsiteX14" fmla="*/ 521973 w 3131840"/>
              <a:gd name="connsiteY14" fmla="*/ 442674 h 442674"/>
              <a:gd name="connsiteX15" fmla="*/ 73780 w 3131840"/>
              <a:gd name="connsiteY15" fmla="*/ 442674 h 442674"/>
              <a:gd name="connsiteX16" fmla="*/ 0 w 3131840"/>
              <a:gd name="connsiteY16" fmla="*/ 368894 h 442674"/>
              <a:gd name="connsiteX17" fmla="*/ 0 w 3131840"/>
              <a:gd name="connsiteY17" fmla="*/ 368895 h 442674"/>
              <a:gd name="connsiteX18" fmla="*/ 0 w 3131840"/>
              <a:gd name="connsiteY18" fmla="*/ 258227 h 442674"/>
              <a:gd name="connsiteX19" fmla="*/ 0 w 3131840"/>
              <a:gd name="connsiteY19" fmla="*/ 258227 h 442674"/>
              <a:gd name="connsiteX20" fmla="*/ 0 w 3131840"/>
              <a:gd name="connsiteY20" fmla="*/ 73780 h 442674"/>
              <a:gd name="connsiteX0" fmla="*/ 0 w 3131840"/>
              <a:gd name="connsiteY0" fmla="*/ 73780 h 2892866"/>
              <a:gd name="connsiteX1" fmla="*/ 73780 w 3131840"/>
              <a:gd name="connsiteY1" fmla="*/ 0 h 2892866"/>
              <a:gd name="connsiteX2" fmla="*/ 521973 w 3131840"/>
              <a:gd name="connsiteY2" fmla="*/ 0 h 2892866"/>
              <a:gd name="connsiteX3" fmla="*/ 521973 w 3131840"/>
              <a:gd name="connsiteY3" fmla="*/ 0 h 2892866"/>
              <a:gd name="connsiteX4" fmla="*/ 1304933 w 3131840"/>
              <a:gd name="connsiteY4" fmla="*/ 0 h 2892866"/>
              <a:gd name="connsiteX5" fmla="*/ 3058060 w 3131840"/>
              <a:gd name="connsiteY5" fmla="*/ 0 h 2892866"/>
              <a:gd name="connsiteX6" fmla="*/ 3131840 w 3131840"/>
              <a:gd name="connsiteY6" fmla="*/ 73780 h 2892866"/>
              <a:gd name="connsiteX7" fmla="*/ 3131840 w 3131840"/>
              <a:gd name="connsiteY7" fmla="*/ 258227 h 2892866"/>
              <a:gd name="connsiteX8" fmla="*/ 3131840 w 3131840"/>
              <a:gd name="connsiteY8" fmla="*/ 258227 h 2892866"/>
              <a:gd name="connsiteX9" fmla="*/ 3131840 w 3131840"/>
              <a:gd name="connsiteY9" fmla="*/ 368895 h 2892866"/>
              <a:gd name="connsiteX10" fmla="*/ 3131840 w 3131840"/>
              <a:gd name="connsiteY10" fmla="*/ 368894 h 2892866"/>
              <a:gd name="connsiteX11" fmla="*/ 3058060 w 3131840"/>
              <a:gd name="connsiteY11" fmla="*/ 442674 h 2892866"/>
              <a:gd name="connsiteX12" fmla="*/ 724362 w 3131840"/>
              <a:gd name="connsiteY12" fmla="*/ 457189 h 2892866"/>
              <a:gd name="connsiteX13" fmla="*/ 855431 w 3131840"/>
              <a:gd name="connsiteY13" fmla="*/ 2892866 h 2892866"/>
              <a:gd name="connsiteX14" fmla="*/ 521973 w 3131840"/>
              <a:gd name="connsiteY14" fmla="*/ 442674 h 2892866"/>
              <a:gd name="connsiteX15" fmla="*/ 73780 w 3131840"/>
              <a:gd name="connsiteY15" fmla="*/ 442674 h 2892866"/>
              <a:gd name="connsiteX16" fmla="*/ 0 w 3131840"/>
              <a:gd name="connsiteY16" fmla="*/ 368894 h 2892866"/>
              <a:gd name="connsiteX17" fmla="*/ 0 w 3131840"/>
              <a:gd name="connsiteY17" fmla="*/ 368895 h 2892866"/>
              <a:gd name="connsiteX18" fmla="*/ 0 w 3131840"/>
              <a:gd name="connsiteY18" fmla="*/ 258227 h 2892866"/>
              <a:gd name="connsiteX19" fmla="*/ 0 w 3131840"/>
              <a:gd name="connsiteY19" fmla="*/ 258227 h 2892866"/>
              <a:gd name="connsiteX20" fmla="*/ 0 w 3131840"/>
              <a:gd name="connsiteY20" fmla="*/ 73780 h 2892866"/>
              <a:gd name="connsiteX0" fmla="*/ 0 w 3131840"/>
              <a:gd name="connsiteY0" fmla="*/ 73780 h 3014786"/>
              <a:gd name="connsiteX1" fmla="*/ 73780 w 3131840"/>
              <a:gd name="connsiteY1" fmla="*/ 0 h 3014786"/>
              <a:gd name="connsiteX2" fmla="*/ 521973 w 3131840"/>
              <a:gd name="connsiteY2" fmla="*/ 0 h 3014786"/>
              <a:gd name="connsiteX3" fmla="*/ 521973 w 3131840"/>
              <a:gd name="connsiteY3" fmla="*/ 0 h 3014786"/>
              <a:gd name="connsiteX4" fmla="*/ 1304933 w 3131840"/>
              <a:gd name="connsiteY4" fmla="*/ 0 h 3014786"/>
              <a:gd name="connsiteX5" fmla="*/ 3058060 w 3131840"/>
              <a:gd name="connsiteY5" fmla="*/ 0 h 3014786"/>
              <a:gd name="connsiteX6" fmla="*/ 3131840 w 3131840"/>
              <a:gd name="connsiteY6" fmla="*/ 73780 h 3014786"/>
              <a:gd name="connsiteX7" fmla="*/ 3131840 w 3131840"/>
              <a:gd name="connsiteY7" fmla="*/ 258227 h 3014786"/>
              <a:gd name="connsiteX8" fmla="*/ 3131840 w 3131840"/>
              <a:gd name="connsiteY8" fmla="*/ 258227 h 3014786"/>
              <a:gd name="connsiteX9" fmla="*/ 3131840 w 3131840"/>
              <a:gd name="connsiteY9" fmla="*/ 368895 h 3014786"/>
              <a:gd name="connsiteX10" fmla="*/ 3131840 w 3131840"/>
              <a:gd name="connsiteY10" fmla="*/ 368894 h 3014786"/>
              <a:gd name="connsiteX11" fmla="*/ 3058060 w 3131840"/>
              <a:gd name="connsiteY11" fmla="*/ 442674 h 3014786"/>
              <a:gd name="connsiteX12" fmla="*/ 724362 w 3131840"/>
              <a:gd name="connsiteY12" fmla="*/ 457189 h 3014786"/>
              <a:gd name="connsiteX13" fmla="*/ 863051 w 3131840"/>
              <a:gd name="connsiteY13" fmla="*/ 3014786 h 3014786"/>
              <a:gd name="connsiteX14" fmla="*/ 521973 w 3131840"/>
              <a:gd name="connsiteY14" fmla="*/ 442674 h 3014786"/>
              <a:gd name="connsiteX15" fmla="*/ 73780 w 3131840"/>
              <a:gd name="connsiteY15" fmla="*/ 442674 h 3014786"/>
              <a:gd name="connsiteX16" fmla="*/ 0 w 3131840"/>
              <a:gd name="connsiteY16" fmla="*/ 368894 h 3014786"/>
              <a:gd name="connsiteX17" fmla="*/ 0 w 3131840"/>
              <a:gd name="connsiteY17" fmla="*/ 368895 h 3014786"/>
              <a:gd name="connsiteX18" fmla="*/ 0 w 3131840"/>
              <a:gd name="connsiteY18" fmla="*/ 258227 h 3014786"/>
              <a:gd name="connsiteX19" fmla="*/ 0 w 3131840"/>
              <a:gd name="connsiteY19" fmla="*/ 258227 h 3014786"/>
              <a:gd name="connsiteX20" fmla="*/ 0 w 3131840"/>
              <a:gd name="connsiteY20" fmla="*/ 73780 h 301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1840" h="3014786">
                <a:moveTo>
                  <a:pt x="0" y="73780"/>
                </a:moveTo>
                <a:cubicBezTo>
                  <a:pt x="0" y="33032"/>
                  <a:pt x="33032" y="0"/>
                  <a:pt x="73780" y="0"/>
                </a:cubicBezTo>
                <a:lnTo>
                  <a:pt x="521973" y="0"/>
                </a:lnTo>
                <a:lnTo>
                  <a:pt x="521973" y="0"/>
                </a:lnTo>
                <a:lnTo>
                  <a:pt x="1304933" y="0"/>
                </a:lnTo>
                <a:lnTo>
                  <a:pt x="3058060" y="0"/>
                </a:lnTo>
                <a:cubicBezTo>
                  <a:pt x="3098808" y="0"/>
                  <a:pt x="3131840" y="33032"/>
                  <a:pt x="3131840" y="73780"/>
                </a:cubicBezTo>
                <a:lnTo>
                  <a:pt x="3131840" y="258227"/>
                </a:lnTo>
                <a:lnTo>
                  <a:pt x="3131840" y="258227"/>
                </a:lnTo>
                <a:lnTo>
                  <a:pt x="3131840" y="368895"/>
                </a:lnTo>
                <a:lnTo>
                  <a:pt x="3131840" y="368894"/>
                </a:lnTo>
                <a:cubicBezTo>
                  <a:pt x="3131840" y="409642"/>
                  <a:pt x="3098808" y="442674"/>
                  <a:pt x="3058060" y="442674"/>
                </a:cubicBezTo>
                <a:lnTo>
                  <a:pt x="724362" y="457189"/>
                </a:lnTo>
                <a:lnTo>
                  <a:pt x="863051" y="3014786"/>
                </a:lnTo>
                <a:lnTo>
                  <a:pt x="521973" y="442674"/>
                </a:lnTo>
                <a:lnTo>
                  <a:pt x="73780" y="442674"/>
                </a:lnTo>
                <a:cubicBezTo>
                  <a:pt x="33032" y="442674"/>
                  <a:pt x="0" y="409642"/>
                  <a:pt x="0" y="368894"/>
                </a:cubicBezTo>
                <a:lnTo>
                  <a:pt x="0" y="368895"/>
                </a:lnTo>
                <a:lnTo>
                  <a:pt x="0" y="258227"/>
                </a:lnTo>
                <a:lnTo>
                  <a:pt x="0" y="258227"/>
                </a:lnTo>
                <a:lnTo>
                  <a:pt x="0" y="7378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Заголовок стовпця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99097" y="5258479"/>
            <a:ext cx="318129" cy="2099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72008" y="6122447"/>
            <a:ext cx="3131840" cy="442674"/>
          </a:xfrm>
          <a:prstGeom prst="wedgeRoundRectCallout">
            <a:avLst>
              <a:gd name="adj1" fmla="val -40021"/>
              <a:gd name="adj2" fmla="val -20554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Заголовок рядка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29660" y="4711661"/>
            <a:ext cx="862106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331640" y="4293096"/>
            <a:ext cx="3131840" cy="442674"/>
          </a:xfrm>
          <a:prstGeom prst="wedgeRoundRectCallout">
            <a:avLst>
              <a:gd name="adj1" fmla="val -51882"/>
              <a:gd name="adj2" fmla="val 8278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Виділена клітинка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45324" y="3630210"/>
            <a:ext cx="1230332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161184" y="3630210"/>
            <a:ext cx="5731296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1398693" y="5423961"/>
            <a:ext cx="862106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300673" y="5005396"/>
            <a:ext cx="2343335" cy="442674"/>
          </a:xfrm>
          <a:prstGeom prst="wedgeRoundRectCallout">
            <a:avLst>
              <a:gd name="adj1" fmla="val -51882"/>
              <a:gd name="adj2" fmla="val 8278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Назва аркуша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5617110" y="5458166"/>
            <a:ext cx="2986650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8603760" y="4059430"/>
            <a:ext cx="302288" cy="14122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увати 27"/>
          <p:cNvGrpSpPr/>
          <p:nvPr/>
        </p:nvGrpSpPr>
        <p:grpSpPr>
          <a:xfrm>
            <a:off x="5004047" y="5054815"/>
            <a:ext cx="3776327" cy="1510306"/>
            <a:chOff x="5004047" y="5126823"/>
            <a:chExt cx="3776327" cy="1510306"/>
          </a:xfrm>
        </p:grpSpPr>
        <p:sp>
          <p:nvSpPr>
            <p:cNvPr id="26" name="TextBox 25"/>
            <p:cNvSpPr txBox="1"/>
            <p:nvPr/>
          </p:nvSpPr>
          <p:spPr>
            <a:xfrm>
              <a:off x="5004047" y="5126823"/>
              <a:ext cx="3776327" cy="1510306"/>
            </a:xfrm>
            <a:custGeom>
              <a:avLst/>
              <a:gdLst>
                <a:gd name="connsiteX0" fmla="*/ 0 w 3711487"/>
                <a:gd name="connsiteY0" fmla="*/ 73780 h 442674"/>
                <a:gd name="connsiteX1" fmla="*/ 73780 w 3711487"/>
                <a:gd name="connsiteY1" fmla="*/ 0 h 442674"/>
                <a:gd name="connsiteX2" fmla="*/ 2165034 w 3711487"/>
                <a:gd name="connsiteY2" fmla="*/ 0 h 442674"/>
                <a:gd name="connsiteX3" fmla="*/ 3776327 w 3711487"/>
                <a:gd name="connsiteY3" fmla="*/ -1067632 h 442674"/>
                <a:gd name="connsiteX4" fmla="*/ 3092906 w 3711487"/>
                <a:gd name="connsiteY4" fmla="*/ 0 h 442674"/>
                <a:gd name="connsiteX5" fmla="*/ 3637707 w 3711487"/>
                <a:gd name="connsiteY5" fmla="*/ 0 h 442674"/>
                <a:gd name="connsiteX6" fmla="*/ 3711487 w 3711487"/>
                <a:gd name="connsiteY6" fmla="*/ 73780 h 442674"/>
                <a:gd name="connsiteX7" fmla="*/ 3711487 w 3711487"/>
                <a:gd name="connsiteY7" fmla="*/ 73779 h 442674"/>
                <a:gd name="connsiteX8" fmla="*/ 3711487 w 3711487"/>
                <a:gd name="connsiteY8" fmla="*/ 73779 h 442674"/>
                <a:gd name="connsiteX9" fmla="*/ 3711487 w 3711487"/>
                <a:gd name="connsiteY9" fmla="*/ 184448 h 442674"/>
                <a:gd name="connsiteX10" fmla="*/ 3711487 w 3711487"/>
                <a:gd name="connsiteY10" fmla="*/ 368894 h 442674"/>
                <a:gd name="connsiteX11" fmla="*/ 3637707 w 3711487"/>
                <a:gd name="connsiteY11" fmla="*/ 442674 h 442674"/>
                <a:gd name="connsiteX12" fmla="*/ 3092906 w 3711487"/>
                <a:gd name="connsiteY12" fmla="*/ 442674 h 442674"/>
                <a:gd name="connsiteX13" fmla="*/ 2165034 w 3711487"/>
                <a:gd name="connsiteY13" fmla="*/ 442674 h 442674"/>
                <a:gd name="connsiteX14" fmla="*/ 2165034 w 3711487"/>
                <a:gd name="connsiteY14" fmla="*/ 442674 h 442674"/>
                <a:gd name="connsiteX15" fmla="*/ 73780 w 3711487"/>
                <a:gd name="connsiteY15" fmla="*/ 442674 h 442674"/>
                <a:gd name="connsiteX16" fmla="*/ 0 w 3711487"/>
                <a:gd name="connsiteY16" fmla="*/ 368894 h 442674"/>
                <a:gd name="connsiteX17" fmla="*/ 0 w 3711487"/>
                <a:gd name="connsiteY17" fmla="*/ 184448 h 442674"/>
                <a:gd name="connsiteX18" fmla="*/ 0 w 3711487"/>
                <a:gd name="connsiteY18" fmla="*/ 73779 h 442674"/>
                <a:gd name="connsiteX19" fmla="*/ 0 w 3711487"/>
                <a:gd name="connsiteY19" fmla="*/ 73779 h 442674"/>
                <a:gd name="connsiteX20" fmla="*/ 0 w 3711487"/>
                <a:gd name="connsiteY20" fmla="*/ 73780 h 442674"/>
                <a:gd name="connsiteX0" fmla="*/ 0 w 3776327"/>
                <a:gd name="connsiteY0" fmla="*/ 1141412 h 1510306"/>
                <a:gd name="connsiteX1" fmla="*/ 73780 w 3776327"/>
                <a:gd name="connsiteY1" fmla="*/ 1067632 h 1510306"/>
                <a:gd name="connsiteX2" fmla="*/ 2165034 w 3776327"/>
                <a:gd name="connsiteY2" fmla="*/ 1067632 h 1510306"/>
                <a:gd name="connsiteX3" fmla="*/ 3776327 w 3776327"/>
                <a:gd name="connsiteY3" fmla="*/ 0 h 1510306"/>
                <a:gd name="connsiteX4" fmla="*/ 3428186 w 3776327"/>
                <a:gd name="connsiteY4" fmla="*/ 1067632 h 1510306"/>
                <a:gd name="connsiteX5" fmla="*/ 3637707 w 3776327"/>
                <a:gd name="connsiteY5" fmla="*/ 1067632 h 1510306"/>
                <a:gd name="connsiteX6" fmla="*/ 3711487 w 3776327"/>
                <a:gd name="connsiteY6" fmla="*/ 1141412 h 1510306"/>
                <a:gd name="connsiteX7" fmla="*/ 3711487 w 3776327"/>
                <a:gd name="connsiteY7" fmla="*/ 1141411 h 1510306"/>
                <a:gd name="connsiteX8" fmla="*/ 3711487 w 3776327"/>
                <a:gd name="connsiteY8" fmla="*/ 1141411 h 1510306"/>
                <a:gd name="connsiteX9" fmla="*/ 3711487 w 3776327"/>
                <a:gd name="connsiteY9" fmla="*/ 1252080 h 1510306"/>
                <a:gd name="connsiteX10" fmla="*/ 3711487 w 3776327"/>
                <a:gd name="connsiteY10" fmla="*/ 1436526 h 1510306"/>
                <a:gd name="connsiteX11" fmla="*/ 3637707 w 3776327"/>
                <a:gd name="connsiteY11" fmla="*/ 1510306 h 1510306"/>
                <a:gd name="connsiteX12" fmla="*/ 3092906 w 3776327"/>
                <a:gd name="connsiteY12" fmla="*/ 1510306 h 1510306"/>
                <a:gd name="connsiteX13" fmla="*/ 2165034 w 3776327"/>
                <a:gd name="connsiteY13" fmla="*/ 1510306 h 1510306"/>
                <a:gd name="connsiteX14" fmla="*/ 2165034 w 3776327"/>
                <a:gd name="connsiteY14" fmla="*/ 1510306 h 1510306"/>
                <a:gd name="connsiteX15" fmla="*/ 73780 w 3776327"/>
                <a:gd name="connsiteY15" fmla="*/ 1510306 h 1510306"/>
                <a:gd name="connsiteX16" fmla="*/ 0 w 3776327"/>
                <a:gd name="connsiteY16" fmla="*/ 1436526 h 1510306"/>
                <a:gd name="connsiteX17" fmla="*/ 0 w 3776327"/>
                <a:gd name="connsiteY17" fmla="*/ 1252080 h 1510306"/>
                <a:gd name="connsiteX18" fmla="*/ 0 w 3776327"/>
                <a:gd name="connsiteY18" fmla="*/ 1141411 h 1510306"/>
                <a:gd name="connsiteX19" fmla="*/ 0 w 3776327"/>
                <a:gd name="connsiteY19" fmla="*/ 1141411 h 1510306"/>
                <a:gd name="connsiteX20" fmla="*/ 0 w 3776327"/>
                <a:gd name="connsiteY20" fmla="*/ 1141412 h 1510306"/>
                <a:gd name="connsiteX0" fmla="*/ 0 w 3776327"/>
                <a:gd name="connsiteY0" fmla="*/ 1141412 h 1510306"/>
                <a:gd name="connsiteX1" fmla="*/ 73780 w 3776327"/>
                <a:gd name="connsiteY1" fmla="*/ 1067632 h 1510306"/>
                <a:gd name="connsiteX2" fmla="*/ 3269934 w 3776327"/>
                <a:gd name="connsiteY2" fmla="*/ 1082872 h 1510306"/>
                <a:gd name="connsiteX3" fmla="*/ 3776327 w 3776327"/>
                <a:gd name="connsiteY3" fmla="*/ 0 h 1510306"/>
                <a:gd name="connsiteX4" fmla="*/ 3428186 w 3776327"/>
                <a:gd name="connsiteY4" fmla="*/ 1067632 h 1510306"/>
                <a:gd name="connsiteX5" fmla="*/ 3637707 w 3776327"/>
                <a:gd name="connsiteY5" fmla="*/ 1067632 h 1510306"/>
                <a:gd name="connsiteX6" fmla="*/ 3711487 w 3776327"/>
                <a:gd name="connsiteY6" fmla="*/ 1141412 h 1510306"/>
                <a:gd name="connsiteX7" fmla="*/ 3711487 w 3776327"/>
                <a:gd name="connsiteY7" fmla="*/ 1141411 h 1510306"/>
                <a:gd name="connsiteX8" fmla="*/ 3711487 w 3776327"/>
                <a:gd name="connsiteY8" fmla="*/ 1141411 h 1510306"/>
                <a:gd name="connsiteX9" fmla="*/ 3711487 w 3776327"/>
                <a:gd name="connsiteY9" fmla="*/ 1252080 h 1510306"/>
                <a:gd name="connsiteX10" fmla="*/ 3711487 w 3776327"/>
                <a:gd name="connsiteY10" fmla="*/ 1436526 h 1510306"/>
                <a:gd name="connsiteX11" fmla="*/ 3637707 w 3776327"/>
                <a:gd name="connsiteY11" fmla="*/ 1510306 h 1510306"/>
                <a:gd name="connsiteX12" fmla="*/ 3092906 w 3776327"/>
                <a:gd name="connsiteY12" fmla="*/ 1510306 h 1510306"/>
                <a:gd name="connsiteX13" fmla="*/ 2165034 w 3776327"/>
                <a:gd name="connsiteY13" fmla="*/ 1510306 h 1510306"/>
                <a:gd name="connsiteX14" fmla="*/ 2165034 w 3776327"/>
                <a:gd name="connsiteY14" fmla="*/ 1510306 h 1510306"/>
                <a:gd name="connsiteX15" fmla="*/ 73780 w 3776327"/>
                <a:gd name="connsiteY15" fmla="*/ 1510306 h 1510306"/>
                <a:gd name="connsiteX16" fmla="*/ 0 w 3776327"/>
                <a:gd name="connsiteY16" fmla="*/ 1436526 h 1510306"/>
                <a:gd name="connsiteX17" fmla="*/ 0 w 3776327"/>
                <a:gd name="connsiteY17" fmla="*/ 1252080 h 1510306"/>
                <a:gd name="connsiteX18" fmla="*/ 0 w 3776327"/>
                <a:gd name="connsiteY18" fmla="*/ 1141411 h 1510306"/>
                <a:gd name="connsiteX19" fmla="*/ 0 w 3776327"/>
                <a:gd name="connsiteY19" fmla="*/ 1141411 h 1510306"/>
                <a:gd name="connsiteX20" fmla="*/ 0 w 3776327"/>
                <a:gd name="connsiteY20" fmla="*/ 1141412 h 15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6327" h="1510306">
                  <a:moveTo>
                    <a:pt x="0" y="1141412"/>
                  </a:moveTo>
                  <a:cubicBezTo>
                    <a:pt x="0" y="1100664"/>
                    <a:pt x="33032" y="1067632"/>
                    <a:pt x="73780" y="1067632"/>
                  </a:cubicBezTo>
                  <a:lnTo>
                    <a:pt x="3269934" y="1082872"/>
                  </a:lnTo>
                  <a:lnTo>
                    <a:pt x="3776327" y="0"/>
                  </a:lnTo>
                  <a:lnTo>
                    <a:pt x="3428186" y="1067632"/>
                  </a:lnTo>
                  <a:lnTo>
                    <a:pt x="3637707" y="1067632"/>
                  </a:lnTo>
                  <a:cubicBezTo>
                    <a:pt x="3678455" y="1067632"/>
                    <a:pt x="3711487" y="1100664"/>
                    <a:pt x="3711487" y="1141412"/>
                  </a:cubicBezTo>
                  <a:lnTo>
                    <a:pt x="3711487" y="1141411"/>
                  </a:lnTo>
                  <a:lnTo>
                    <a:pt x="3711487" y="1141411"/>
                  </a:lnTo>
                  <a:lnTo>
                    <a:pt x="3711487" y="1252080"/>
                  </a:lnTo>
                  <a:lnTo>
                    <a:pt x="3711487" y="1436526"/>
                  </a:lnTo>
                  <a:cubicBezTo>
                    <a:pt x="3711487" y="1477274"/>
                    <a:pt x="3678455" y="1510306"/>
                    <a:pt x="3637707" y="1510306"/>
                  </a:cubicBezTo>
                  <a:lnTo>
                    <a:pt x="3092906" y="1510306"/>
                  </a:lnTo>
                  <a:lnTo>
                    <a:pt x="2165034" y="1510306"/>
                  </a:lnTo>
                  <a:lnTo>
                    <a:pt x="2165034" y="1510306"/>
                  </a:lnTo>
                  <a:lnTo>
                    <a:pt x="73780" y="1510306"/>
                  </a:lnTo>
                  <a:cubicBezTo>
                    <a:pt x="33032" y="1510306"/>
                    <a:pt x="0" y="1477274"/>
                    <a:pt x="0" y="1436526"/>
                  </a:cubicBezTo>
                  <a:lnTo>
                    <a:pt x="0" y="1252080"/>
                  </a:lnTo>
                  <a:lnTo>
                    <a:pt x="0" y="1141411"/>
                  </a:lnTo>
                  <a:lnTo>
                    <a:pt x="0" y="1141411"/>
                  </a:lnTo>
                  <a:lnTo>
                    <a:pt x="0" y="1141412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04048" y="6194455"/>
              <a:ext cx="3711487" cy="442674"/>
            </a:xfrm>
            <a:prstGeom prst="wedgeRoundRectCallout">
              <a:avLst>
                <a:gd name="adj1" fmla="val -1300"/>
                <a:gd name="adj2" fmla="val -148469"/>
                <a:gd name="adj3" fmla="val 16667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b="1" i="1" dirty="0">
                  <a:solidFill>
                    <a:schemeClr val="bg1"/>
                  </a:solidFill>
                </a:rPr>
                <a:t>Смуги прокручування</a:t>
              </a:r>
              <a:endParaRPr lang="uk-UA" sz="20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Округлений прямокутник 28"/>
          <p:cNvSpPr/>
          <p:nvPr/>
        </p:nvSpPr>
        <p:spPr>
          <a:xfrm>
            <a:off x="156378" y="1771957"/>
            <a:ext cx="8736102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3563424" y="1165934"/>
            <a:ext cx="2736768" cy="442674"/>
          </a:xfrm>
          <a:prstGeom prst="wedgeRoundRectCallout">
            <a:avLst>
              <a:gd name="adj1" fmla="val -56359"/>
              <a:gd name="adj2" fmla="val 11549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Рядок заголовка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156378" y="2138955"/>
            <a:ext cx="8736102" cy="13580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6419263" y="3110165"/>
            <a:ext cx="1382343" cy="442674"/>
          </a:xfrm>
          <a:prstGeom prst="wedgeRoundRectCallout">
            <a:avLst>
              <a:gd name="adj1" fmla="val -46909"/>
              <a:gd name="adj2" fmla="val -10418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Стрічка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3" y="3032764"/>
            <a:ext cx="1872207" cy="442674"/>
          </a:xfrm>
          <a:prstGeom prst="wedgeRoundRectCallout">
            <a:avLst>
              <a:gd name="adj1" fmla="val -53103"/>
              <a:gd name="adj2" fmla="val 1034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Поле імені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424" y="3032764"/>
            <a:ext cx="2484739" cy="442674"/>
          </a:xfrm>
          <a:prstGeom prst="wedgeRoundRectCallout">
            <a:avLst>
              <a:gd name="adj1" fmla="val -53103"/>
              <a:gd name="adj2" fmla="val 1034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Рядок формул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179513" y="1766589"/>
            <a:ext cx="2304256" cy="336851"/>
          </a:xfrm>
          <a:prstGeom prst="roundRect">
            <a:avLst/>
          </a:prstGeom>
          <a:solidFill>
            <a:srgbClr val="EC8A49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/>
          <p:cNvSpPr txBox="1"/>
          <p:nvPr/>
        </p:nvSpPr>
        <p:spPr>
          <a:xfrm>
            <a:off x="2148297" y="2220240"/>
            <a:ext cx="4151895" cy="442674"/>
          </a:xfrm>
          <a:prstGeom prst="wedgeRoundRectCallout">
            <a:avLst>
              <a:gd name="adj1" fmla="val -59491"/>
              <a:gd name="adj2" fmla="val -11689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Панель швидкого доступу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18" grpId="0" animBg="1"/>
      <p:bldP spid="20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7596336" cy="500562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Електронні таблиці зберігаються у файлах, створених у середовищі табличного процесора. З ними можна виконувати такі ж дії, як при опрацюванні документів у середовищі інших програм, що належать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до відповідного пакета. Спільним є створення, відкриття, збереження документа та деякі інші дії, які виконуються за допомогою вказівок з меню вкладки </a:t>
            </a:r>
            <a:r>
              <a:rPr lang="uk-UA" sz="2400" b="1" i="1" dirty="0">
                <a:solidFill>
                  <a:srgbClr val="FFFF00"/>
                </a:solidFill>
              </a:rPr>
              <a:t>Файл</a:t>
            </a:r>
            <a:r>
              <a:rPr lang="uk-UA" sz="2400" b="1" i="1" dirty="0">
                <a:solidFill>
                  <a:schemeClr val="bg1"/>
                </a:solidFill>
              </a:rPr>
              <a:t> пакета Microsoft Office.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986" y="840685"/>
            <a:ext cx="1230424" cy="593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1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2037" r="44242" b="14357"/>
          <a:stretch/>
        </p:blipFill>
        <p:spPr>
          <a:xfrm>
            <a:off x="439240" y="2538532"/>
            <a:ext cx="8302031" cy="247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931725" y="2538532"/>
            <a:ext cx="7809545" cy="4696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wedgeRoundRectCallout">
            <a:avLst>
              <a:gd name="adj1" fmla="val -3326"/>
              <a:gd name="adj2" fmla="val 10196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Заголовки стовпців</a:t>
            </a:r>
            <a:endParaRPr lang="uk-UA" sz="2400" b="1" i="1" dirty="0">
              <a:solidFill>
                <a:schemeClr val="bg1"/>
              </a:solidFill>
            </a:endParaRPr>
          </a:p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позначаються латинськими літерами А, В, С…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39240" y="2998564"/>
            <a:ext cx="492484" cy="201461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32049" y="2527287"/>
            <a:ext cx="504056" cy="4696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1291766" y="3112740"/>
            <a:ext cx="4067944" cy="510778"/>
          </a:xfrm>
          <a:prstGeom prst="wedgeRoundRectCallout">
            <a:avLst>
              <a:gd name="adj1" fmla="val -65052"/>
              <a:gd name="adj2" fmla="val -10547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Кнопка </a:t>
            </a:r>
            <a:r>
              <a:rPr lang="uk-UA" sz="2400" b="1" i="1" dirty="0">
                <a:solidFill>
                  <a:srgbClr val="FFFF00"/>
                </a:solidFill>
              </a:rPr>
              <a:t>Виділити все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5445224"/>
            <a:ext cx="9036496" cy="919401"/>
          </a:xfrm>
          <a:prstGeom prst="wedgeRoundRectCallout">
            <a:avLst>
              <a:gd name="adj1" fmla="val -41553"/>
              <a:gd name="adj2" fmla="val -13483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Заголовки рядків</a:t>
            </a:r>
            <a:endParaRPr lang="uk-UA" sz="2400" b="1" i="1" dirty="0">
              <a:solidFill>
                <a:schemeClr val="bg1"/>
              </a:solidFill>
            </a:endParaRPr>
          </a:p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позначаються цифрами 1,2,3...</a:t>
            </a:r>
          </a:p>
        </p:txBody>
      </p:sp>
    </p:spTree>
    <p:extLst>
      <p:ext uri="{BB962C8B-B14F-4D97-AF65-F5344CB8AC3E}">
        <p14:creationId xmlns:p14="http://schemas.microsoft.com/office/powerpoint/2010/main" val="11405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Об‘єкти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Електронна таблиця може складатись із декількох аркушів, кожен з яких поділений на </a:t>
            </a:r>
            <a:r>
              <a:rPr lang="uk-UA" sz="2400" b="1" i="1" dirty="0">
                <a:solidFill>
                  <a:srgbClr val="FFFF00"/>
                </a:solidFill>
              </a:rPr>
              <a:t>рядки </a:t>
            </a:r>
            <a:r>
              <a:rPr lang="uk-UA" sz="2400" b="1" i="1" dirty="0">
                <a:solidFill>
                  <a:schemeClr val="bg1"/>
                </a:solidFill>
              </a:rPr>
              <a:t>і </a:t>
            </a:r>
            <a:r>
              <a:rPr lang="uk-UA" sz="2400" b="1" i="1" dirty="0">
                <a:solidFill>
                  <a:srgbClr val="FFFF00"/>
                </a:solidFill>
              </a:rPr>
              <a:t>стовпці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На перетині рядків і стовпців розташовані </a:t>
            </a:r>
            <a:r>
              <a:rPr lang="uk-UA" sz="2400" b="1" i="1" dirty="0">
                <a:solidFill>
                  <a:srgbClr val="FFFF00"/>
                </a:solidFill>
              </a:rPr>
              <a:t>клітинки</a:t>
            </a:r>
            <a:r>
              <a:rPr lang="uk-UA" sz="2400" b="1" i="1" dirty="0">
                <a:solidFill>
                  <a:schemeClr val="bg1"/>
                </a:solidFill>
              </a:rPr>
              <a:t>, до яких можна вводити дані.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" t="51871" r="43352"/>
          <a:stretch/>
        </p:blipFill>
        <p:spPr>
          <a:xfrm>
            <a:off x="1551993" y="3894525"/>
            <a:ext cx="5746961" cy="241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912033" y="4790967"/>
            <a:ext cx="5324263" cy="292890"/>
          </a:xfrm>
          <a:prstGeom prst="roundRect">
            <a:avLst/>
          </a:prstGeom>
          <a:solidFill>
            <a:srgbClr val="92D050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23528" y="5341191"/>
            <a:ext cx="1987584" cy="578882"/>
          </a:xfrm>
          <a:prstGeom prst="wedgeRoundRectCallout">
            <a:avLst>
              <a:gd name="adj1" fmla="val 47015"/>
              <a:gd name="adj2" fmla="val -10692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Рядок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306285" y="4240743"/>
            <a:ext cx="930011" cy="1359764"/>
          </a:xfrm>
          <a:prstGeom prst="roundRect">
            <a:avLst>
              <a:gd name="adj" fmla="val 8991"/>
            </a:avLst>
          </a:prstGeom>
          <a:solidFill>
            <a:srgbClr val="92D050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520545" y="3498190"/>
            <a:ext cx="2513292" cy="578882"/>
          </a:xfrm>
          <a:prstGeom prst="wedgeRoundRectCallout">
            <a:avLst>
              <a:gd name="adj1" fmla="val -46540"/>
              <a:gd name="adj2" fmla="val 8614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Стовпець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306285" y="4790967"/>
            <a:ext cx="930011" cy="3068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520545" y="5707401"/>
            <a:ext cx="2513292" cy="578882"/>
          </a:xfrm>
          <a:prstGeom prst="wedgeRoundRectCallout">
            <a:avLst>
              <a:gd name="adj1" fmla="val -37444"/>
              <a:gd name="adj2" fmla="val -17054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Клітинка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613671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6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628800"/>
            <a:ext cx="2019275" cy="20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readshee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1876746" cy="18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57025" t="51832"/>
          <a:stretch/>
        </p:blipFill>
        <p:spPr>
          <a:xfrm>
            <a:off x="5689118" y="4526904"/>
            <a:ext cx="3275370" cy="181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6012159" y="5753510"/>
            <a:ext cx="2775383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8701583" y="4526904"/>
            <a:ext cx="301600" cy="12483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увати 10"/>
          <p:cNvGrpSpPr/>
          <p:nvPr/>
        </p:nvGrpSpPr>
        <p:grpSpPr>
          <a:xfrm>
            <a:off x="5076055" y="5316660"/>
            <a:ext cx="3776327" cy="1510306"/>
            <a:chOff x="5004047" y="5126823"/>
            <a:chExt cx="3776327" cy="1510306"/>
          </a:xfrm>
        </p:grpSpPr>
        <p:sp>
          <p:nvSpPr>
            <p:cNvPr id="13" name="TextBox 12"/>
            <p:cNvSpPr txBox="1"/>
            <p:nvPr/>
          </p:nvSpPr>
          <p:spPr>
            <a:xfrm>
              <a:off x="5004047" y="5126823"/>
              <a:ext cx="3776327" cy="1510306"/>
            </a:xfrm>
            <a:custGeom>
              <a:avLst/>
              <a:gdLst>
                <a:gd name="connsiteX0" fmla="*/ 0 w 3711487"/>
                <a:gd name="connsiteY0" fmla="*/ 73780 h 442674"/>
                <a:gd name="connsiteX1" fmla="*/ 73780 w 3711487"/>
                <a:gd name="connsiteY1" fmla="*/ 0 h 442674"/>
                <a:gd name="connsiteX2" fmla="*/ 2165034 w 3711487"/>
                <a:gd name="connsiteY2" fmla="*/ 0 h 442674"/>
                <a:gd name="connsiteX3" fmla="*/ 3776327 w 3711487"/>
                <a:gd name="connsiteY3" fmla="*/ -1067632 h 442674"/>
                <a:gd name="connsiteX4" fmla="*/ 3092906 w 3711487"/>
                <a:gd name="connsiteY4" fmla="*/ 0 h 442674"/>
                <a:gd name="connsiteX5" fmla="*/ 3637707 w 3711487"/>
                <a:gd name="connsiteY5" fmla="*/ 0 h 442674"/>
                <a:gd name="connsiteX6" fmla="*/ 3711487 w 3711487"/>
                <a:gd name="connsiteY6" fmla="*/ 73780 h 442674"/>
                <a:gd name="connsiteX7" fmla="*/ 3711487 w 3711487"/>
                <a:gd name="connsiteY7" fmla="*/ 73779 h 442674"/>
                <a:gd name="connsiteX8" fmla="*/ 3711487 w 3711487"/>
                <a:gd name="connsiteY8" fmla="*/ 73779 h 442674"/>
                <a:gd name="connsiteX9" fmla="*/ 3711487 w 3711487"/>
                <a:gd name="connsiteY9" fmla="*/ 184448 h 442674"/>
                <a:gd name="connsiteX10" fmla="*/ 3711487 w 3711487"/>
                <a:gd name="connsiteY10" fmla="*/ 368894 h 442674"/>
                <a:gd name="connsiteX11" fmla="*/ 3637707 w 3711487"/>
                <a:gd name="connsiteY11" fmla="*/ 442674 h 442674"/>
                <a:gd name="connsiteX12" fmla="*/ 3092906 w 3711487"/>
                <a:gd name="connsiteY12" fmla="*/ 442674 h 442674"/>
                <a:gd name="connsiteX13" fmla="*/ 2165034 w 3711487"/>
                <a:gd name="connsiteY13" fmla="*/ 442674 h 442674"/>
                <a:gd name="connsiteX14" fmla="*/ 2165034 w 3711487"/>
                <a:gd name="connsiteY14" fmla="*/ 442674 h 442674"/>
                <a:gd name="connsiteX15" fmla="*/ 73780 w 3711487"/>
                <a:gd name="connsiteY15" fmla="*/ 442674 h 442674"/>
                <a:gd name="connsiteX16" fmla="*/ 0 w 3711487"/>
                <a:gd name="connsiteY16" fmla="*/ 368894 h 442674"/>
                <a:gd name="connsiteX17" fmla="*/ 0 w 3711487"/>
                <a:gd name="connsiteY17" fmla="*/ 184448 h 442674"/>
                <a:gd name="connsiteX18" fmla="*/ 0 w 3711487"/>
                <a:gd name="connsiteY18" fmla="*/ 73779 h 442674"/>
                <a:gd name="connsiteX19" fmla="*/ 0 w 3711487"/>
                <a:gd name="connsiteY19" fmla="*/ 73779 h 442674"/>
                <a:gd name="connsiteX20" fmla="*/ 0 w 3711487"/>
                <a:gd name="connsiteY20" fmla="*/ 73780 h 442674"/>
                <a:gd name="connsiteX0" fmla="*/ 0 w 3776327"/>
                <a:gd name="connsiteY0" fmla="*/ 1141412 h 1510306"/>
                <a:gd name="connsiteX1" fmla="*/ 73780 w 3776327"/>
                <a:gd name="connsiteY1" fmla="*/ 1067632 h 1510306"/>
                <a:gd name="connsiteX2" fmla="*/ 2165034 w 3776327"/>
                <a:gd name="connsiteY2" fmla="*/ 1067632 h 1510306"/>
                <a:gd name="connsiteX3" fmla="*/ 3776327 w 3776327"/>
                <a:gd name="connsiteY3" fmla="*/ 0 h 1510306"/>
                <a:gd name="connsiteX4" fmla="*/ 3428186 w 3776327"/>
                <a:gd name="connsiteY4" fmla="*/ 1067632 h 1510306"/>
                <a:gd name="connsiteX5" fmla="*/ 3637707 w 3776327"/>
                <a:gd name="connsiteY5" fmla="*/ 1067632 h 1510306"/>
                <a:gd name="connsiteX6" fmla="*/ 3711487 w 3776327"/>
                <a:gd name="connsiteY6" fmla="*/ 1141412 h 1510306"/>
                <a:gd name="connsiteX7" fmla="*/ 3711487 w 3776327"/>
                <a:gd name="connsiteY7" fmla="*/ 1141411 h 1510306"/>
                <a:gd name="connsiteX8" fmla="*/ 3711487 w 3776327"/>
                <a:gd name="connsiteY8" fmla="*/ 1141411 h 1510306"/>
                <a:gd name="connsiteX9" fmla="*/ 3711487 w 3776327"/>
                <a:gd name="connsiteY9" fmla="*/ 1252080 h 1510306"/>
                <a:gd name="connsiteX10" fmla="*/ 3711487 w 3776327"/>
                <a:gd name="connsiteY10" fmla="*/ 1436526 h 1510306"/>
                <a:gd name="connsiteX11" fmla="*/ 3637707 w 3776327"/>
                <a:gd name="connsiteY11" fmla="*/ 1510306 h 1510306"/>
                <a:gd name="connsiteX12" fmla="*/ 3092906 w 3776327"/>
                <a:gd name="connsiteY12" fmla="*/ 1510306 h 1510306"/>
                <a:gd name="connsiteX13" fmla="*/ 2165034 w 3776327"/>
                <a:gd name="connsiteY13" fmla="*/ 1510306 h 1510306"/>
                <a:gd name="connsiteX14" fmla="*/ 2165034 w 3776327"/>
                <a:gd name="connsiteY14" fmla="*/ 1510306 h 1510306"/>
                <a:gd name="connsiteX15" fmla="*/ 73780 w 3776327"/>
                <a:gd name="connsiteY15" fmla="*/ 1510306 h 1510306"/>
                <a:gd name="connsiteX16" fmla="*/ 0 w 3776327"/>
                <a:gd name="connsiteY16" fmla="*/ 1436526 h 1510306"/>
                <a:gd name="connsiteX17" fmla="*/ 0 w 3776327"/>
                <a:gd name="connsiteY17" fmla="*/ 1252080 h 1510306"/>
                <a:gd name="connsiteX18" fmla="*/ 0 w 3776327"/>
                <a:gd name="connsiteY18" fmla="*/ 1141411 h 1510306"/>
                <a:gd name="connsiteX19" fmla="*/ 0 w 3776327"/>
                <a:gd name="connsiteY19" fmla="*/ 1141411 h 1510306"/>
                <a:gd name="connsiteX20" fmla="*/ 0 w 3776327"/>
                <a:gd name="connsiteY20" fmla="*/ 1141412 h 1510306"/>
                <a:gd name="connsiteX0" fmla="*/ 0 w 3776327"/>
                <a:gd name="connsiteY0" fmla="*/ 1141412 h 1510306"/>
                <a:gd name="connsiteX1" fmla="*/ 73780 w 3776327"/>
                <a:gd name="connsiteY1" fmla="*/ 1067632 h 1510306"/>
                <a:gd name="connsiteX2" fmla="*/ 3269934 w 3776327"/>
                <a:gd name="connsiteY2" fmla="*/ 1082872 h 1510306"/>
                <a:gd name="connsiteX3" fmla="*/ 3776327 w 3776327"/>
                <a:gd name="connsiteY3" fmla="*/ 0 h 1510306"/>
                <a:gd name="connsiteX4" fmla="*/ 3428186 w 3776327"/>
                <a:gd name="connsiteY4" fmla="*/ 1067632 h 1510306"/>
                <a:gd name="connsiteX5" fmla="*/ 3637707 w 3776327"/>
                <a:gd name="connsiteY5" fmla="*/ 1067632 h 1510306"/>
                <a:gd name="connsiteX6" fmla="*/ 3711487 w 3776327"/>
                <a:gd name="connsiteY6" fmla="*/ 1141412 h 1510306"/>
                <a:gd name="connsiteX7" fmla="*/ 3711487 w 3776327"/>
                <a:gd name="connsiteY7" fmla="*/ 1141411 h 1510306"/>
                <a:gd name="connsiteX8" fmla="*/ 3711487 w 3776327"/>
                <a:gd name="connsiteY8" fmla="*/ 1141411 h 1510306"/>
                <a:gd name="connsiteX9" fmla="*/ 3711487 w 3776327"/>
                <a:gd name="connsiteY9" fmla="*/ 1252080 h 1510306"/>
                <a:gd name="connsiteX10" fmla="*/ 3711487 w 3776327"/>
                <a:gd name="connsiteY10" fmla="*/ 1436526 h 1510306"/>
                <a:gd name="connsiteX11" fmla="*/ 3637707 w 3776327"/>
                <a:gd name="connsiteY11" fmla="*/ 1510306 h 1510306"/>
                <a:gd name="connsiteX12" fmla="*/ 3092906 w 3776327"/>
                <a:gd name="connsiteY12" fmla="*/ 1510306 h 1510306"/>
                <a:gd name="connsiteX13" fmla="*/ 2165034 w 3776327"/>
                <a:gd name="connsiteY13" fmla="*/ 1510306 h 1510306"/>
                <a:gd name="connsiteX14" fmla="*/ 2165034 w 3776327"/>
                <a:gd name="connsiteY14" fmla="*/ 1510306 h 1510306"/>
                <a:gd name="connsiteX15" fmla="*/ 73780 w 3776327"/>
                <a:gd name="connsiteY15" fmla="*/ 1510306 h 1510306"/>
                <a:gd name="connsiteX16" fmla="*/ 0 w 3776327"/>
                <a:gd name="connsiteY16" fmla="*/ 1436526 h 1510306"/>
                <a:gd name="connsiteX17" fmla="*/ 0 w 3776327"/>
                <a:gd name="connsiteY17" fmla="*/ 1252080 h 1510306"/>
                <a:gd name="connsiteX18" fmla="*/ 0 w 3776327"/>
                <a:gd name="connsiteY18" fmla="*/ 1141411 h 1510306"/>
                <a:gd name="connsiteX19" fmla="*/ 0 w 3776327"/>
                <a:gd name="connsiteY19" fmla="*/ 1141411 h 1510306"/>
                <a:gd name="connsiteX20" fmla="*/ 0 w 3776327"/>
                <a:gd name="connsiteY20" fmla="*/ 1141412 h 15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6327" h="1510306">
                  <a:moveTo>
                    <a:pt x="0" y="1141412"/>
                  </a:moveTo>
                  <a:cubicBezTo>
                    <a:pt x="0" y="1100664"/>
                    <a:pt x="33032" y="1067632"/>
                    <a:pt x="73780" y="1067632"/>
                  </a:cubicBezTo>
                  <a:lnTo>
                    <a:pt x="3269934" y="1082872"/>
                  </a:lnTo>
                  <a:lnTo>
                    <a:pt x="3776327" y="0"/>
                  </a:lnTo>
                  <a:lnTo>
                    <a:pt x="3428186" y="1067632"/>
                  </a:lnTo>
                  <a:lnTo>
                    <a:pt x="3637707" y="1067632"/>
                  </a:lnTo>
                  <a:cubicBezTo>
                    <a:pt x="3678455" y="1067632"/>
                    <a:pt x="3711487" y="1100664"/>
                    <a:pt x="3711487" y="1141412"/>
                  </a:cubicBezTo>
                  <a:lnTo>
                    <a:pt x="3711487" y="1141411"/>
                  </a:lnTo>
                  <a:lnTo>
                    <a:pt x="3711487" y="1141411"/>
                  </a:lnTo>
                  <a:lnTo>
                    <a:pt x="3711487" y="1252080"/>
                  </a:lnTo>
                  <a:lnTo>
                    <a:pt x="3711487" y="1436526"/>
                  </a:lnTo>
                  <a:cubicBezTo>
                    <a:pt x="3711487" y="1477274"/>
                    <a:pt x="3678455" y="1510306"/>
                    <a:pt x="3637707" y="1510306"/>
                  </a:cubicBezTo>
                  <a:lnTo>
                    <a:pt x="3092906" y="1510306"/>
                  </a:lnTo>
                  <a:lnTo>
                    <a:pt x="2165034" y="1510306"/>
                  </a:lnTo>
                  <a:lnTo>
                    <a:pt x="2165034" y="1510306"/>
                  </a:lnTo>
                  <a:lnTo>
                    <a:pt x="73780" y="1510306"/>
                  </a:lnTo>
                  <a:cubicBezTo>
                    <a:pt x="33032" y="1510306"/>
                    <a:pt x="0" y="1477274"/>
                    <a:pt x="0" y="1436526"/>
                  </a:cubicBezTo>
                  <a:lnTo>
                    <a:pt x="0" y="1252080"/>
                  </a:lnTo>
                  <a:lnTo>
                    <a:pt x="0" y="1141411"/>
                  </a:lnTo>
                  <a:lnTo>
                    <a:pt x="0" y="1141411"/>
                  </a:lnTo>
                  <a:lnTo>
                    <a:pt x="0" y="1141412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6194455"/>
              <a:ext cx="3711487" cy="442674"/>
            </a:xfrm>
            <a:prstGeom prst="wedgeRoundRectCallout">
              <a:avLst>
                <a:gd name="adj1" fmla="val -1300"/>
                <a:gd name="adj2" fmla="val -148469"/>
                <a:gd name="adj3" fmla="val 16667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b="1" i="1" dirty="0">
                  <a:solidFill>
                    <a:schemeClr val="bg1"/>
                  </a:solidFill>
                </a:rPr>
                <a:t>Смуги прокручування</a:t>
              </a:r>
              <a:endParaRPr lang="uk-UA" sz="2000" b="1" i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980" y="1629746"/>
            <a:ext cx="1958332" cy="53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92" t="67063" r="86752" b="23158"/>
          <a:stretch/>
        </p:blipFill>
        <p:spPr>
          <a:xfrm>
            <a:off x="7275373" y="3491677"/>
            <a:ext cx="1512169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5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BB5964-CE65-4754-8A59-A0D0FAEBB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14">
                                            <p:graphicEl>
                                              <a:dgm id="{F0BB5964-CE65-4754-8A59-A0D0FAEBB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D99CDB8-CFA5-495F-841D-40DAD3409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14">
                                            <p:graphicEl>
                                              <a:dgm id="{CD99CDB8-CFA5-495F-841D-40DAD3409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7D12A18-5800-4D61-96F5-253DA9675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4">
                                            <p:graphicEl>
                                              <a:dgm id="{B7D12A18-5800-4D61-96F5-253DA9675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Об‘єкти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Кожна клітинка має свою </a:t>
            </a:r>
            <a:r>
              <a:rPr lang="uk-UA" sz="2400" b="1" i="1" dirty="0">
                <a:solidFill>
                  <a:srgbClr val="FFFF00"/>
                </a:solidFill>
              </a:rPr>
              <a:t>адресу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Наприклад, клітинка, що розташована на перетині рядка </a:t>
            </a:r>
            <a:r>
              <a:rPr lang="uk-UA" sz="2400" b="1" i="1" dirty="0">
                <a:solidFill>
                  <a:srgbClr val="FFFF00"/>
                </a:solidFill>
              </a:rPr>
              <a:t>1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та стовпця </a:t>
            </a:r>
            <a:r>
              <a:rPr lang="uk-UA" sz="2400" b="1" i="1" dirty="0">
                <a:solidFill>
                  <a:srgbClr val="FFFF00"/>
                </a:solidFill>
              </a:rPr>
              <a:t>А</a:t>
            </a:r>
            <a:r>
              <a:rPr lang="uk-UA" sz="2400" b="1" i="1" dirty="0">
                <a:solidFill>
                  <a:schemeClr val="bg1"/>
                </a:solidFill>
              </a:rPr>
              <a:t>, має адресу </a:t>
            </a:r>
            <a:r>
              <a:rPr lang="uk-UA" sz="2400" b="1" i="1" dirty="0">
                <a:solidFill>
                  <a:srgbClr val="FFFF00"/>
                </a:solidFill>
              </a:rPr>
              <a:t>А1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" t="42221" r="43352" b="1"/>
          <a:stretch/>
        </p:blipFill>
        <p:spPr>
          <a:xfrm>
            <a:off x="1907704" y="3554398"/>
            <a:ext cx="5746961" cy="289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938423" y="3554398"/>
            <a:ext cx="1481449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059832" y="2682763"/>
            <a:ext cx="3888432" cy="578882"/>
          </a:xfrm>
          <a:prstGeom prst="wedgeRoundRectCallout">
            <a:avLst>
              <a:gd name="adj1" fmla="val -68798"/>
              <a:gd name="adj2" fmla="val 13785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Адреса клітинки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938424" y="4348645"/>
            <a:ext cx="5653584" cy="292890"/>
          </a:xfrm>
          <a:prstGeom prst="roundRect">
            <a:avLst/>
          </a:prstGeom>
          <a:solidFill>
            <a:srgbClr val="92D050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2267744" y="4077072"/>
            <a:ext cx="936104" cy="1656184"/>
          </a:xfrm>
          <a:prstGeom prst="roundRect">
            <a:avLst>
              <a:gd name="adj" fmla="val 8991"/>
            </a:avLst>
          </a:prstGeom>
          <a:solidFill>
            <a:srgbClr val="92D050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267745" y="4348645"/>
            <a:ext cx="936104" cy="3318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0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Об‘єкти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7632848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Електронна таблиця, створена за допомогою табличного процесора Microsoft Excel, називається </a:t>
            </a:r>
            <a:r>
              <a:rPr lang="uk-UA" sz="2400" b="1" i="1" dirty="0">
                <a:solidFill>
                  <a:srgbClr val="FFFF00"/>
                </a:solidFill>
              </a:rPr>
              <a:t>книгою</a:t>
            </a:r>
            <a:r>
              <a:rPr lang="uk-UA" sz="2400" b="1" i="1" dirty="0"/>
              <a:t>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0" y="2621073"/>
            <a:ext cx="3949758" cy="39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ok, bookmark, op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774064" cy="37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Об‘єкти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При роботі з електронною таблицею одна з клітинок є </a:t>
            </a:r>
            <a:r>
              <a:rPr lang="uk-UA" sz="2000" b="1" i="1" dirty="0">
                <a:solidFill>
                  <a:srgbClr val="FFFF00"/>
                </a:solidFill>
              </a:rPr>
              <a:t>виділеною</a:t>
            </a:r>
            <a:r>
              <a:rPr lang="uk-UA" sz="2000" b="1" i="1" dirty="0">
                <a:solidFill>
                  <a:schemeClr val="bg1"/>
                </a:solidFill>
              </a:rPr>
              <a:t>. Навколо виділеної клітинки з'являється рамка, яка відрізняється від обрамлення клітинки.</a:t>
            </a:r>
          </a:p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Щоб виділити потрібну клітинку, досить клацнути на ній лівою клавішею миші. Адреса виділеної клітинки відображається в полі імені.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" t="42221" r="43352" b="1"/>
          <a:stretch/>
        </p:blipFill>
        <p:spPr>
          <a:xfrm>
            <a:off x="539552" y="3772336"/>
            <a:ext cx="5314913" cy="26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219" y="4233748"/>
            <a:ext cx="1544307" cy="2600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6256" y="3410576"/>
            <a:ext cx="2088232" cy="510778"/>
          </a:xfrm>
          <a:prstGeom prst="wedgeRoundRectCallout">
            <a:avLst>
              <a:gd name="adj1" fmla="val -11787"/>
              <a:gd name="adj2" fmla="val 152247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Клацнути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23443" y="4411111"/>
            <a:ext cx="1152128" cy="4744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587538" y="5112836"/>
            <a:ext cx="3546847" cy="510778"/>
          </a:xfrm>
          <a:prstGeom prst="wedgeRoundRectCallout">
            <a:avLst>
              <a:gd name="adj1" fmla="val -54885"/>
              <a:gd name="adj2" fmla="val -13209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Виділена клітинка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539552" y="3713266"/>
            <a:ext cx="1481449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100821" y="3381266"/>
            <a:ext cx="2520280" cy="510778"/>
          </a:xfrm>
          <a:prstGeom prst="wedgeRoundRectCallout">
            <a:avLst>
              <a:gd name="adj1" fmla="val -78257"/>
              <a:gd name="adj2" fmla="val 8018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Поле імені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Об‘єкти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На кожному аркуші електронної таблиці, крім даних, розміщених у клітинках, можуть розміщуватись діаграми, зображення або інші об'єкти.</a:t>
            </a:r>
          </a:p>
        </p:txBody>
      </p:sp>
      <p:pic>
        <p:nvPicPr>
          <p:cNvPr id="2052" name="Picture 4" descr="http://onlineexcelcourse.com/img/index/default_r3_c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"/>
          <a:stretch/>
        </p:blipFill>
        <p:spPr bwMode="auto">
          <a:xfrm>
            <a:off x="1709936" y="3068960"/>
            <a:ext cx="5760640" cy="341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Об‘єкти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5508104" cy="5274231"/>
          </a:xfrm>
          <a:prstGeom prst="roundRect">
            <a:avLst>
              <a:gd name="adj" fmla="val 1113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50" b="1" i="1" dirty="0">
                <a:solidFill>
                  <a:schemeClr val="bg1"/>
                </a:solidFill>
              </a:rPr>
              <a:t>Кожний об'єкт електронної таблиці має ім'я та набір властивостей. Визначення і зміна значень властивостей у табличному процесорі відбувається так само, як і в середовищі інших програм з відповідного пакета </a:t>
            </a:r>
            <a:r>
              <a:rPr lang="en-US" sz="2250" b="1" i="1" dirty="0">
                <a:solidFill>
                  <a:schemeClr val="bg1"/>
                </a:solidFill>
              </a:rPr>
              <a:t>Microsoft Office. </a:t>
            </a:r>
            <a:r>
              <a:rPr lang="uk-UA" sz="2250" b="1" i="1" dirty="0">
                <a:solidFill>
                  <a:schemeClr val="bg1"/>
                </a:solidFill>
              </a:rPr>
              <a:t>Наприклад, для визначення чи зміни значень властивостей об'єктів можна використовувати вказівки </a:t>
            </a:r>
            <a:r>
              <a:rPr lang="uk-UA" sz="2250" b="1" i="1" dirty="0">
                <a:solidFill>
                  <a:srgbClr val="FFFF00"/>
                </a:solidFill>
              </a:rPr>
              <a:t>контекстного меню</a:t>
            </a:r>
            <a:r>
              <a:rPr lang="uk-UA" sz="225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2273"/>
          <a:stretch/>
        </p:blipFill>
        <p:spPr>
          <a:xfrm>
            <a:off x="5796136" y="1268760"/>
            <a:ext cx="3096344" cy="53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Як переміщуватись по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переміщення в межах електронної таблиці можна використовувати клавіші управління курсором чи виділяти потрібну клітинку клацанням миші.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7025" t="51832"/>
          <a:stretch/>
        </p:blipFill>
        <p:spPr>
          <a:xfrm>
            <a:off x="5206504" y="3717032"/>
            <a:ext cx="3744416" cy="207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5675550" y="5170135"/>
            <a:ext cx="2986650" cy="336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8662200" y="3771399"/>
            <a:ext cx="302288" cy="14122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" name="Групувати 9"/>
          <p:cNvGrpSpPr/>
          <p:nvPr/>
        </p:nvGrpSpPr>
        <p:grpSpPr>
          <a:xfrm>
            <a:off x="5062487" y="4766784"/>
            <a:ext cx="3776327" cy="1510306"/>
            <a:chOff x="5004047" y="5126823"/>
            <a:chExt cx="3776327" cy="1510306"/>
          </a:xfrm>
        </p:grpSpPr>
        <p:sp>
          <p:nvSpPr>
            <p:cNvPr id="11" name="TextBox 10"/>
            <p:cNvSpPr txBox="1"/>
            <p:nvPr/>
          </p:nvSpPr>
          <p:spPr>
            <a:xfrm>
              <a:off x="5004047" y="5126823"/>
              <a:ext cx="3776327" cy="1510306"/>
            </a:xfrm>
            <a:custGeom>
              <a:avLst/>
              <a:gdLst>
                <a:gd name="connsiteX0" fmla="*/ 0 w 3711487"/>
                <a:gd name="connsiteY0" fmla="*/ 73780 h 442674"/>
                <a:gd name="connsiteX1" fmla="*/ 73780 w 3711487"/>
                <a:gd name="connsiteY1" fmla="*/ 0 h 442674"/>
                <a:gd name="connsiteX2" fmla="*/ 2165034 w 3711487"/>
                <a:gd name="connsiteY2" fmla="*/ 0 h 442674"/>
                <a:gd name="connsiteX3" fmla="*/ 3776327 w 3711487"/>
                <a:gd name="connsiteY3" fmla="*/ -1067632 h 442674"/>
                <a:gd name="connsiteX4" fmla="*/ 3092906 w 3711487"/>
                <a:gd name="connsiteY4" fmla="*/ 0 h 442674"/>
                <a:gd name="connsiteX5" fmla="*/ 3637707 w 3711487"/>
                <a:gd name="connsiteY5" fmla="*/ 0 h 442674"/>
                <a:gd name="connsiteX6" fmla="*/ 3711487 w 3711487"/>
                <a:gd name="connsiteY6" fmla="*/ 73780 h 442674"/>
                <a:gd name="connsiteX7" fmla="*/ 3711487 w 3711487"/>
                <a:gd name="connsiteY7" fmla="*/ 73779 h 442674"/>
                <a:gd name="connsiteX8" fmla="*/ 3711487 w 3711487"/>
                <a:gd name="connsiteY8" fmla="*/ 73779 h 442674"/>
                <a:gd name="connsiteX9" fmla="*/ 3711487 w 3711487"/>
                <a:gd name="connsiteY9" fmla="*/ 184448 h 442674"/>
                <a:gd name="connsiteX10" fmla="*/ 3711487 w 3711487"/>
                <a:gd name="connsiteY10" fmla="*/ 368894 h 442674"/>
                <a:gd name="connsiteX11" fmla="*/ 3637707 w 3711487"/>
                <a:gd name="connsiteY11" fmla="*/ 442674 h 442674"/>
                <a:gd name="connsiteX12" fmla="*/ 3092906 w 3711487"/>
                <a:gd name="connsiteY12" fmla="*/ 442674 h 442674"/>
                <a:gd name="connsiteX13" fmla="*/ 2165034 w 3711487"/>
                <a:gd name="connsiteY13" fmla="*/ 442674 h 442674"/>
                <a:gd name="connsiteX14" fmla="*/ 2165034 w 3711487"/>
                <a:gd name="connsiteY14" fmla="*/ 442674 h 442674"/>
                <a:gd name="connsiteX15" fmla="*/ 73780 w 3711487"/>
                <a:gd name="connsiteY15" fmla="*/ 442674 h 442674"/>
                <a:gd name="connsiteX16" fmla="*/ 0 w 3711487"/>
                <a:gd name="connsiteY16" fmla="*/ 368894 h 442674"/>
                <a:gd name="connsiteX17" fmla="*/ 0 w 3711487"/>
                <a:gd name="connsiteY17" fmla="*/ 184448 h 442674"/>
                <a:gd name="connsiteX18" fmla="*/ 0 w 3711487"/>
                <a:gd name="connsiteY18" fmla="*/ 73779 h 442674"/>
                <a:gd name="connsiteX19" fmla="*/ 0 w 3711487"/>
                <a:gd name="connsiteY19" fmla="*/ 73779 h 442674"/>
                <a:gd name="connsiteX20" fmla="*/ 0 w 3711487"/>
                <a:gd name="connsiteY20" fmla="*/ 73780 h 442674"/>
                <a:gd name="connsiteX0" fmla="*/ 0 w 3776327"/>
                <a:gd name="connsiteY0" fmla="*/ 1141412 h 1510306"/>
                <a:gd name="connsiteX1" fmla="*/ 73780 w 3776327"/>
                <a:gd name="connsiteY1" fmla="*/ 1067632 h 1510306"/>
                <a:gd name="connsiteX2" fmla="*/ 2165034 w 3776327"/>
                <a:gd name="connsiteY2" fmla="*/ 1067632 h 1510306"/>
                <a:gd name="connsiteX3" fmla="*/ 3776327 w 3776327"/>
                <a:gd name="connsiteY3" fmla="*/ 0 h 1510306"/>
                <a:gd name="connsiteX4" fmla="*/ 3428186 w 3776327"/>
                <a:gd name="connsiteY4" fmla="*/ 1067632 h 1510306"/>
                <a:gd name="connsiteX5" fmla="*/ 3637707 w 3776327"/>
                <a:gd name="connsiteY5" fmla="*/ 1067632 h 1510306"/>
                <a:gd name="connsiteX6" fmla="*/ 3711487 w 3776327"/>
                <a:gd name="connsiteY6" fmla="*/ 1141412 h 1510306"/>
                <a:gd name="connsiteX7" fmla="*/ 3711487 w 3776327"/>
                <a:gd name="connsiteY7" fmla="*/ 1141411 h 1510306"/>
                <a:gd name="connsiteX8" fmla="*/ 3711487 w 3776327"/>
                <a:gd name="connsiteY8" fmla="*/ 1141411 h 1510306"/>
                <a:gd name="connsiteX9" fmla="*/ 3711487 w 3776327"/>
                <a:gd name="connsiteY9" fmla="*/ 1252080 h 1510306"/>
                <a:gd name="connsiteX10" fmla="*/ 3711487 w 3776327"/>
                <a:gd name="connsiteY10" fmla="*/ 1436526 h 1510306"/>
                <a:gd name="connsiteX11" fmla="*/ 3637707 w 3776327"/>
                <a:gd name="connsiteY11" fmla="*/ 1510306 h 1510306"/>
                <a:gd name="connsiteX12" fmla="*/ 3092906 w 3776327"/>
                <a:gd name="connsiteY12" fmla="*/ 1510306 h 1510306"/>
                <a:gd name="connsiteX13" fmla="*/ 2165034 w 3776327"/>
                <a:gd name="connsiteY13" fmla="*/ 1510306 h 1510306"/>
                <a:gd name="connsiteX14" fmla="*/ 2165034 w 3776327"/>
                <a:gd name="connsiteY14" fmla="*/ 1510306 h 1510306"/>
                <a:gd name="connsiteX15" fmla="*/ 73780 w 3776327"/>
                <a:gd name="connsiteY15" fmla="*/ 1510306 h 1510306"/>
                <a:gd name="connsiteX16" fmla="*/ 0 w 3776327"/>
                <a:gd name="connsiteY16" fmla="*/ 1436526 h 1510306"/>
                <a:gd name="connsiteX17" fmla="*/ 0 w 3776327"/>
                <a:gd name="connsiteY17" fmla="*/ 1252080 h 1510306"/>
                <a:gd name="connsiteX18" fmla="*/ 0 w 3776327"/>
                <a:gd name="connsiteY18" fmla="*/ 1141411 h 1510306"/>
                <a:gd name="connsiteX19" fmla="*/ 0 w 3776327"/>
                <a:gd name="connsiteY19" fmla="*/ 1141411 h 1510306"/>
                <a:gd name="connsiteX20" fmla="*/ 0 w 3776327"/>
                <a:gd name="connsiteY20" fmla="*/ 1141412 h 1510306"/>
                <a:gd name="connsiteX0" fmla="*/ 0 w 3776327"/>
                <a:gd name="connsiteY0" fmla="*/ 1141412 h 1510306"/>
                <a:gd name="connsiteX1" fmla="*/ 73780 w 3776327"/>
                <a:gd name="connsiteY1" fmla="*/ 1067632 h 1510306"/>
                <a:gd name="connsiteX2" fmla="*/ 3269934 w 3776327"/>
                <a:gd name="connsiteY2" fmla="*/ 1082872 h 1510306"/>
                <a:gd name="connsiteX3" fmla="*/ 3776327 w 3776327"/>
                <a:gd name="connsiteY3" fmla="*/ 0 h 1510306"/>
                <a:gd name="connsiteX4" fmla="*/ 3428186 w 3776327"/>
                <a:gd name="connsiteY4" fmla="*/ 1067632 h 1510306"/>
                <a:gd name="connsiteX5" fmla="*/ 3637707 w 3776327"/>
                <a:gd name="connsiteY5" fmla="*/ 1067632 h 1510306"/>
                <a:gd name="connsiteX6" fmla="*/ 3711487 w 3776327"/>
                <a:gd name="connsiteY6" fmla="*/ 1141412 h 1510306"/>
                <a:gd name="connsiteX7" fmla="*/ 3711487 w 3776327"/>
                <a:gd name="connsiteY7" fmla="*/ 1141411 h 1510306"/>
                <a:gd name="connsiteX8" fmla="*/ 3711487 w 3776327"/>
                <a:gd name="connsiteY8" fmla="*/ 1141411 h 1510306"/>
                <a:gd name="connsiteX9" fmla="*/ 3711487 w 3776327"/>
                <a:gd name="connsiteY9" fmla="*/ 1252080 h 1510306"/>
                <a:gd name="connsiteX10" fmla="*/ 3711487 w 3776327"/>
                <a:gd name="connsiteY10" fmla="*/ 1436526 h 1510306"/>
                <a:gd name="connsiteX11" fmla="*/ 3637707 w 3776327"/>
                <a:gd name="connsiteY11" fmla="*/ 1510306 h 1510306"/>
                <a:gd name="connsiteX12" fmla="*/ 3092906 w 3776327"/>
                <a:gd name="connsiteY12" fmla="*/ 1510306 h 1510306"/>
                <a:gd name="connsiteX13" fmla="*/ 2165034 w 3776327"/>
                <a:gd name="connsiteY13" fmla="*/ 1510306 h 1510306"/>
                <a:gd name="connsiteX14" fmla="*/ 2165034 w 3776327"/>
                <a:gd name="connsiteY14" fmla="*/ 1510306 h 1510306"/>
                <a:gd name="connsiteX15" fmla="*/ 73780 w 3776327"/>
                <a:gd name="connsiteY15" fmla="*/ 1510306 h 1510306"/>
                <a:gd name="connsiteX16" fmla="*/ 0 w 3776327"/>
                <a:gd name="connsiteY16" fmla="*/ 1436526 h 1510306"/>
                <a:gd name="connsiteX17" fmla="*/ 0 w 3776327"/>
                <a:gd name="connsiteY17" fmla="*/ 1252080 h 1510306"/>
                <a:gd name="connsiteX18" fmla="*/ 0 w 3776327"/>
                <a:gd name="connsiteY18" fmla="*/ 1141411 h 1510306"/>
                <a:gd name="connsiteX19" fmla="*/ 0 w 3776327"/>
                <a:gd name="connsiteY19" fmla="*/ 1141411 h 1510306"/>
                <a:gd name="connsiteX20" fmla="*/ 0 w 3776327"/>
                <a:gd name="connsiteY20" fmla="*/ 1141412 h 15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6327" h="1510306">
                  <a:moveTo>
                    <a:pt x="0" y="1141412"/>
                  </a:moveTo>
                  <a:cubicBezTo>
                    <a:pt x="0" y="1100664"/>
                    <a:pt x="33032" y="1067632"/>
                    <a:pt x="73780" y="1067632"/>
                  </a:cubicBezTo>
                  <a:lnTo>
                    <a:pt x="3269934" y="1082872"/>
                  </a:lnTo>
                  <a:lnTo>
                    <a:pt x="3776327" y="0"/>
                  </a:lnTo>
                  <a:lnTo>
                    <a:pt x="3428186" y="1067632"/>
                  </a:lnTo>
                  <a:lnTo>
                    <a:pt x="3637707" y="1067632"/>
                  </a:lnTo>
                  <a:cubicBezTo>
                    <a:pt x="3678455" y="1067632"/>
                    <a:pt x="3711487" y="1100664"/>
                    <a:pt x="3711487" y="1141412"/>
                  </a:cubicBezTo>
                  <a:lnTo>
                    <a:pt x="3711487" y="1141411"/>
                  </a:lnTo>
                  <a:lnTo>
                    <a:pt x="3711487" y="1141411"/>
                  </a:lnTo>
                  <a:lnTo>
                    <a:pt x="3711487" y="1252080"/>
                  </a:lnTo>
                  <a:lnTo>
                    <a:pt x="3711487" y="1436526"/>
                  </a:lnTo>
                  <a:cubicBezTo>
                    <a:pt x="3711487" y="1477274"/>
                    <a:pt x="3678455" y="1510306"/>
                    <a:pt x="3637707" y="1510306"/>
                  </a:cubicBezTo>
                  <a:lnTo>
                    <a:pt x="3092906" y="1510306"/>
                  </a:lnTo>
                  <a:lnTo>
                    <a:pt x="2165034" y="1510306"/>
                  </a:lnTo>
                  <a:lnTo>
                    <a:pt x="2165034" y="1510306"/>
                  </a:lnTo>
                  <a:lnTo>
                    <a:pt x="73780" y="1510306"/>
                  </a:lnTo>
                  <a:cubicBezTo>
                    <a:pt x="33032" y="1510306"/>
                    <a:pt x="0" y="1477274"/>
                    <a:pt x="0" y="1436526"/>
                  </a:cubicBezTo>
                  <a:lnTo>
                    <a:pt x="0" y="1252080"/>
                  </a:lnTo>
                  <a:lnTo>
                    <a:pt x="0" y="1141411"/>
                  </a:lnTo>
                  <a:lnTo>
                    <a:pt x="0" y="1141411"/>
                  </a:lnTo>
                  <a:lnTo>
                    <a:pt x="0" y="1141412"/>
                  </a:lnTo>
                  <a:close/>
                </a:path>
              </a:pathLst>
            </a:cu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6194455"/>
              <a:ext cx="3711487" cy="442674"/>
            </a:xfrm>
            <a:prstGeom prst="wedgeRoundRectCallout">
              <a:avLst>
                <a:gd name="adj1" fmla="val -1300"/>
                <a:gd name="adj2" fmla="val -148469"/>
                <a:gd name="adj3" fmla="val 16667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b="1" i="1" dirty="0">
                  <a:solidFill>
                    <a:schemeClr val="bg1"/>
                  </a:solidFill>
                </a:rPr>
                <a:t>Смуги прокручування</a:t>
              </a:r>
              <a:endParaRPr lang="uk-UA" sz="20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008" y="3011128"/>
            <a:ext cx="4819933" cy="3291126"/>
          </a:xfrm>
          <a:prstGeom prst="roundRect">
            <a:avLst>
              <a:gd name="adj" fmla="val 874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Якщо в робочому полі вікна табличного процесора не відображається потрібна клітинка чи інший об'єкт, переглянути їх можна за допомогою горизонтальної або вертикальної смуг прокручування. </a:t>
            </a:r>
          </a:p>
        </p:txBody>
      </p:sp>
    </p:spTree>
    <p:extLst>
      <p:ext uri="{BB962C8B-B14F-4D97-AF65-F5344CB8AC3E}">
        <p14:creationId xmlns:p14="http://schemas.microsoft.com/office/powerpoint/2010/main" val="9731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Об‘єкти електронної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У нижній частині робочого поля розміщені вкладки з назвами аркушів, за допомогою яких можна переходити від одного аркуша до іншого, та кнопки: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4653136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за допомогою яких можна відображати вкладки аркушів, якщо не всі вони можуть розміститись у відведеній області для відображення на екрані.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752" y="3212976"/>
            <a:ext cx="4053212" cy="110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Як змінити вміст клітинки?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9625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зміни вмісту виділеної клітинки можна видалити дані, що містяться у клітинці, та ввести з клавіатури нові. Для завершення введення даних у клітинку треба натиснути клавішу </a:t>
            </a:r>
            <a:r>
              <a:rPr lang="en-US" sz="2400" b="1" i="1" dirty="0">
                <a:solidFill>
                  <a:srgbClr val="FFFF00"/>
                </a:solidFill>
              </a:rPr>
              <a:t>Enter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або одну з клавіш зі </a:t>
            </a:r>
            <a:r>
              <a:rPr lang="uk-UA" sz="2400" b="1" i="1" dirty="0">
                <a:solidFill>
                  <a:srgbClr val="FFFF00"/>
                </a:solidFill>
              </a:rPr>
              <a:t>стрілками</a:t>
            </a:r>
            <a:r>
              <a:rPr lang="uk-UA" sz="2400" b="1" i="1" dirty="0">
                <a:solidFill>
                  <a:schemeClr val="bg1"/>
                </a:solidFill>
              </a:rPr>
              <a:t>. При цьому виділеною стане одна із сусідніх клітинок.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238457"/>
            <a:ext cx="2160240" cy="2235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238457"/>
            <a:ext cx="2989575" cy="23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Як змінити вміст клітинки?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введення тексту можна використовувати як символи латинського алфавіту, так і символи кирилиці. Якщо дані, які вводяться в клітинку, складаються лише із цифр, вони розглядаються як число.</a:t>
            </a:r>
          </a:p>
        </p:txBody>
      </p:sp>
      <p:pic>
        <p:nvPicPr>
          <p:cNvPr id="13314" name="Picture 2" descr="alphbet, charactor, education, english, learning, letter, letters, school, stud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" y="2998565"/>
            <a:ext cx="3955668" cy="39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lculate, calculator, education, learning, math, number, numbers, school, student, study, trai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61" y="2838171"/>
            <a:ext cx="4276454" cy="42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Розглянь схему та поясни зв'язок між вказаними поняттями: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730254"/>
            <a:ext cx="1979712" cy="78319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Табличний процесор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3730254"/>
            <a:ext cx="2033972" cy="78319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Електронна таблиця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8606" y="5105028"/>
            <a:ext cx="2232248" cy="44267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Файл </a:t>
            </a:r>
            <a:r>
              <a:rPr lang="en-US" sz="2000" b="1" i="1" dirty="0">
                <a:solidFill>
                  <a:schemeClr val="bg1"/>
                </a:solidFill>
              </a:rPr>
              <a:t>.</a:t>
            </a:r>
            <a:r>
              <a:rPr lang="en-US" sz="2000" b="1" i="1" dirty="0" err="1">
                <a:solidFill>
                  <a:schemeClr val="bg1"/>
                </a:solidFill>
              </a:rPr>
              <a:t>xlsx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6082670"/>
            <a:ext cx="1835696" cy="44267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Відкриття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7236" y="6082670"/>
            <a:ext cx="1835696" cy="44267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Перегляд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1756" y="6082670"/>
            <a:ext cx="2376264" cy="44267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Збереження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2661154"/>
            <a:ext cx="1872208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Клітинка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3273018"/>
            <a:ext cx="1872208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Рядок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3884882"/>
            <a:ext cx="1872208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Стовпець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4496746"/>
            <a:ext cx="1872208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Аркуш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008" y="5108610"/>
            <a:ext cx="1872208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Діаграма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248" y="2948370"/>
            <a:ext cx="2304256" cy="442674"/>
          </a:xfrm>
          <a:prstGeom prst="roundRect">
            <a:avLst/>
          </a:prstGeom>
          <a:solidFill>
            <a:srgbClr val="F8974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Переміщення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917" y="3884882"/>
            <a:ext cx="2177570" cy="442674"/>
          </a:xfrm>
          <a:prstGeom prst="roundRect">
            <a:avLst/>
          </a:prstGeom>
          <a:solidFill>
            <a:srgbClr val="F8974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Виділення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0420" y="4826368"/>
            <a:ext cx="2304256" cy="783193"/>
          </a:xfrm>
          <a:prstGeom prst="roundRect">
            <a:avLst/>
          </a:prstGeom>
          <a:solidFill>
            <a:srgbClr val="F8974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Визначення властивостей</a:t>
            </a:r>
          </a:p>
        </p:txBody>
      </p:sp>
      <p:cxnSp>
        <p:nvCxnSpPr>
          <p:cNvPr id="24" name="Пряма зі стрілкою 23"/>
          <p:cNvCxnSpPr>
            <a:stCxn id="8" idx="3"/>
            <a:endCxn id="9" idx="1"/>
          </p:cNvCxnSpPr>
          <p:nvPr/>
        </p:nvCxnSpPr>
        <p:spPr>
          <a:xfrm>
            <a:off x="2051720" y="4121851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>
            <a:stCxn id="9" idx="2"/>
            <a:endCxn id="10" idx="0"/>
          </p:cNvCxnSpPr>
          <p:nvPr/>
        </p:nvCxnSpPr>
        <p:spPr>
          <a:xfrm>
            <a:off x="3284730" y="4513447"/>
            <a:ext cx="0" cy="591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>
            <a:stCxn id="10" idx="2"/>
            <a:endCxn id="11" idx="0"/>
          </p:cNvCxnSpPr>
          <p:nvPr/>
        </p:nvCxnSpPr>
        <p:spPr>
          <a:xfrm flipH="1">
            <a:off x="989856" y="5547702"/>
            <a:ext cx="2294874" cy="534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stCxn id="10" idx="2"/>
            <a:endCxn id="12" idx="0"/>
          </p:cNvCxnSpPr>
          <p:nvPr/>
        </p:nvCxnSpPr>
        <p:spPr>
          <a:xfrm>
            <a:off x="3284730" y="5547702"/>
            <a:ext cx="354" cy="534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/>
          <p:cNvCxnSpPr>
            <a:stCxn id="10" idx="2"/>
            <a:endCxn id="13" idx="0"/>
          </p:cNvCxnSpPr>
          <p:nvPr/>
        </p:nvCxnSpPr>
        <p:spPr>
          <a:xfrm>
            <a:off x="3284730" y="5547702"/>
            <a:ext cx="2565158" cy="534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Ліва кругла дужка 42"/>
          <p:cNvSpPr/>
          <p:nvPr/>
        </p:nvSpPr>
        <p:spPr>
          <a:xfrm>
            <a:off x="4538235" y="2507070"/>
            <a:ext cx="393526" cy="3240360"/>
          </a:xfrm>
          <a:prstGeom prst="leftBracket">
            <a:avLst/>
          </a:prstGeom>
          <a:ln w="38100">
            <a:solidFill>
              <a:srgbClr val="22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Ліва кругла дужка 43"/>
          <p:cNvSpPr/>
          <p:nvPr/>
        </p:nvSpPr>
        <p:spPr>
          <a:xfrm flipH="1">
            <a:off x="6248589" y="2486039"/>
            <a:ext cx="393526" cy="3240360"/>
          </a:xfrm>
          <a:prstGeom prst="leftBracket">
            <a:avLst/>
          </a:prstGeom>
          <a:ln w="38100">
            <a:solidFill>
              <a:srgbClr val="22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5" name="Пряма зі стрілкою 44"/>
          <p:cNvCxnSpPr/>
          <p:nvPr/>
        </p:nvCxnSpPr>
        <p:spPr>
          <a:xfrm>
            <a:off x="4282594" y="4134039"/>
            <a:ext cx="236519" cy="5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зі стрілкою 48"/>
          <p:cNvCxnSpPr>
            <a:stCxn id="44" idx="1"/>
            <a:endCxn id="22" idx="1"/>
          </p:cNvCxnSpPr>
          <p:nvPr/>
        </p:nvCxnSpPr>
        <p:spPr>
          <a:xfrm>
            <a:off x="6642115" y="4106219"/>
            <a:ext cx="27280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2" y="2132856"/>
            <a:ext cx="1629171" cy="16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preadshe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78" y="2196033"/>
            <a:ext cx="1438999" cy="14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75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7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опрацювання числових даних використовують </a:t>
            </a:r>
            <a:r>
              <a:rPr lang="uk-UA" sz="2400" b="1" i="1" dirty="0">
                <a:solidFill>
                  <a:srgbClr val="FFFF00"/>
                </a:solidFill>
              </a:rPr>
              <a:t>табличні процесори</a:t>
            </a:r>
            <a:r>
              <a:rPr lang="uk-UA" sz="2400" b="1" i="1" dirty="0">
                <a:solidFill>
                  <a:schemeClr val="bg1"/>
                </a:solidFill>
              </a:rPr>
              <a:t>. Ними користуються представники багатьох професій, наприклад, продавці в магазинах, бухгалтери, банкіри тощо.</a:t>
            </a:r>
          </a:p>
        </p:txBody>
      </p:sp>
      <p:pic>
        <p:nvPicPr>
          <p:cNvPr id="3074" name="Picture 2" descr="Планшет, на якому показано електронну таблицю Excel із рекомендованими діаграмами в режимі попереднього перегляду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47" y="3608889"/>
            <a:ext cx="4730749" cy="27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7" y="3444674"/>
            <a:ext cx="4341243" cy="29625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Табличні процесори </a:t>
            </a:r>
            <a:r>
              <a:rPr lang="uk-UA" sz="2400" b="1" i="1" dirty="0">
                <a:solidFill>
                  <a:schemeClr val="bg1"/>
                </a:solidFill>
              </a:rPr>
              <a:t>допомагають швидко опрацювати дані, подані за допомогою електронних таблиць.</a:t>
            </a:r>
          </a:p>
        </p:txBody>
      </p:sp>
    </p:spTree>
    <p:extLst>
      <p:ext uri="{BB962C8B-B14F-4D97-AF65-F5344CB8AC3E}">
        <p14:creationId xmlns:p14="http://schemas.microsoft.com/office/powerpoint/2010/main" val="8908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7632848" cy="2553891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Електронна таблиця </a:t>
            </a:r>
            <a:r>
              <a:rPr lang="uk-UA" sz="2400" b="1" i="1" dirty="0"/>
              <a:t>(від </a:t>
            </a:r>
            <a:r>
              <a:rPr lang="uk-UA" sz="2400" b="1" i="1" dirty="0" err="1"/>
              <a:t>англ</a:t>
            </a:r>
            <a:r>
              <a:rPr lang="uk-UA" sz="2400" b="1" i="1" dirty="0"/>
              <a:t>. </a:t>
            </a:r>
            <a:r>
              <a:rPr lang="uk-UA" sz="2400" b="1" i="1" u="sng" dirty="0" err="1"/>
              <a:t>spreadsheet</a:t>
            </a:r>
            <a:r>
              <a:rPr lang="uk-UA" sz="2400" b="1" i="1" dirty="0"/>
              <a:t>) — це комп'ютерний варіант звичайної таблиці. Вона складається з рядків і стовпців, на перетині яких розташовуються клітинки. 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readshe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08217"/>
            <a:ext cx="2606756" cy="26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оутбук, на якому показано перевпорядковану електронну таблицю Excel з автоматичним заповненням даним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64" y="3908217"/>
            <a:ext cx="3816424" cy="27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/>
              <a:t>У клітинках електронної</a:t>
            </a:r>
            <a:br>
              <a:rPr lang="en-US" sz="2900" dirty="0"/>
            </a:br>
            <a:r>
              <a:rPr lang="uk-UA" sz="2900" dirty="0"/>
              <a:t>таблиці можуть зберігатись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80601399"/>
              </p:ext>
            </p:extLst>
          </p:nvPr>
        </p:nvGraphicFramePr>
        <p:xfrm>
          <a:off x="179512" y="1124744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2" descr="http://softhelp.org.ua/wp-content/uploads/2014/01/pi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4" y="2529359"/>
            <a:ext cx="1705356" cy="13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graphic, image, photo, pictur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1790"/>
            <a:ext cx="1378438" cy="13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gital, digits, five, mathematics, number, numeral, numeric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30734"/>
            <a:ext cx="1612431" cy="16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hemistry, code, experiment, formula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70" y="4141790"/>
            <a:ext cx="1460254" cy="14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eight, text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57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ont design, font style, font weight, text, text design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80" y="207288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75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9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9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Особливістю електронних таблиць є </a:t>
            </a:r>
            <a:r>
              <a:rPr lang="uk-UA" sz="2400" b="1" i="1" dirty="0">
                <a:solidFill>
                  <a:srgbClr val="FFFF00"/>
                </a:solidFill>
              </a:rPr>
              <a:t>автоматизація обчислень</a:t>
            </a:r>
            <a:r>
              <a:rPr lang="uk-UA" sz="2400" b="1" i="1" dirty="0">
                <a:solidFill>
                  <a:schemeClr val="bg1"/>
                </a:solidFill>
              </a:rPr>
              <a:t>: при зміні даних, що містяться в ній, автоматично оновлюються і результати, які одержуються за відповідними формулами, що використовують ці дані. </a:t>
            </a:r>
          </a:p>
        </p:txBody>
      </p:sp>
      <p:pic>
        <p:nvPicPr>
          <p:cNvPr id="5122" name="Picture 2" descr="Ноутбук, на якому показано електронну таблицю з діаграмою в програмі Microsoft Exce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2"/>
          <a:stretch/>
        </p:blipFill>
        <p:spPr bwMode="auto">
          <a:xfrm>
            <a:off x="4644008" y="3448314"/>
            <a:ext cx="4414441" cy="31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7" y="3429000"/>
            <a:ext cx="4550047" cy="32349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300" b="1" i="1" dirty="0">
                <a:solidFill>
                  <a:schemeClr val="bg1"/>
                </a:solidFill>
              </a:rPr>
              <a:t>Крім того, в електронних таблицях можна швидко знаходити необхідні дані за заданими критеріями, будувати діаграми для наочного подання даних тощо.</a:t>
            </a:r>
          </a:p>
        </p:txBody>
      </p:sp>
    </p:spTree>
    <p:extLst>
      <p:ext uri="{BB962C8B-B14F-4D97-AF65-F5344CB8AC3E}">
        <p14:creationId xmlns:p14="http://schemas.microsoft.com/office/powerpoint/2010/main" val="42818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7632848" cy="214526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Для розв'язування задач із даними, які можна подати у вигляді електронних таблиць, розроблені спеціальні пакети програм, які називаються </a:t>
            </a:r>
            <a:r>
              <a:rPr lang="uk-UA" sz="2400" b="1" i="1" dirty="0">
                <a:solidFill>
                  <a:srgbClr val="FFFF00"/>
                </a:solidFill>
              </a:rPr>
              <a:t>табличними процесорами</a:t>
            </a:r>
            <a:r>
              <a:rPr lang="uk-UA" sz="2400" b="1" i="1" dirty="0"/>
              <a:t>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rusmart.su/png/vibor_cen_postavshchik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0" y="3631751"/>
            <a:ext cx="3431174" cy="28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beta.learninggg.com/wp-content/uploads/2012/01/01_banner_homepage_exce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78"/>
          <a:stretch/>
        </p:blipFill>
        <p:spPr bwMode="auto">
          <a:xfrm>
            <a:off x="3617377" y="3465858"/>
            <a:ext cx="5275103" cy="30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300" dirty="0"/>
              <a:t>Які програми використовують для опрацювання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роботи з електронними таблицями існують різні програми — табличні процесори:</a:t>
            </a:r>
          </a:p>
        </p:txBody>
      </p:sp>
      <p:pic>
        <p:nvPicPr>
          <p:cNvPr id="7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0" y="2221567"/>
            <a:ext cx="2178702" cy="21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free-share.ru/uploads/posts/2011-06/1307876140_ooocal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33" y="2285823"/>
            <a:ext cx="2019275" cy="20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2/2d/LibreOffice_Calc_icon_3.3.1_48_px.svg/2000px-LibreOffice_Calc_icon_3.3.1_48_px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5823"/>
            <a:ext cx="1682729" cy="20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ileinfo.com/images/icons/files/128/wb3-41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85823"/>
            <a:ext cx="2019273" cy="20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9" y="4398510"/>
            <a:ext cx="2267744" cy="91940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Microsoft Excel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398510"/>
            <a:ext cx="2267744" cy="91940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</a:rPr>
              <a:t>OpenOffice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Calc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1330" y="4393809"/>
            <a:ext cx="2267744" cy="91940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</a:rPr>
              <a:t>LibreOffice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Calc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8892" y="4400269"/>
            <a:ext cx="1653588" cy="91940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</a:rPr>
              <a:t>QuattroPro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5533935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 та інші. Кожна програма має подібні функції та відповідний значок.</a:t>
            </a:r>
          </a:p>
        </p:txBody>
      </p:sp>
    </p:spTree>
    <p:extLst>
      <p:ext uri="{BB962C8B-B14F-4D97-AF65-F5344CB8AC3E}">
        <p14:creationId xmlns:p14="http://schemas.microsoft.com/office/powerpoint/2010/main" val="29898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Перший табличний процесор, який одержав назву </a:t>
            </a:r>
            <a:r>
              <a:rPr lang="en-US" sz="2400" b="1" i="1" dirty="0">
                <a:solidFill>
                  <a:srgbClr val="FFFF00"/>
                </a:solidFill>
              </a:rPr>
              <a:t>VisiCalc</a:t>
            </a:r>
            <a:r>
              <a:rPr lang="en-US" sz="2400" b="1" i="1" dirty="0">
                <a:solidFill>
                  <a:schemeClr val="bg1"/>
                </a:solidFill>
              </a:rPr>
              <a:t> (</a:t>
            </a:r>
            <a:r>
              <a:rPr lang="uk-UA" sz="2400" b="1" i="1" dirty="0" err="1">
                <a:solidFill>
                  <a:schemeClr val="bg1"/>
                </a:solidFill>
              </a:rPr>
              <a:t>англ</a:t>
            </a:r>
            <a:r>
              <a:rPr lang="uk-UA" sz="2400" b="1" i="1" dirty="0">
                <a:solidFill>
                  <a:schemeClr val="bg1"/>
                </a:solidFill>
              </a:rPr>
              <a:t>. </a:t>
            </a:r>
            <a:r>
              <a:rPr lang="en-US" sz="2400" b="1" i="1" dirty="0">
                <a:solidFill>
                  <a:srgbClr val="FFFF00"/>
                </a:solidFill>
              </a:rPr>
              <a:t>Visi</a:t>
            </a:r>
            <a:r>
              <a:rPr lang="en-US" sz="2400" b="1" i="1" dirty="0">
                <a:solidFill>
                  <a:schemeClr val="bg1"/>
                </a:solidFill>
              </a:rPr>
              <a:t>ble </a:t>
            </a:r>
            <a:r>
              <a:rPr lang="en-US" sz="2400" b="1" i="1" dirty="0">
                <a:solidFill>
                  <a:srgbClr val="FFFF00"/>
                </a:solidFill>
              </a:rPr>
              <a:t>Calc</a:t>
            </a:r>
            <a:r>
              <a:rPr lang="en-US" sz="2400" b="1" i="1" dirty="0">
                <a:solidFill>
                  <a:schemeClr val="bg1"/>
                </a:solidFill>
              </a:rPr>
              <a:t>ulator - </a:t>
            </a:r>
            <a:r>
              <a:rPr lang="uk-UA" sz="2400" b="1" i="1" dirty="0">
                <a:solidFill>
                  <a:schemeClr val="bg1"/>
                </a:solidFill>
              </a:rPr>
              <a:t>наочний калькулятор), створили 1979 року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r="7438"/>
          <a:stretch/>
        </p:blipFill>
        <p:spPr bwMode="auto">
          <a:xfrm>
            <a:off x="5220072" y="2605033"/>
            <a:ext cx="3528392" cy="336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605033"/>
            <a:ext cx="4860032" cy="29625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студент Гарвардського університету (США) </a:t>
            </a:r>
            <a:r>
              <a:rPr lang="uk-UA" sz="2400" b="1" i="1" dirty="0">
                <a:solidFill>
                  <a:srgbClr val="FFFF00"/>
                </a:solidFill>
              </a:rPr>
              <a:t>Ден </a:t>
            </a:r>
            <a:r>
              <a:rPr lang="uk-UA" sz="2400" b="1" i="1" dirty="0" err="1">
                <a:solidFill>
                  <a:srgbClr val="FFFF00"/>
                </a:solidFill>
              </a:rPr>
              <a:t>Бріклін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і його товариш - програміст </a:t>
            </a:r>
            <a:r>
              <a:rPr lang="uk-UA" sz="2400" b="1" i="1" dirty="0">
                <a:solidFill>
                  <a:srgbClr val="FFFF00"/>
                </a:solidFill>
              </a:rPr>
              <a:t>Боб </a:t>
            </a:r>
            <a:r>
              <a:rPr lang="uk-UA" sz="2400" b="1" i="1" dirty="0" err="1">
                <a:solidFill>
                  <a:srgbClr val="FFFF00"/>
                </a:solidFill>
              </a:rPr>
              <a:t>Френкстон</a:t>
            </a:r>
            <a:r>
              <a:rPr lang="uk-UA" sz="2400" b="1" i="1" dirty="0">
                <a:solidFill>
                  <a:schemeClr val="bg1"/>
                </a:solidFill>
              </a:rPr>
              <a:t>. Його було розроблено для комп'ютера </a:t>
            </a:r>
            <a:r>
              <a:rPr lang="en-US" sz="2400" b="1" i="1" dirty="0">
                <a:solidFill>
                  <a:schemeClr val="bg1"/>
                </a:solidFill>
              </a:rPr>
              <a:t>Apple II.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878046</TotalTime>
  <Words>1158</Words>
  <Application>Microsoft Office PowerPoint</Application>
  <PresentationFormat>Экран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Courier New</vt:lpstr>
      <vt:lpstr>Libre Baskerville</vt:lpstr>
      <vt:lpstr>Source Sans Pro</vt:lpstr>
      <vt:lpstr>Times New Roman</vt:lpstr>
      <vt:lpstr>Verdana</vt:lpstr>
      <vt:lpstr>Wingdings</vt:lpstr>
      <vt:lpstr>sample</vt:lpstr>
      <vt:lpstr>Таблиці, електронні таблиці. Табличний процесор</vt:lpstr>
      <vt:lpstr>Ти дізнаєшся:</vt:lpstr>
      <vt:lpstr>Які програми використовують для опрацювання електронних таблиць</vt:lpstr>
      <vt:lpstr>Які програми використовують для опрацювання електронних таблиць</vt:lpstr>
      <vt:lpstr>У клітинках електронної таблиці можуть зберігатись </vt:lpstr>
      <vt:lpstr>Які програми використовують для опрацювання електронних таблиць</vt:lpstr>
      <vt:lpstr>Які програми використовують для опрацювання електронних таблиць</vt:lpstr>
      <vt:lpstr>Які програми використовують для опрацювання електронних таблиць</vt:lpstr>
      <vt:lpstr>Чи знаєте ви, що...</vt:lpstr>
      <vt:lpstr>Чи знаєте ви, що...</vt:lpstr>
      <vt:lpstr>Які програми використовують для опрацювання електронних таблиць</vt:lpstr>
      <vt:lpstr>Які програми використовують для опрацювання електронних таблиць</vt:lpstr>
      <vt:lpstr>Запуск програми Excel</vt:lpstr>
      <vt:lpstr>Запуск програми Excel</vt:lpstr>
      <vt:lpstr>Запуск програми Excel</vt:lpstr>
      <vt:lpstr>Вікно програми Excel</vt:lpstr>
      <vt:lpstr>Які програми використовують для опрацювання електронних таблиць</vt:lpstr>
      <vt:lpstr>Які програми використовують для опрацювання електронних таблиць</vt:lpstr>
      <vt:lpstr>Об‘єкти електронної таблиці</vt:lpstr>
      <vt:lpstr>Об‘єкти електронної таблиці</vt:lpstr>
      <vt:lpstr>Об‘єкти електронної таблиці</vt:lpstr>
      <vt:lpstr>Об‘єкти електронної таблиці</vt:lpstr>
      <vt:lpstr>Об‘єкти електронної таблиці</vt:lpstr>
      <vt:lpstr>Об‘єкти електронної таблиці</vt:lpstr>
      <vt:lpstr>Як переміщуватись по електронній таблиці?</vt:lpstr>
      <vt:lpstr>Об‘єкти електронної таблиці</vt:lpstr>
      <vt:lpstr>Як змінити вміст клітинки?</vt:lpstr>
      <vt:lpstr>Як змінити вміст клітинки?</vt:lpstr>
      <vt:lpstr>Повторюємо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Zoe</cp:lastModifiedBy>
  <cp:revision>2382</cp:revision>
  <dcterms:created xsi:type="dcterms:W3CDTF">2013-09-01T18:00:33Z</dcterms:created>
  <dcterms:modified xsi:type="dcterms:W3CDTF">2021-11-11T11:50:55Z</dcterms:modified>
</cp:coreProperties>
</file>