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1509" r:id="rId3"/>
    <p:sldId id="903" r:id="rId4"/>
    <p:sldId id="890" r:id="rId5"/>
    <p:sldId id="1506" r:id="rId6"/>
    <p:sldId id="1528" r:id="rId7"/>
    <p:sldId id="1537" r:id="rId8"/>
    <p:sldId id="1532" r:id="rId9"/>
    <p:sldId id="1540" r:id="rId10"/>
    <p:sldId id="895" r:id="rId11"/>
    <p:sldId id="899" r:id="rId12"/>
    <p:sldId id="900" r:id="rId13"/>
    <p:sldId id="1541" r:id="rId14"/>
    <p:sldId id="904" r:id="rId15"/>
    <p:sldId id="901" r:id="rId16"/>
    <p:sldId id="905" r:id="rId17"/>
    <p:sldId id="1354" r:id="rId18"/>
    <p:sldId id="747" r:id="rId19"/>
    <p:sldId id="644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09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19</a:t>
            </a:r>
          </a:p>
        </p:txBody>
      </p:sp>
      <p:pic>
        <p:nvPicPr>
          <p:cNvPr id="7" name="Picture 2" descr="computer, programmer, scientist icon">
            <a:extLst>
              <a:ext uri="{FF2B5EF4-FFF2-40B4-BE49-F238E27FC236}">
                <a16:creationId xmlns:a16="http://schemas.microsoft.com/office/drawing/2014/main" id="{B7184031-6352-4CF5-8873-DE2C4254F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524319" y="358777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D573789-CF96-45BC-B997-F5BDD54D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sz="3400" dirty="0"/>
              <a:t>Застосування гіпертекстових, графічних, анімаційних та мультимедійних елементів на веб-сторінках</a:t>
            </a:r>
            <a:br>
              <a:rPr lang="uk-UA" sz="4800" dirty="0"/>
            </a:br>
            <a:r>
              <a:rPr lang="uk-UA" sz="4700" dirty="0"/>
              <a:t>Практична робота 3</a:t>
            </a:r>
          </a:p>
        </p:txBody>
      </p:sp>
      <p:pic>
        <p:nvPicPr>
          <p:cNvPr id="8" name="Picture 4" descr="https://png2.kisspng.com/sh/c75f9dbb0ac2fe849707c6751266cfa3/L0KzQYm3VMA0N6FAj5H0aYP2gLBuTfNwdaF6jNd7LXnmf7B6TfdzaaFtgdU2ZHX2ebj1Tflkd58yfNd8aXfxPcjsgr1lbadqhNH5bXXxhH68gfM0a2VnUKNtMnO1RHACU8MzPGI2TaMAMkK6R4q6UsAyOWo6RuJ3Zx==/kisspng-computer-icons-graphic-design-icon-design-web-development-5ac3c4b81d2c24.9332411515227793201195.png">
            <a:extLst>
              <a:ext uri="{FF2B5EF4-FFF2-40B4-BE49-F238E27FC236}">
                <a16:creationId xmlns:a16="http://schemas.microsoft.com/office/drawing/2014/main" id="{3C8DDD6F-AEBD-4591-92D4-C181936C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7" y="3662318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Гіперпосилання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Сайт може складатись із багатьох пов'язаних гіперпосиланнями веб-сторінок, одна з яких є головною. Вона відкривається першою і пов'язана з іншими сторінками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гіперпосилань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33A54-1FEE-475E-925F-D9519227C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0" y="3075028"/>
            <a:ext cx="5175855" cy="3405442"/>
          </a:xfrm>
          <a:prstGeom prst="rect">
            <a:avLst/>
          </a:prstGeom>
        </p:spPr>
      </p:pic>
      <p:pic>
        <p:nvPicPr>
          <p:cNvPr id="3076" name="Picture 4" descr="Результат пошуку зображень за запитом &quot;Hyperlinks&quot;">
            <a:extLst>
              <a:ext uri="{FF2B5EF4-FFF2-40B4-BE49-F238E27FC236}">
                <a16:creationId xmlns:a16="http://schemas.microsoft.com/office/drawing/2014/main" id="{1B4790FD-DD22-4C11-9E4A-6BCD7E01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42" y="3094906"/>
            <a:ext cx="5920133" cy="36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Гіперпосилання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Файл головної сторінки називають, як правило,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5D2BE-DC36-403E-AB62-3D3DFFE7C762}"/>
              </a:ext>
            </a:extLst>
          </p:cNvPr>
          <p:cNvSpPr txBox="1"/>
          <p:nvPr/>
        </p:nvSpPr>
        <p:spPr>
          <a:xfrm>
            <a:off x="72006" y="431304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інші файли можна називати як завгодно наприклад,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3F1EBC6-95CD-41BC-B49C-55BAA3C7CFD9}"/>
              </a:ext>
            </a:extLst>
          </p:cNvPr>
          <p:cNvSpPr/>
          <p:nvPr/>
        </p:nvSpPr>
        <p:spPr>
          <a:xfrm>
            <a:off x="72007" y="5008424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about_me.html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332FD89-F642-4697-A8DA-D569DA66146F}"/>
              </a:ext>
            </a:extLst>
          </p:cNvPr>
          <p:cNvSpPr/>
          <p:nvPr/>
        </p:nvSpPr>
        <p:spPr>
          <a:xfrm>
            <a:off x="4110552" y="5008424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friends.html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03ABE54-8ABA-4114-99A3-31FB4C378DD1}"/>
              </a:ext>
            </a:extLst>
          </p:cNvPr>
          <p:cNvSpPr/>
          <p:nvPr/>
        </p:nvSpPr>
        <p:spPr>
          <a:xfrm>
            <a:off x="8149100" y="5008424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photos.html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D7C4FE7-E046-42DD-8F17-B8265CAA0987}"/>
              </a:ext>
            </a:extLst>
          </p:cNvPr>
          <p:cNvSpPr/>
          <p:nvPr/>
        </p:nvSpPr>
        <p:spPr>
          <a:xfrm>
            <a:off x="72006" y="1825158"/>
            <a:ext cx="7084168" cy="2315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index.html </a:t>
            </a:r>
          </a:p>
        </p:txBody>
      </p:sp>
      <p:pic>
        <p:nvPicPr>
          <p:cNvPr id="4098" name="Picture 2" descr="Результат пошуку зображень за запитом &quot;Home page&quot;">
            <a:extLst>
              <a:ext uri="{FF2B5EF4-FFF2-40B4-BE49-F238E27FC236}">
                <a16:creationId xmlns:a16="http://schemas.microsoft.com/office/drawing/2014/main" id="{E2952E19-EA2D-48D5-9C67-7569585F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15" y="1801824"/>
            <a:ext cx="4753033" cy="24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Гіперпосилання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7840" y="1196763"/>
            <a:ext cx="1071431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 успішного   керування   розробкою  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  файли   краще  розмістити в одній папці з </a:t>
            </a:r>
            <a:r>
              <a:rPr lang="uk-UA" sz="2800" b="1" i="1" kern="0" dirty="0" err="1">
                <a:solidFill>
                  <a:srgbClr val="FFFFFF"/>
                </a:solidFill>
              </a:rPr>
              <a:t>html</a:t>
            </a:r>
            <a:r>
              <a:rPr lang="uk-UA" sz="2800" b="1" i="1" kern="0" dirty="0">
                <a:solidFill>
                  <a:srgbClr val="FFFFFF"/>
                </a:solidFill>
              </a:rPr>
              <a:t>-документом або у вкладених папках.</a:t>
            </a:r>
          </a:p>
        </p:txBody>
      </p:sp>
      <p:pic>
        <p:nvPicPr>
          <p:cNvPr id="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898BEC1A-7285-4778-B097-5E7E5877C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967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B7631B-4C72-49D7-B855-88D083EE3B74}"/>
              </a:ext>
            </a:extLst>
          </p:cNvPr>
          <p:cNvSpPr txBox="1"/>
          <p:nvPr/>
        </p:nvSpPr>
        <p:spPr>
          <a:xfrm>
            <a:off x="72008" y="267769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в одній папці з файлом </a:t>
            </a:r>
            <a:r>
              <a:rPr lang="en-US" sz="2800" b="1" i="1" kern="0" dirty="0">
                <a:solidFill>
                  <a:srgbClr val="FFFF00"/>
                </a:solidFill>
              </a:rPr>
              <a:t>index.html </a:t>
            </a:r>
            <a:r>
              <a:rPr lang="uk-UA" sz="2800" b="1" i="1" kern="0" dirty="0">
                <a:solidFill>
                  <a:srgbClr val="FFFFFF"/>
                </a:solidFill>
              </a:rPr>
              <a:t>створено новий файл </a:t>
            </a:r>
            <a:r>
              <a:rPr lang="en-US" sz="2800" b="1" i="1" kern="0" dirty="0">
                <a:solidFill>
                  <a:srgbClr val="FFFF00"/>
                </a:solidFill>
              </a:rPr>
              <a:t>prf.html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  <a:r>
              <a:rPr lang="uk-UA" sz="2800" b="1" i="1" kern="0" dirty="0">
                <a:solidFill>
                  <a:srgbClr val="FFFFFF"/>
                </a:solidFill>
              </a:rPr>
              <a:t> зміст якого може бути довільним і містити вашу фотографію. Для цього випадку у файлі </a:t>
            </a:r>
            <a:r>
              <a:rPr lang="en-US" sz="2800" b="1" i="1" kern="0" dirty="0">
                <a:solidFill>
                  <a:srgbClr val="FFFF00"/>
                </a:solidFill>
              </a:rPr>
              <a:t>index.html </a:t>
            </a:r>
            <a:r>
              <a:rPr lang="uk-UA" sz="2800" b="1" i="1" kern="0" dirty="0">
                <a:solidFill>
                  <a:srgbClr val="FFFFFF"/>
                </a:solidFill>
              </a:rPr>
              <a:t>фразу подивитися моє фото можна зробити гіперпосиланням, яке матиме такий вигляд: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48DE3-0C5E-4056-BA87-DF0C5586655E}"/>
              </a:ext>
            </a:extLst>
          </p:cNvPr>
          <p:cNvSpPr txBox="1"/>
          <p:nvPr/>
        </p:nvSpPr>
        <p:spPr>
          <a:xfrm>
            <a:off x="72008" y="5041719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&lt;а </a:t>
            </a:r>
            <a:r>
              <a:rPr lang="en-US" sz="3200" b="1" i="1" kern="0" dirty="0" err="1">
                <a:solidFill>
                  <a:srgbClr val="FFFFFF"/>
                </a:solidFill>
              </a:rPr>
              <a:t>href</a:t>
            </a:r>
            <a:r>
              <a:rPr lang="en-US" sz="3200" b="1" i="1" kern="0" dirty="0">
                <a:solidFill>
                  <a:srgbClr val="FFFFFF"/>
                </a:solidFill>
              </a:rPr>
              <a:t>="prf.html"&gt; </a:t>
            </a:r>
            <a:r>
              <a:rPr lang="uk-UA" sz="3200" b="1" i="1" kern="0" dirty="0">
                <a:solidFill>
                  <a:srgbClr val="FFFFFF"/>
                </a:solidFill>
              </a:rPr>
              <a:t>подивитися моє фото &lt;/а&gt;</a:t>
            </a:r>
          </a:p>
        </p:txBody>
      </p:sp>
    </p:spTree>
    <p:extLst>
      <p:ext uri="{BB962C8B-B14F-4D97-AF65-F5344CB8AC3E}">
        <p14:creationId xmlns:p14="http://schemas.microsoft.com/office/powerpoint/2010/main" val="37170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Гіперпосилання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Гіперпосиланням може бути і малюнок. Якщо замість тексту вказати тег вставляння малюнка: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27F6D-F602-429C-8AA8-765B5DDDAF72}"/>
              </a:ext>
            </a:extLst>
          </p:cNvPr>
          <p:cNvSpPr txBox="1"/>
          <p:nvPr/>
        </p:nvSpPr>
        <p:spPr>
          <a:xfrm>
            <a:off x="72008" y="2248247"/>
            <a:ext cx="6239340" cy="17081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500" b="1" i="1" kern="0" dirty="0">
                <a:solidFill>
                  <a:srgbClr val="FFFFFF"/>
                </a:solidFill>
              </a:rPr>
              <a:t>&lt;а </a:t>
            </a:r>
            <a:r>
              <a:rPr lang="en-US" sz="3500" b="1" i="1" kern="0" dirty="0" err="1">
                <a:solidFill>
                  <a:srgbClr val="FFFFFF"/>
                </a:solidFill>
              </a:rPr>
              <a:t>href</a:t>
            </a:r>
            <a:r>
              <a:rPr lang="en-US" sz="3500" b="1" i="1" kern="0" dirty="0">
                <a:solidFill>
                  <a:srgbClr val="FFFFFF"/>
                </a:solidFill>
              </a:rPr>
              <a:t>="prf.html“&gt;&lt;</a:t>
            </a:r>
            <a:r>
              <a:rPr lang="en-US" sz="3500" b="1" i="1" kern="0" dirty="0" err="1">
                <a:solidFill>
                  <a:srgbClr val="FFFFFF"/>
                </a:solidFill>
              </a:rPr>
              <a:t>img</a:t>
            </a:r>
            <a:r>
              <a:rPr lang="en-US" sz="3500" b="1" i="1" kern="0" dirty="0">
                <a:solidFill>
                  <a:srgbClr val="FFFFFF"/>
                </a:solidFill>
              </a:rPr>
              <a:t> </a:t>
            </a:r>
            <a:r>
              <a:rPr lang="en-US" sz="3500" b="1" i="1" kern="0" dirty="0" err="1">
                <a:solidFill>
                  <a:srgbClr val="FFFFFF"/>
                </a:solidFill>
              </a:rPr>
              <a:t>src</a:t>
            </a:r>
            <a:r>
              <a:rPr lang="en-US" sz="3500" b="1" i="1" kern="0" dirty="0">
                <a:solidFill>
                  <a:srgbClr val="FFFFFF"/>
                </a:solidFill>
              </a:rPr>
              <a:t>=foto1.jpg&gt;&lt;/a&gt; </a:t>
            </a:r>
            <a:endParaRPr lang="uk-UA" sz="35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D3A78-2927-4DCD-A4FD-CC99F8A92BDF}"/>
              </a:ext>
            </a:extLst>
          </p:cNvPr>
          <p:cNvSpPr txBox="1"/>
          <p:nvPr/>
        </p:nvSpPr>
        <p:spPr>
          <a:xfrm>
            <a:off x="72007" y="4081942"/>
            <a:ext cx="623934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гіперпосилання спрацює під час клацання малюнка.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DFF0C14-ABD8-445C-8D6A-7D0757798AD3}"/>
              </a:ext>
            </a:extLst>
          </p:cNvPr>
          <p:cNvGrpSpPr/>
          <p:nvPr/>
        </p:nvGrpSpPr>
        <p:grpSpPr>
          <a:xfrm>
            <a:off x="7056783" y="2178029"/>
            <a:ext cx="5372652" cy="4679971"/>
            <a:chOff x="8534124" y="2976566"/>
            <a:chExt cx="4471780" cy="3895246"/>
          </a:xfrm>
        </p:grpSpPr>
        <p:pic>
          <p:nvPicPr>
            <p:cNvPr id="7170" name="Picture 2" descr="Результат пошуку зображень за запитом &quot;image icon&quot;">
              <a:extLst>
                <a:ext uri="{FF2B5EF4-FFF2-40B4-BE49-F238E27FC236}">
                  <a16:creationId xmlns:a16="http://schemas.microsoft.com/office/drawing/2014/main" id="{64D7B78C-030D-49AB-B38E-C174B97F2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124" y="2976566"/>
              <a:ext cx="3588026" cy="358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Результат пошуку зображень за запитом &quot;Mouse cursor&quot;">
              <a:extLst>
                <a:ext uri="{FF2B5EF4-FFF2-40B4-BE49-F238E27FC236}">
                  <a16:creationId xmlns:a16="http://schemas.microsoft.com/office/drawing/2014/main" id="{D5490C61-B8C0-496D-984E-42A5352E5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801" y="4196187"/>
              <a:ext cx="4275103" cy="267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40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Гіперпосилання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Головна веб-сторінка може містити такий набір тегів і тексту: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94D31-251A-4898-9923-6273D61B482F}"/>
              </a:ext>
            </a:extLst>
          </p:cNvPr>
          <p:cNvSpPr txBox="1"/>
          <p:nvPr/>
        </p:nvSpPr>
        <p:spPr>
          <a:xfrm>
            <a:off x="72008" y="2278064"/>
            <a:ext cx="12050142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>
                <a:solidFill>
                  <a:srgbClr val="FFFFFF"/>
                </a:solidFill>
              </a:rPr>
              <a:t>html&gt;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&lt;body&gt;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</a:t>
            </a:r>
            <a:r>
              <a:rPr lang="uk-UA" sz="2800" b="1" i="1" kern="0" dirty="0">
                <a:solidFill>
                  <a:srgbClr val="FFFFFF"/>
                </a:solidFill>
              </a:rPr>
              <a:t>а </a:t>
            </a:r>
            <a:r>
              <a:rPr lang="en-US" sz="2800" b="1" i="1" kern="0" dirty="0" err="1">
                <a:solidFill>
                  <a:srgbClr val="FFFFFF"/>
                </a:solidFill>
              </a:rPr>
              <a:t>href</a:t>
            </a:r>
            <a:r>
              <a:rPr lang="en-US" sz="2800" b="1" i="1" kern="0" dirty="0">
                <a:solidFill>
                  <a:srgbClr val="FFFFFF"/>
                </a:solidFill>
              </a:rPr>
              <a:t>="first.html"&gt;</a:t>
            </a:r>
            <a:r>
              <a:rPr lang="uk-UA" sz="2800" b="1" i="1" kern="0" dirty="0">
                <a:solidFill>
                  <a:srgbClr val="FFFFFF"/>
                </a:solidFill>
              </a:rPr>
              <a:t>Перша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сторінка&lt;/а&gt;&lt;</a:t>
            </a:r>
            <a:r>
              <a:rPr lang="en-US" sz="2800" b="1" i="1" kern="0" dirty="0" err="1">
                <a:solidFill>
                  <a:srgbClr val="FFFFFF"/>
                </a:solidFill>
              </a:rPr>
              <a:t>br</a:t>
            </a:r>
            <a:r>
              <a:rPr lang="uk-UA" sz="2800" b="1" i="1" kern="0" dirty="0">
                <a:solidFill>
                  <a:srgbClr val="FFFFFF"/>
                </a:solidFill>
              </a:rPr>
              <a:t>&gt;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&lt;а </a:t>
            </a:r>
            <a:r>
              <a:rPr lang="en-US" sz="2800" b="1" i="1" kern="0" dirty="0" err="1">
                <a:solidFill>
                  <a:srgbClr val="FFFFFF"/>
                </a:solidFill>
              </a:rPr>
              <a:t>href</a:t>
            </a:r>
            <a:r>
              <a:rPr lang="en-US" sz="2800" b="1" i="1" kern="0" dirty="0">
                <a:solidFill>
                  <a:srgbClr val="FFFFFF"/>
                </a:solidFill>
              </a:rPr>
              <a:t>="second.html"&gt;</a:t>
            </a:r>
            <a:r>
              <a:rPr lang="uk-UA" sz="2800" b="1" i="1" kern="0" dirty="0">
                <a:solidFill>
                  <a:srgbClr val="FFFFFF"/>
                </a:solidFill>
              </a:rPr>
              <a:t>Друга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сторінка&lt;/а&gt;&lt;</a:t>
            </a:r>
            <a:r>
              <a:rPr lang="en-US" sz="2800" b="1" i="1" kern="0" dirty="0" err="1">
                <a:solidFill>
                  <a:srgbClr val="FFFFFF"/>
                </a:solidFill>
              </a:rPr>
              <a:t>br</a:t>
            </a:r>
            <a:r>
              <a:rPr lang="uk-UA" sz="2800" b="1" i="1" kern="0" dirty="0">
                <a:solidFill>
                  <a:srgbClr val="FFFFFF"/>
                </a:solidFill>
              </a:rPr>
              <a:t>&gt;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&lt;а </a:t>
            </a:r>
            <a:r>
              <a:rPr lang="en-US" sz="2800" b="1" i="1" kern="0" dirty="0" err="1">
                <a:solidFill>
                  <a:srgbClr val="FFFFFF"/>
                </a:solidFill>
              </a:rPr>
              <a:t>href</a:t>
            </a:r>
            <a:r>
              <a:rPr lang="en-US" sz="2800" b="1" i="1" kern="0" dirty="0">
                <a:solidFill>
                  <a:srgbClr val="FFFFFF"/>
                </a:solidFill>
              </a:rPr>
              <a:t>="third.html"&gt;</a:t>
            </a:r>
            <a:r>
              <a:rPr lang="uk-UA" sz="2800" b="1" i="1" kern="0" dirty="0">
                <a:solidFill>
                  <a:srgbClr val="FFFFFF"/>
                </a:solidFill>
              </a:rPr>
              <a:t>Третя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сторінка&lt;/а&gt;&lt;</a:t>
            </a:r>
            <a:r>
              <a:rPr lang="en-US" sz="2800" b="1" i="1" kern="0" dirty="0" err="1">
                <a:solidFill>
                  <a:srgbClr val="FFFFFF"/>
                </a:solidFill>
              </a:rPr>
              <a:t>br</a:t>
            </a:r>
            <a:r>
              <a:rPr lang="uk-UA" sz="2800" b="1" i="1" kern="0" dirty="0">
                <a:solidFill>
                  <a:srgbClr val="FFFFFF"/>
                </a:solidFill>
              </a:rPr>
              <a:t>&gt;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&lt;/</a:t>
            </a:r>
            <a:r>
              <a:rPr lang="en-US" sz="2800" b="1" i="1" kern="0" dirty="0">
                <a:solidFill>
                  <a:srgbClr val="FFFFFF"/>
                </a:solidFill>
              </a:rPr>
              <a:t>body&gt;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&lt;/html&gt;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148" name="Picture 4" descr="home, homepage, house, share, web icon">
            <a:extLst>
              <a:ext uri="{FF2B5EF4-FFF2-40B4-BE49-F238E27FC236}">
                <a16:creationId xmlns:a16="http://schemas.microsoft.com/office/drawing/2014/main" id="{0F2807A9-E7AF-4227-B03B-E9A4D4AB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88" y="4517053"/>
            <a:ext cx="2167627" cy="21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FDDEED-E036-40CE-8AA8-65FB8BD1A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052" y="4581938"/>
            <a:ext cx="4482548" cy="20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Гіперпосилання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повернення до головної сторінки на інших сторінках повинні бути відповідні посилання. Наприклад, такі: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5122" name="Picture 2" descr="Результат пошуку зображень за запитом &quot;homepage&quot;">
            <a:extLst>
              <a:ext uri="{FF2B5EF4-FFF2-40B4-BE49-F238E27FC236}">
                <a16:creationId xmlns:a16="http://schemas.microsoft.com/office/drawing/2014/main" id="{AF9AB87A-056F-4C50-8B69-2740763E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22" y="2667755"/>
            <a:ext cx="7472328" cy="38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E6D3E0-4AA8-4303-A266-093A87612163}"/>
              </a:ext>
            </a:extLst>
          </p:cNvPr>
          <p:cNvSpPr/>
          <p:nvPr/>
        </p:nvSpPr>
        <p:spPr>
          <a:xfrm>
            <a:off x="72008" y="2667754"/>
            <a:ext cx="4440357" cy="38324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&lt;а </a:t>
            </a:r>
            <a:r>
              <a:rPr lang="en-US" sz="4000" b="1" i="1" kern="0" dirty="0" err="1">
                <a:solidFill>
                  <a:srgbClr val="FFFFFF"/>
                </a:solidFill>
              </a:rPr>
              <a:t>href</a:t>
            </a:r>
            <a:r>
              <a:rPr lang="en-US" sz="4000" b="1" i="1" kern="0" dirty="0">
                <a:solidFill>
                  <a:srgbClr val="FFFFFF"/>
                </a:solidFill>
              </a:rPr>
              <a:t>=</a:t>
            </a:r>
            <a:endParaRPr lang="uk-UA" sz="40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"index.html"&gt;</a:t>
            </a:r>
            <a:r>
              <a:rPr lang="uk-UA" sz="4000" b="1" i="1" kern="0" dirty="0">
                <a:solidFill>
                  <a:srgbClr val="FFFFFF"/>
                </a:solidFill>
              </a:rPr>
              <a:t>Головна</a:t>
            </a:r>
            <a:r>
              <a:rPr lang="en-US" sz="4000" b="1" i="1" kern="0" dirty="0">
                <a:solidFill>
                  <a:srgbClr val="FFFFFF"/>
                </a:solidFill>
              </a:rPr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3077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90109" y="5445224"/>
            <a:ext cx="6890098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Гіперпосилання 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7471A265-965F-4474-A297-319F684FC0A2}"/>
              </a:ext>
            </a:extLst>
          </p:cNvPr>
          <p:cNvGrpSpPr/>
          <p:nvPr/>
        </p:nvGrpSpPr>
        <p:grpSpPr>
          <a:xfrm>
            <a:off x="80141" y="2095675"/>
            <a:ext cx="11825532" cy="2462653"/>
            <a:chOff x="-1172282" y="1899456"/>
            <a:chExt cx="14087475" cy="29337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42E2C85-24F0-4060-89F3-DB0EADBD6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72282" y="1899456"/>
              <a:ext cx="8791575" cy="29337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7552E8-1F30-4F53-9723-B6C491AA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9293" y="2060240"/>
              <a:ext cx="5295900" cy="262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9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Продовж речення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Сьогодні я дізнався...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6543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Сьогодні я навчився...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527672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 мені сподобалося...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766D2-9385-4AF8-A07C-73ACC82B6466}"/>
              </a:ext>
            </a:extLst>
          </p:cNvPr>
          <p:cNvSpPr txBox="1"/>
          <p:nvPr/>
        </p:nvSpPr>
        <p:spPr>
          <a:xfrm>
            <a:off x="75930" y="3189906"/>
            <a:ext cx="1204621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 досяг...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29A17-9518-4D09-8DE1-529780971440}"/>
              </a:ext>
            </a:extLst>
          </p:cNvPr>
          <p:cNvSpPr txBox="1"/>
          <p:nvPr/>
        </p:nvSpPr>
        <p:spPr>
          <a:xfrm>
            <a:off x="77600" y="385214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Мені було складно...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3EF6F-40E0-4924-AB90-CC8BA8C6720B}"/>
              </a:ext>
            </a:extLst>
          </p:cNvPr>
          <p:cNvSpPr txBox="1"/>
          <p:nvPr/>
        </p:nvSpPr>
        <p:spPr>
          <a:xfrm>
            <a:off x="81523" y="4514374"/>
            <a:ext cx="1044425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 оцінюю свою роботу 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уроці</a:t>
            </a:r>
            <a:r>
              <a:rPr lang="uk-UA" sz="2800" b="1" i="1" kern="0" dirty="0">
                <a:solidFill>
                  <a:srgbClr val="002060"/>
                </a:solidFill>
              </a:rPr>
              <a:t>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C1023-EAC2-49CC-89CC-2EBAAE75E05D}"/>
              </a:ext>
            </a:extLst>
          </p:cNvPr>
          <p:cNvSpPr txBox="1"/>
          <p:nvPr/>
        </p:nvSpPr>
        <p:spPr>
          <a:xfrm>
            <a:off x="81522" y="5163484"/>
            <a:ext cx="10447653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Мені потрібна допомога...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3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i="1" dirty="0">
                <a:solidFill>
                  <a:srgbClr val="002060"/>
                </a:solidFill>
              </a:rPr>
              <a:t>Застосування гіпертекстових, графічних, анімаційних та мультимедійних елементів на веб-сторінках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pic>
        <p:nvPicPr>
          <p:cNvPr id="7174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9511521-ED59-4170-A63B-87048A0FA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/>
          <a:stretch/>
        </p:blipFill>
        <p:spPr bwMode="auto">
          <a:xfrm>
            <a:off x="5064895" y="1167703"/>
            <a:ext cx="7042774" cy="53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Пропоную розповісти про свої досягнення за останні </a:t>
            </a:r>
            <a:r>
              <a:rPr lang="uk-UA" sz="2800" b="1" i="1" kern="0" dirty="0" err="1">
                <a:solidFill>
                  <a:schemeClr val="bg1"/>
                </a:solidFill>
              </a:rPr>
              <a:t>уроки</a:t>
            </a:r>
            <a:r>
              <a:rPr lang="uk-UA" sz="2800" b="1" i="1" kern="0" dirty="0">
                <a:solidFill>
                  <a:schemeClr val="bg1"/>
                </a:solidFill>
              </a:rPr>
              <a:t> з розділу «Графіка та мультимедіа для веб-середовища».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E487B62-4C3C-4701-AA2F-EA05808BA94A}"/>
              </a:ext>
            </a:extLst>
          </p:cNvPr>
          <p:cNvSpPr/>
          <p:nvPr/>
        </p:nvSpPr>
        <p:spPr>
          <a:xfrm>
            <a:off x="74165" y="2690676"/>
            <a:ext cx="12047985" cy="6620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Я дізнався...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88D5657-E1F7-4A63-B0F0-F79139EA5D3C}"/>
              </a:ext>
            </a:extLst>
          </p:cNvPr>
          <p:cNvSpPr/>
          <p:nvPr/>
        </p:nvSpPr>
        <p:spPr>
          <a:xfrm>
            <a:off x="69850" y="3494196"/>
            <a:ext cx="12047985" cy="662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Я навчився...</a:t>
            </a:r>
            <a:endParaRPr lang="uk-UA" sz="3000" b="1" i="1" kern="0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E021DAB-665E-4055-A9D8-E356C3241957}"/>
              </a:ext>
            </a:extLst>
          </p:cNvPr>
          <p:cNvSpPr/>
          <p:nvPr/>
        </p:nvSpPr>
        <p:spPr>
          <a:xfrm>
            <a:off x="69850" y="4297716"/>
            <a:ext cx="12047985" cy="6620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Я вже зробив...</a:t>
            </a:r>
            <a:endParaRPr lang="uk-UA" sz="30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B7669F8-77A9-4800-ACD6-71D85E29FD7B}"/>
              </a:ext>
            </a:extLst>
          </p:cNvPr>
          <p:cNvSpPr/>
          <p:nvPr/>
        </p:nvSpPr>
        <p:spPr>
          <a:xfrm>
            <a:off x="69849" y="5101236"/>
            <a:ext cx="12047985" cy="662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Я став розуміти...</a:t>
            </a:r>
            <a:endParaRPr lang="uk-UA" sz="3000" b="1" i="1" kern="0" dirty="0">
              <a:solidFill>
                <a:schemeClr val="bg1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7DC3020-0017-4F2B-B2D4-A9CBA265B490}"/>
              </a:ext>
            </a:extLst>
          </p:cNvPr>
          <p:cNvSpPr/>
          <p:nvPr/>
        </p:nvSpPr>
        <p:spPr>
          <a:xfrm>
            <a:off x="69848" y="5904756"/>
            <a:ext cx="12047985" cy="66206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002060"/>
                </a:solidFill>
              </a:rPr>
              <a:t>Я переконався...</a:t>
            </a:r>
          </a:p>
        </p:txBody>
      </p:sp>
    </p:spTree>
    <p:extLst>
      <p:ext uri="{BB962C8B-B14F-4D97-AF65-F5344CB8AC3E}">
        <p14:creationId xmlns:p14="http://schemas.microsoft.com/office/powerpoint/2010/main" val="21135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19</a:t>
            </a:r>
          </a:p>
        </p:txBody>
      </p:sp>
      <p:pic>
        <p:nvPicPr>
          <p:cNvPr id="8" name="Picture 2" descr="computer, programmer, scientist icon">
            <a:extLst>
              <a:ext uri="{FF2B5EF4-FFF2-40B4-BE49-F238E27FC236}">
                <a16:creationId xmlns:a16="http://schemas.microsoft.com/office/drawing/2014/main" id="{5AA02244-FC72-45E7-9060-D9F79E5C8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524319" y="358777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ng2.kisspng.com/sh/c75f9dbb0ac2fe849707c6751266cfa3/L0KzQYm3VMA0N6FAj5H0aYP2gLBuTfNwdaF6jNd7LXnmf7B6TfdzaaFtgdU2ZHX2ebj1Tflkd58yfNd8aXfxPcjsgr1lbadqhNH5bXXxhH68gfM0a2VnUKNtMnO1RHACU8MzPGI2TaMAMkK6R4q6UsAyOWo6RuJ3Zx==/kisspng-computer-icons-graphic-design-icon-design-web-development-5ac3c4b81d2c24.9332411515227793201195.png">
            <a:extLst>
              <a:ext uri="{FF2B5EF4-FFF2-40B4-BE49-F238E27FC236}">
                <a16:creationId xmlns:a16="http://schemas.microsoft.com/office/drawing/2014/main" id="{147BD972-2B04-4370-A833-FF494E82E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7" y="3662318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BA196-82E8-4FFD-8FB5-E7585CA585B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розміщення на веб-сторінках в Інтернеті використовують растрові зображення у форматах: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E2021-9D6F-4082-8772-3798FD5080CA}"/>
              </a:ext>
            </a:extLst>
          </p:cNvPr>
          <p:cNvSpPr txBox="1"/>
          <p:nvPr/>
        </p:nvSpPr>
        <p:spPr>
          <a:xfrm>
            <a:off x="72007" y="2267580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JPG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CB2B3-9C09-4CAD-9BD1-6D5DA3606572}"/>
              </a:ext>
            </a:extLst>
          </p:cNvPr>
          <p:cNvSpPr txBox="1"/>
          <p:nvPr/>
        </p:nvSpPr>
        <p:spPr>
          <a:xfrm>
            <a:off x="4110553" y="2267580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GIF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873F2-DBC3-4F52-8968-7B19CA4940D0}"/>
              </a:ext>
            </a:extLst>
          </p:cNvPr>
          <p:cNvSpPr txBox="1"/>
          <p:nvPr/>
        </p:nvSpPr>
        <p:spPr>
          <a:xfrm>
            <a:off x="8149099" y="2267580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PNG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E2B4B-8B0E-408A-9B3B-D253C52C24DB}"/>
              </a:ext>
            </a:extLst>
          </p:cNvPr>
          <p:cNvSpPr txBox="1"/>
          <p:nvPr/>
        </p:nvSpPr>
        <p:spPr>
          <a:xfrm>
            <a:off x="72008" y="512003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 ці формати передбачають стискання даних і файли мають менший обсяг, ніж відповідні файли форматів без стискання.</a:t>
            </a:r>
          </a:p>
        </p:txBody>
      </p:sp>
      <p:pic>
        <p:nvPicPr>
          <p:cNvPr id="7170" name="Picture 2" descr="document, extension, file, jpg icon">
            <a:extLst>
              <a:ext uri="{FF2B5EF4-FFF2-40B4-BE49-F238E27FC236}">
                <a16:creationId xmlns:a16="http://schemas.microsoft.com/office/drawing/2014/main" id="{CE399FCC-9020-4ECA-BB1C-91375049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8" y="3162308"/>
            <a:ext cx="1454827" cy="18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cument, extension, file icon">
            <a:extLst>
              <a:ext uri="{FF2B5EF4-FFF2-40B4-BE49-F238E27FC236}">
                <a16:creationId xmlns:a16="http://schemas.microsoft.com/office/drawing/2014/main" id="{39DF8B2A-0B2C-470E-A96A-8AEE1553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210" y="3133641"/>
            <a:ext cx="1454827" cy="18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if, image icon">
            <a:extLst>
              <a:ext uri="{FF2B5EF4-FFF2-40B4-BE49-F238E27FC236}">
                <a16:creationId xmlns:a16="http://schemas.microsoft.com/office/drawing/2014/main" id="{F119B95B-1BD7-40AB-970C-62894749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71" y="3054921"/>
            <a:ext cx="2047214" cy="20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вставити малюнок на веб-сторінку, необхідно скористатися тегом: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3CD13-9A18-4269-91D9-BCAEA9874112}"/>
              </a:ext>
            </a:extLst>
          </p:cNvPr>
          <p:cNvSpPr txBox="1"/>
          <p:nvPr/>
        </p:nvSpPr>
        <p:spPr>
          <a:xfrm>
            <a:off x="72008" y="2283377"/>
            <a:ext cx="1205014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&lt;</a:t>
            </a:r>
            <a:r>
              <a:rPr lang="en-US" sz="4400" b="1" i="1" kern="0" dirty="0" err="1">
                <a:solidFill>
                  <a:srgbClr val="FFFF00"/>
                </a:solidFill>
              </a:rPr>
              <a:t>img</a:t>
            </a:r>
            <a:r>
              <a:rPr lang="en-US" sz="4400" b="1" i="1" kern="0" dirty="0">
                <a:solidFill>
                  <a:srgbClr val="FFFFFF"/>
                </a:solidFill>
              </a:rPr>
              <a:t> </a:t>
            </a:r>
            <a:r>
              <a:rPr lang="en-US" sz="4400" b="1" i="1" kern="0" dirty="0" err="1">
                <a:solidFill>
                  <a:srgbClr val="FFFFFF"/>
                </a:solidFill>
              </a:rPr>
              <a:t>src</a:t>
            </a:r>
            <a:r>
              <a:rPr lang="en-US" sz="4400" b="1" i="1" kern="0" dirty="0">
                <a:solidFill>
                  <a:srgbClr val="FFFFFF"/>
                </a:solidFill>
              </a:rPr>
              <a:t>="my.jpg"&gt; 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F1DE1-D790-4D10-BFBD-4204A40E2541}"/>
              </a:ext>
            </a:extLst>
          </p:cNvPr>
          <p:cNvSpPr txBox="1"/>
          <p:nvPr/>
        </p:nvSpPr>
        <p:spPr>
          <a:xfrm>
            <a:off x="72008" y="427193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Замість </a:t>
            </a:r>
            <a:r>
              <a:rPr lang="en-US" sz="2800" b="1" i="1" kern="0" dirty="0">
                <a:solidFill>
                  <a:srgbClr val="FFFFFF"/>
                </a:solidFill>
              </a:rPr>
              <a:t>my.jpg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вставити ім'я будь-якого іншого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з малюнком з розширенням: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B94B5FE-338A-4243-B127-7996B84DA534}"/>
              </a:ext>
            </a:extLst>
          </p:cNvPr>
          <p:cNvSpPr/>
          <p:nvPr/>
        </p:nvSpPr>
        <p:spPr>
          <a:xfrm>
            <a:off x="6425164" y="2283376"/>
            <a:ext cx="2189245" cy="76944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0CC4A-87C7-47AA-AEE2-472CAABAEDDD}"/>
              </a:ext>
            </a:extLst>
          </p:cNvPr>
          <p:cNvSpPr txBox="1"/>
          <p:nvPr/>
        </p:nvSpPr>
        <p:spPr>
          <a:xfrm>
            <a:off x="72008" y="3185325"/>
            <a:ext cx="12050142" cy="954107"/>
          </a:xfrm>
          <a:prstGeom prst="wedgeRectCallout">
            <a:avLst>
              <a:gd name="adj1" fmla="val 9863"/>
              <a:gd name="adj2" fmla="val -73236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</a:t>
            </a:r>
            <a:r>
              <a:rPr lang="en-US" sz="2800" b="1" i="1" kern="0" dirty="0">
                <a:solidFill>
                  <a:srgbClr val="FFFFFF"/>
                </a:solidFill>
              </a:rPr>
              <a:t>my.jpg — </a:t>
            </a:r>
            <a:r>
              <a:rPr lang="uk-UA" sz="2800" b="1" i="1" kern="0" dirty="0">
                <a:solidFill>
                  <a:srgbClr val="FFFFFF"/>
                </a:solidFill>
              </a:rPr>
              <a:t>ім'я графічного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який міститься в одній папці з файлом </a:t>
            </a: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документа.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DF2CB01-16AB-4A87-BBA1-011758EA8821}"/>
              </a:ext>
            </a:extLst>
          </p:cNvPr>
          <p:cNvSpPr/>
          <p:nvPr/>
        </p:nvSpPr>
        <p:spPr>
          <a:xfrm>
            <a:off x="72008" y="5358554"/>
            <a:ext cx="2887061" cy="11198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kern="0" dirty="0">
                <a:solidFill>
                  <a:srgbClr val="FFFFFF"/>
                </a:solidFill>
              </a:rPr>
              <a:t>.</a:t>
            </a:r>
            <a:r>
              <a:rPr lang="en-US" sz="3600" b="1" i="1" kern="0" dirty="0">
                <a:solidFill>
                  <a:srgbClr val="FFFFFF"/>
                </a:solidFill>
              </a:rPr>
              <a:t>jpg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8D2B9B9-35E8-430E-9DD1-AE15162A1F95}"/>
              </a:ext>
            </a:extLst>
          </p:cNvPr>
          <p:cNvSpPr/>
          <p:nvPr/>
        </p:nvSpPr>
        <p:spPr>
          <a:xfrm>
            <a:off x="3125138" y="5358554"/>
            <a:ext cx="2887061" cy="11198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.gif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4969A86-8F2B-4BD6-87CA-F1C1B8831EBF}"/>
              </a:ext>
            </a:extLst>
          </p:cNvPr>
          <p:cNvSpPr/>
          <p:nvPr/>
        </p:nvSpPr>
        <p:spPr>
          <a:xfrm>
            <a:off x="6178267" y="5358554"/>
            <a:ext cx="2887061" cy="11198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.</a:t>
            </a:r>
            <a:r>
              <a:rPr lang="en-US" sz="3600" b="1" i="1" kern="0" dirty="0" err="1">
                <a:solidFill>
                  <a:srgbClr val="FFFFFF"/>
                </a:solidFill>
              </a:rPr>
              <a:t>png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64BA4CC-A955-4B3F-9E95-0839ACF1D9FB}"/>
              </a:ext>
            </a:extLst>
          </p:cNvPr>
          <p:cNvSpPr/>
          <p:nvPr/>
        </p:nvSpPr>
        <p:spPr>
          <a:xfrm>
            <a:off x="9229550" y="5360472"/>
            <a:ext cx="2887061" cy="11198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.</a:t>
            </a:r>
            <a:r>
              <a:rPr lang="en-US" sz="3600" b="1" i="1" kern="0" dirty="0">
                <a:solidFill>
                  <a:srgbClr val="FFFFFF"/>
                </a:solidFill>
              </a:rPr>
              <a:t>bmp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атрибути тегу </a:t>
            </a:r>
            <a:r>
              <a:rPr lang="uk-UA" sz="2800" b="1" i="1" kern="0" dirty="0" err="1">
                <a:solidFill>
                  <a:srgbClr val="FFFF00"/>
                </a:solidFill>
              </a:rPr>
              <a:t>img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9C3A374-4B63-4BD2-BDA0-3082676250F8}"/>
              </a:ext>
            </a:extLst>
          </p:cNvPr>
          <p:cNvSpPr/>
          <p:nvPr/>
        </p:nvSpPr>
        <p:spPr>
          <a:xfrm>
            <a:off x="72008" y="1809865"/>
            <a:ext cx="2061593" cy="4719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src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7A813F4-EF66-4813-9FDA-A446E09173D3}"/>
              </a:ext>
            </a:extLst>
          </p:cNvPr>
          <p:cNvSpPr/>
          <p:nvPr/>
        </p:nvSpPr>
        <p:spPr>
          <a:xfrm>
            <a:off x="2191318" y="1809865"/>
            <a:ext cx="9928674" cy="4719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Вказує URL-адресу зображення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ECEE72F-AD02-46F1-9E30-0D81EB6A5640}"/>
              </a:ext>
            </a:extLst>
          </p:cNvPr>
          <p:cNvSpPr/>
          <p:nvPr/>
        </p:nvSpPr>
        <p:spPr>
          <a:xfrm>
            <a:off x="72008" y="2370343"/>
            <a:ext cx="2061593" cy="4719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width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FF2E81D-77CC-4491-A8C4-FA0F4485267C}"/>
              </a:ext>
            </a:extLst>
          </p:cNvPr>
          <p:cNvSpPr/>
          <p:nvPr/>
        </p:nvSpPr>
        <p:spPr>
          <a:xfrm>
            <a:off x="2191318" y="2370343"/>
            <a:ext cx="9928674" cy="4719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Вказує ширину зображення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5BE18CD-70A9-49D3-9EA3-7074C6E5DE89}"/>
              </a:ext>
            </a:extLst>
          </p:cNvPr>
          <p:cNvSpPr/>
          <p:nvPr/>
        </p:nvSpPr>
        <p:spPr>
          <a:xfrm>
            <a:off x="72008" y="2927612"/>
            <a:ext cx="2061593" cy="6838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height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4FBD69B-2666-4B6B-B265-02443E589BFD}"/>
              </a:ext>
            </a:extLst>
          </p:cNvPr>
          <p:cNvSpPr/>
          <p:nvPr/>
        </p:nvSpPr>
        <p:spPr>
          <a:xfrm>
            <a:off x="2191318" y="2927612"/>
            <a:ext cx="9928674" cy="683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Вказує висоту зображення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43384E3-8854-481F-AFF7-A59E50C15342}"/>
              </a:ext>
            </a:extLst>
          </p:cNvPr>
          <p:cNvSpPr/>
          <p:nvPr/>
        </p:nvSpPr>
        <p:spPr>
          <a:xfrm>
            <a:off x="72008" y="3696804"/>
            <a:ext cx="2061593" cy="6838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alt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931797F-346F-405F-8C52-768EB7011569}"/>
              </a:ext>
            </a:extLst>
          </p:cNvPr>
          <p:cNvSpPr/>
          <p:nvPr/>
        </p:nvSpPr>
        <p:spPr>
          <a:xfrm>
            <a:off x="2191318" y="3696804"/>
            <a:ext cx="9928674" cy="683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Вказує альтернативний текст для зображення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ED15E4D-888C-46D1-A3F8-846FDBD2ED1D}"/>
              </a:ext>
            </a:extLst>
          </p:cNvPr>
          <p:cNvSpPr/>
          <p:nvPr/>
        </p:nvSpPr>
        <p:spPr>
          <a:xfrm>
            <a:off x="72008" y="4465996"/>
            <a:ext cx="2061593" cy="8865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usemap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AF6EE0A7-025D-4977-8052-D7F048C9F1F0}"/>
              </a:ext>
            </a:extLst>
          </p:cNvPr>
          <p:cNvSpPr/>
          <p:nvPr/>
        </p:nvSpPr>
        <p:spPr>
          <a:xfrm>
            <a:off x="2191318" y="4465996"/>
            <a:ext cx="9928674" cy="8865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Визначає зображення як зображення на стороні клієнта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54A1425-1124-496D-96E4-A1BC182E567F}"/>
              </a:ext>
            </a:extLst>
          </p:cNvPr>
          <p:cNvSpPr/>
          <p:nvPr/>
        </p:nvSpPr>
        <p:spPr>
          <a:xfrm>
            <a:off x="72008" y="5437868"/>
            <a:ext cx="2061593" cy="8865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ismap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51316B4-85C3-44D5-971E-9FB07AAC2D2B}"/>
              </a:ext>
            </a:extLst>
          </p:cNvPr>
          <p:cNvSpPr/>
          <p:nvPr/>
        </p:nvSpPr>
        <p:spPr>
          <a:xfrm>
            <a:off x="2191318" y="5437868"/>
            <a:ext cx="9928674" cy="8865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Визначає зображення у вигляді зображення на стороні сервера</a:t>
            </a:r>
          </a:p>
        </p:txBody>
      </p:sp>
    </p:spTree>
    <p:extLst>
      <p:ext uri="{BB962C8B-B14F-4D97-AF65-F5344CB8AC3E}">
        <p14:creationId xmlns:p14="http://schemas.microsoft.com/office/powerpoint/2010/main" val="18981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Мультимедіа на веб-сторінках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C0EF5-05E0-427B-AE47-913714C3EA58}"/>
              </a:ext>
            </a:extLst>
          </p:cNvPr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додати аудіо на веб-сторінку?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406F6-AEED-4457-86BE-1E51843A8379}"/>
              </a:ext>
            </a:extLst>
          </p:cNvPr>
          <p:cNvSpPr txBox="1"/>
          <p:nvPr/>
        </p:nvSpPr>
        <p:spPr>
          <a:xfrm>
            <a:off x="72008" y="1853824"/>
            <a:ext cx="12047984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&lt;audio </a:t>
            </a:r>
            <a:r>
              <a:rPr lang="en-US" sz="3600" b="1" i="1" kern="0" dirty="0" err="1">
                <a:solidFill>
                  <a:srgbClr val="FFFFFF"/>
                </a:solidFill>
              </a:rPr>
              <a:t>src</a:t>
            </a:r>
            <a:r>
              <a:rPr lang="en-US" sz="3600" b="1" i="1" kern="0" dirty="0">
                <a:solidFill>
                  <a:srgbClr val="FFFFFF"/>
                </a:solidFill>
              </a:rPr>
              <a:t>="audio.mp3" controls&gt;&lt;/audio&gt;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D0B9E22-F474-49B6-A3EB-2D118C1A701B}"/>
              </a:ext>
            </a:extLst>
          </p:cNvPr>
          <p:cNvSpPr/>
          <p:nvPr/>
        </p:nvSpPr>
        <p:spPr>
          <a:xfrm>
            <a:off x="3708400" y="1856148"/>
            <a:ext cx="2764790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E2F8B-177F-4276-9D52-1827FD1F58F3}"/>
              </a:ext>
            </a:extLst>
          </p:cNvPr>
          <p:cNvSpPr txBox="1"/>
          <p:nvPr/>
        </p:nvSpPr>
        <p:spPr>
          <a:xfrm>
            <a:off x="437204" y="2905780"/>
            <a:ext cx="3464235" cy="523220"/>
          </a:xfrm>
          <a:prstGeom prst="wedgeRectCallout">
            <a:avLst>
              <a:gd name="adj1" fmla="val 65075"/>
              <a:gd name="adj2" fmla="val -13885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Шлях до файлу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8A8E6A5-9188-4E08-A186-242498A281D9}"/>
              </a:ext>
            </a:extLst>
          </p:cNvPr>
          <p:cNvSpPr/>
          <p:nvPr/>
        </p:nvSpPr>
        <p:spPr>
          <a:xfrm>
            <a:off x="6791552" y="1847885"/>
            <a:ext cx="2201723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24A4E7-9710-4E36-AB5F-7901FD3CA313}"/>
              </a:ext>
            </a:extLst>
          </p:cNvPr>
          <p:cNvSpPr txBox="1"/>
          <p:nvPr/>
        </p:nvSpPr>
        <p:spPr>
          <a:xfrm>
            <a:off x="5300605" y="2905780"/>
            <a:ext cx="5662147" cy="523220"/>
          </a:xfrm>
          <a:prstGeom prst="wedgeRectCallout">
            <a:avLst>
              <a:gd name="adj1" fmla="val -3072"/>
              <a:gd name="adj2" fmla="val -146534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Додати панель керування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C1B9E3-B59E-4AC6-9E85-963AE899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52" y="3969364"/>
            <a:ext cx="9902097" cy="190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6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Мультимедіа на веб-сторінках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 використання HTML </a:t>
            </a:r>
            <a:r>
              <a:rPr lang="uk-UA" sz="2800" b="1" i="1" kern="0" dirty="0" err="1">
                <a:solidFill>
                  <a:srgbClr val="FFFFFF"/>
                </a:solidFill>
              </a:rPr>
              <a:t>тега</a:t>
            </a:r>
            <a:r>
              <a:rPr lang="uk-UA" sz="2800" b="1" i="1" kern="0" dirty="0">
                <a:solidFill>
                  <a:srgbClr val="FFFFFF"/>
                </a:solidFill>
              </a:rPr>
              <a:t> &lt;</a:t>
            </a:r>
            <a:r>
              <a:rPr lang="uk-UA" sz="2800" b="1" i="1" kern="0" dirty="0" err="1">
                <a:solidFill>
                  <a:srgbClr val="FFFF00"/>
                </a:solidFill>
              </a:rPr>
              <a:t>audio</a:t>
            </a:r>
            <a:r>
              <a:rPr lang="uk-UA" sz="2800" b="1" i="1" kern="0" dirty="0">
                <a:solidFill>
                  <a:srgbClr val="FFFFFF"/>
                </a:solidFill>
              </a:rPr>
              <a:t>&gt;: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00EE2F-A0F3-4BD6-9B99-68B4B2AF4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17" y="1882208"/>
            <a:ext cx="6793175" cy="228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D5E354-0913-43C9-A045-28A95D696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1882208"/>
            <a:ext cx="5133038" cy="448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97E873B-301D-4F08-A38E-2F9BE734D921}"/>
              </a:ext>
            </a:extLst>
          </p:cNvPr>
          <p:cNvSpPr/>
          <p:nvPr/>
        </p:nvSpPr>
        <p:spPr>
          <a:xfrm>
            <a:off x="803767" y="4630502"/>
            <a:ext cx="3979248" cy="10210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A70449FD-7188-494F-A71C-6795EC09B3D8}"/>
              </a:ext>
            </a:extLst>
          </p:cNvPr>
          <p:cNvSpPr/>
          <p:nvPr/>
        </p:nvSpPr>
        <p:spPr>
          <a:xfrm rot="18900000">
            <a:off x="3291884" y="40086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9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Мультимедіа на веб-сторінках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додати відео на веб-сторінку?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7C760-CB69-4117-B1AF-728CBF9B7CAF}"/>
              </a:ext>
            </a:extLst>
          </p:cNvPr>
          <p:cNvSpPr txBox="1"/>
          <p:nvPr/>
        </p:nvSpPr>
        <p:spPr>
          <a:xfrm>
            <a:off x="72008" y="1853824"/>
            <a:ext cx="12047984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&lt;video </a:t>
            </a:r>
            <a:r>
              <a:rPr lang="en-US" sz="3600" b="1" i="1" kern="0" dirty="0" err="1">
                <a:solidFill>
                  <a:srgbClr val="FFFFFF"/>
                </a:solidFill>
              </a:rPr>
              <a:t>src</a:t>
            </a:r>
            <a:r>
              <a:rPr lang="en-US" sz="3600" b="1" i="1" kern="0" dirty="0">
                <a:solidFill>
                  <a:srgbClr val="FFFFFF"/>
                </a:solidFill>
              </a:rPr>
              <a:t>="video.mp4"</a:t>
            </a:r>
            <a:r>
              <a:rPr lang="ru-RU" sz="3600" b="1" i="1" kern="0" dirty="0">
                <a:solidFill>
                  <a:srgbClr val="FFFFFF"/>
                </a:solidFill>
              </a:rPr>
              <a:t> </a:t>
            </a:r>
            <a:r>
              <a:rPr lang="en-US" sz="3600" b="1" i="1" kern="0" dirty="0">
                <a:solidFill>
                  <a:srgbClr val="FFFFFF"/>
                </a:solidFill>
              </a:rPr>
              <a:t>controls&lt;/video&gt; 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E2D6C788-F66B-40C7-BF28-DDBCBAA0364F}"/>
              </a:ext>
            </a:extLst>
          </p:cNvPr>
          <p:cNvSpPr/>
          <p:nvPr/>
        </p:nvSpPr>
        <p:spPr>
          <a:xfrm>
            <a:off x="3939540" y="1856148"/>
            <a:ext cx="2722626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E83992-4C27-4393-9CCB-6D03CC4F525C}"/>
              </a:ext>
            </a:extLst>
          </p:cNvPr>
          <p:cNvSpPr txBox="1"/>
          <p:nvPr/>
        </p:nvSpPr>
        <p:spPr>
          <a:xfrm>
            <a:off x="437204" y="2654575"/>
            <a:ext cx="3464235" cy="523220"/>
          </a:xfrm>
          <a:prstGeom prst="wedgeRectCallout">
            <a:avLst>
              <a:gd name="adj1" fmla="val 58404"/>
              <a:gd name="adj2" fmla="val -104283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Шлях до файлу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3E749D90-8A1A-49C6-8BD7-A68C36153853}"/>
              </a:ext>
            </a:extLst>
          </p:cNvPr>
          <p:cNvSpPr/>
          <p:nvPr/>
        </p:nvSpPr>
        <p:spPr>
          <a:xfrm>
            <a:off x="6980528" y="1847885"/>
            <a:ext cx="2201723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F68BA-453A-4713-8569-74230DBA582E}"/>
              </a:ext>
            </a:extLst>
          </p:cNvPr>
          <p:cNvSpPr txBox="1"/>
          <p:nvPr/>
        </p:nvSpPr>
        <p:spPr>
          <a:xfrm>
            <a:off x="5300605" y="2654575"/>
            <a:ext cx="5662147" cy="523220"/>
          </a:xfrm>
          <a:prstGeom prst="wedgeRectCallout">
            <a:avLst>
              <a:gd name="adj1" fmla="val -2895"/>
              <a:gd name="adj2" fmla="val -94681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Додати панель керування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855968-4AA8-43EB-B89C-4A40B774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22" y="3276037"/>
            <a:ext cx="6038956" cy="339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2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Мультимедіа на веб-сторінках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 використання HTML </a:t>
            </a:r>
            <a:r>
              <a:rPr lang="uk-UA" sz="2800" b="1" i="1" kern="0" dirty="0" err="1">
                <a:solidFill>
                  <a:srgbClr val="FFFFFF"/>
                </a:solidFill>
              </a:rPr>
              <a:t>тега</a:t>
            </a:r>
            <a:r>
              <a:rPr lang="uk-UA" sz="2800" b="1" i="1" kern="0" dirty="0">
                <a:solidFill>
                  <a:srgbClr val="FFFFFF"/>
                </a:solidFill>
              </a:rPr>
              <a:t> &lt;</a:t>
            </a:r>
            <a:r>
              <a:rPr lang="uk-UA" sz="2800" b="1" i="1" kern="0" dirty="0" err="1">
                <a:solidFill>
                  <a:srgbClr val="FFFF00"/>
                </a:solidFill>
              </a:rPr>
              <a:t>video</a:t>
            </a:r>
            <a:r>
              <a:rPr lang="uk-UA" sz="2800" b="1" i="1" kern="0" dirty="0">
                <a:solidFill>
                  <a:srgbClr val="FFFFFF"/>
                </a:solidFill>
              </a:rPr>
              <a:t>&gt;: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B8CB3B-6420-400B-A48E-3AA0307F4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876" y="1801825"/>
            <a:ext cx="6180115" cy="4242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E317C3-DCD6-4A42-A752-33DDF7590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1801825"/>
            <a:ext cx="5685697" cy="4242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B9C7783-08CE-4041-B21E-BCD26C45F6DF}"/>
              </a:ext>
            </a:extLst>
          </p:cNvPr>
          <p:cNvSpPr/>
          <p:nvPr/>
        </p:nvSpPr>
        <p:spPr>
          <a:xfrm>
            <a:off x="803767" y="4409440"/>
            <a:ext cx="4953938" cy="10210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FB71B9D6-EF07-4386-A206-2FEA3B252D9C}"/>
              </a:ext>
            </a:extLst>
          </p:cNvPr>
          <p:cNvSpPr/>
          <p:nvPr/>
        </p:nvSpPr>
        <p:spPr>
          <a:xfrm rot="18900000">
            <a:off x="3412464" y="391821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1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200083</TotalTime>
  <Words>694</Words>
  <Application>Microsoft Office PowerPoint</Application>
  <PresentationFormat>Широкоэкранный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Застосування гіпертекстових, графічних, анімаційних та мультимедійних елементів на веб-сторінках Практична робота 3</vt:lpstr>
      <vt:lpstr>Актуалізація опорних знань і життєвого досвіду</vt:lpstr>
      <vt:lpstr>Повторюємо</vt:lpstr>
      <vt:lpstr>Графіка для веб-середовища</vt:lpstr>
      <vt:lpstr>Графіка для веб-середовища</vt:lpstr>
      <vt:lpstr>Мультимедіа на веб-сторінках</vt:lpstr>
      <vt:lpstr>Мультимедіа на веб-сторінках</vt:lpstr>
      <vt:lpstr>Мультимедіа на веб-сторінках</vt:lpstr>
      <vt:lpstr>Мультимедіа на веб-сторінках</vt:lpstr>
      <vt:lpstr>Гіперпосилання</vt:lpstr>
      <vt:lpstr>Гіперпосилання</vt:lpstr>
      <vt:lpstr>Гіперпосилання</vt:lpstr>
      <vt:lpstr>Гіперпосилання</vt:lpstr>
      <vt:lpstr>Гіперпосилання</vt:lpstr>
      <vt:lpstr>Гіперпосилання</vt:lpstr>
      <vt:lpstr>Розгадайте ребус</vt:lpstr>
      <vt:lpstr>Продовж речення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568</cp:revision>
  <dcterms:created xsi:type="dcterms:W3CDTF">2016-06-06T19:48:43Z</dcterms:created>
  <dcterms:modified xsi:type="dcterms:W3CDTF">2021-11-11T11:29:19Z</dcterms:modified>
</cp:coreProperties>
</file>