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DD60091-A067-4C49-B3E3-9B22DC1F6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5BEB36-2725-49B2-A676-2988A0C3C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B800E9A-4CF4-4639-AC98-0ECA822D3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BD4D6C-1F06-46CE-8675-210884AE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6B5124-D0F3-41E2-9833-48F21C91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C503B9-4B46-44BF-B447-620D62FA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A82A84-B92F-4D8E-92F3-D8740699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FC3327-0F55-4BDD-A7D7-E0AECD6D5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1F313F-1FB7-4F2E-8DD4-149D15D8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9014B7-DB45-4A9C-A5C3-A0342A2C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0F1DA1-C917-4361-B2EF-8EA0BF3A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F2325EC-5805-481D-B960-4ADAEEB88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347811-0CA3-42F8-860A-0749CB579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E41BBB-C35A-497B-9026-7DB8B042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80F9C3-34A5-473D-B979-955AF211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38E692-9BBB-4264-935C-8B68BF1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8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572F1D-0DB8-46F7-AEEA-10F32A98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7E64EA-C6C8-4FE2-8EF1-AF5721912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F1AA22-F639-460B-9A5D-A1567729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6169E6-4BF8-442F-9DA8-A81E62D2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21D573-BE05-461A-92C6-D04EFC86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4553B6-3825-4FB3-98AA-97F89365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E0DF94-C314-4A64-8F15-12397A09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AA9E54-CF24-4EBC-A975-0453774D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C89B59-D84F-48AC-A0CB-AEAE9377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E07574-8501-48BA-AB18-3E33F0BD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D9A951-EEFC-4A4B-B2EB-94F68E11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251824-2A4A-4106-8E59-9FB97522A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597ACE0-FEF2-4BF8-B009-514A13060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226CDD-A1B2-44D1-B251-C45CC681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A4F8C7-1E97-4C6A-96C8-5BAB3FDD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3B256B-9475-466D-905C-F5849EFE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656BB3-A2ED-4761-977F-19E23FA4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69B639-2DC2-473A-9116-E0AC13F7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C9CADB-93AA-4378-A92A-F34000A2A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003819-65DC-405B-A927-EB6F53B68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AA40A84-C95B-4C5D-8C63-CCC3913AE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3EB30B0-7D98-4716-9CEC-39B12032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FB86B5-155A-4EFD-A3A9-D4442206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A7985DB-A6A6-4C73-8FF7-256A8036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ACD9E-40F2-454C-B36B-EB523452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7E8811D-3843-4269-A64D-99BCA0EC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CFA4DF8-7467-4155-8C27-B608CE25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50BD198-D027-408D-AA88-0BD366AE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82E220C-33C4-460C-AA39-D97B5046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1CD66C2-A116-46A2-98B3-A18112FB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65589A8-326F-4C37-BD2E-04F6BA21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BD07F-5400-4C17-877D-C8E7A9AB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1D0364-460C-46D4-A289-430AD3C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980D02-F212-4BC1-9D2B-97B912C03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07C93C-81F6-4C5D-A0DE-46DE0CF6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A246AB-3018-489B-AA88-024AE70D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34500E-9EE3-45BE-98CA-AB5E33EB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1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C6A408-9EAF-410B-8107-71A4D6C7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7AD98C0-B02F-468A-8565-7C4E642F0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63E0AF1-AF16-4029-A16D-4BC51B6B4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0D094E3-760B-4B8C-A5FB-541DA36E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1FE9FE-87A6-4F58-9BE7-52300277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D3A103-F098-42E4-BE3A-CD30F921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F10B1F-5D24-412F-BBC8-7DE7166B98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340D11-6EE7-4FE8-BD2B-33671BE8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621B3B-0343-47E8-BCC2-EB07BE01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C469FF-5C34-4E44-8929-ED101D84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0C9B-7BBE-4EB6-8F75-99CAE645897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9EB6D7-7E1F-4718-A958-6A8B284EE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4FC41A-9A34-4C5D-81FB-C38F79F68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2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CF006E-3602-4ACE-B5E8-1F4A70668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191" y="1537999"/>
            <a:ext cx="7235536" cy="2826183"/>
          </a:xfrm>
        </p:spPr>
        <p:txBody>
          <a:bodyPr/>
          <a:lstStyle/>
          <a:p>
            <a:r>
              <a:rPr lang="uk-UA" dirty="0" smtClean="0">
                <a:latin typeface="+mn-lt"/>
              </a:rPr>
              <a:t>Розмовно-побутовий стиль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23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4355" y="235816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розмов</a:t>
            </a:r>
            <a:r>
              <a:rPr lang="ru-RU" dirty="0"/>
              <a:t> </a:t>
            </a:r>
            <a:r>
              <a:rPr lang="ru-RU" dirty="0" err="1"/>
              <a:t>мовець</a:t>
            </a:r>
            <a:r>
              <a:rPr lang="ru-RU" dirty="0"/>
              <a:t> </a:t>
            </a:r>
            <a:r>
              <a:rPr lang="ru-RU" dirty="0" err="1"/>
              <a:t>якнайменше</a:t>
            </a:r>
            <a:r>
              <a:rPr lang="ru-RU" dirty="0"/>
              <a:t> </a:t>
            </a:r>
            <a:r>
              <a:rPr lang="ru-RU" dirty="0" err="1"/>
              <a:t>замислюється</a:t>
            </a:r>
            <a:r>
              <a:rPr lang="ru-RU" dirty="0"/>
              <a:t> над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як </a:t>
            </a:r>
            <a:r>
              <a:rPr lang="ru-RU" dirty="0" err="1"/>
              <a:t>сказати</a:t>
            </a:r>
            <a:r>
              <a:rPr lang="ru-RU" dirty="0"/>
              <a:t>. </a:t>
            </a:r>
            <a:r>
              <a:rPr lang="ru-RU" dirty="0" err="1"/>
              <a:t>Спілкуючись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близькими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рідними</a:t>
            </a:r>
            <a:r>
              <a:rPr lang="ru-RU" dirty="0"/>
              <a:t>, </a:t>
            </a:r>
            <a:r>
              <a:rPr lang="ru-RU" dirty="0" err="1"/>
              <a:t>лю­дина</a:t>
            </a:r>
            <a:r>
              <a:rPr lang="ru-RU" dirty="0"/>
              <a:t> </a:t>
            </a:r>
            <a:r>
              <a:rPr lang="ru-RU" dirty="0" err="1"/>
              <a:t>звикає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штампів</a:t>
            </a:r>
            <a:r>
              <a:rPr lang="ru-RU" dirty="0"/>
              <a:t>, </a:t>
            </a:r>
            <a:r>
              <a:rPr lang="ru-RU" dirty="0" err="1"/>
              <a:t>звичних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форм,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поповнюють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 для </a:t>
            </a:r>
            <a:r>
              <a:rPr lang="ru-RU" dirty="0" err="1"/>
              <a:t>співрозмов­ників</a:t>
            </a:r>
            <a:r>
              <a:rPr lang="ru-RU" dirty="0"/>
              <a:t> </a:t>
            </a:r>
            <a:r>
              <a:rPr lang="ru-RU" dirty="0" err="1"/>
              <a:t>паралінгвальні</a:t>
            </a:r>
            <a:r>
              <a:rPr lang="ru-RU" dirty="0"/>
              <a:t> (</a:t>
            </a:r>
            <a:r>
              <a:rPr lang="ru-RU" dirty="0" err="1"/>
              <a:t>невласне</a:t>
            </a:r>
            <a:r>
              <a:rPr lang="ru-RU" dirty="0"/>
              <a:t> мовні) </a:t>
            </a:r>
            <a:r>
              <a:rPr lang="ru-RU" dirty="0" err="1"/>
              <a:t>засоби</a:t>
            </a:r>
            <a:r>
              <a:rPr lang="ru-RU" dirty="0"/>
              <a:t>: адекват­но </a:t>
            </a:r>
            <a:r>
              <a:rPr lang="ru-RU" dirty="0" err="1"/>
              <a:t>усвідомлювані</a:t>
            </a:r>
            <a:r>
              <a:rPr lang="ru-RU" dirty="0"/>
              <a:t> </a:t>
            </a:r>
            <a:r>
              <a:rPr lang="ru-RU" dirty="0" err="1"/>
              <a:t>мовцями</a:t>
            </a:r>
            <a:r>
              <a:rPr lang="ru-RU" dirty="0"/>
              <a:t> жести, </a:t>
            </a:r>
            <a:r>
              <a:rPr lang="ru-RU" dirty="0" err="1"/>
              <a:t>мімічні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, а </a:t>
            </a:r>
            <a:r>
              <a:rPr lang="ru-RU" dirty="0" err="1"/>
              <a:t>та­кож</a:t>
            </a:r>
            <a:r>
              <a:rPr lang="ru-RU" dirty="0"/>
              <a:t> </a:t>
            </a:r>
            <a:r>
              <a:rPr lang="ru-RU" dirty="0" err="1"/>
              <a:t>інтонування</a:t>
            </a:r>
            <a:r>
              <a:rPr lang="ru-RU" dirty="0"/>
              <a:t> </a:t>
            </a:r>
            <a:r>
              <a:rPr lang="ru-RU" dirty="0" err="1"/>
              <a:t>висловлюваного</a:t>
            </a:r>
            <a:r>
              <a:rPr lang="ru-RU" dirty="0"/>
              <a:t>.</a:t>
            </a:r>
          </a:p>
        </p:txBody>
      </p:sp>
      <p:pic>
        <p:nvPicPr>
          <p:cNvPr id="12290" name="Picture 2" descr="Базові навички ввічливого спілкування для дітей – Розвиток дит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7" y="1612421"/>
            <a:ext cx="5652655" cy="37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1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073" y="17347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Розмовно-побутовий</a:t>
            </a:r>
            <a:r>
              <a:rPr lang="ru-RU" dirty="0"/>
              <a:t> стиль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інши­ми</a:t>
            </a:r>
            <a:r>
              <a:rPr lang="ru-RU" dirty="0"/>
              <a:t> стилями </a:t>
            </a:r>
            <a:r>
              <a:rPr lang="ru-RU" dirty="0" err="1"/>
              <a:t>найдавніший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, на </a:t>
            </a:r>
            <a:r>
              <a:rPr lang="ru-RU" dirty="0" err="1"/>
              <a:t>слушну</a:t>
            </a:r>
            <a:r>
              <a:rPr lang="ru-RU" dirty="0"/>
              <a:t> думку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лінгвістів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</a:t>
            </a:r>
            <a:r>
              <a:rPr lang="ru-RU" dirty="0" err="1"/>
              <a:t>Мацько</a:t>
            </a:r>
            <a:r>
              <a:rPr lang="ru-RU" dirty="0"/>
              <a:t>, </a:t>
            </a:r>
            <a:r>
              <a:rPr lang="ru-RU" dirty="0" err="1"/>
              <a:t>Олесі</a:t>
            </a:r>
            <a:r>
              <a:rPr lang="ru-RU" dirty="0"/>
              <a:t> Сидо­ренко та </a:t>
            </a:r>
            <a:r>
              <a:rPr lang="ru-RU" dirty="0" err="1"/>
              <a:t>ін</a:t>
            </a:r>
            <a:r>
              <a:rPr lang="ru-RU" dirty="0"/>
              <a:t>., «</a:t>
            </a:r>
            <a:r>
              <a:rPr lang="ru-RU" dirty="0" err="1"/>
              <a:t>започаткувався</a:t>
            </a:r>
            <a:r>
              <a:rPr lang="ru-RU" dirty="0"/>
              <a:t> з </a:t>
            </a:r>
            <a:r>
              <a:rPr lang="ru-RU" dirty="0" err="1"/>
              <a:t>виникненням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і в </a:t>
            </a:r>
            <a:r>
              <a:rPr lang="ru-RU" dirty="0" err="1"/>
              <a:t>ньому</a:t>
            </a:r>
            <a:r>
              <a:rPr lang="ru-RU" dirty="0"/>
              <a:t> вона </a:t>
            </a:r>
            <a:r>
              <a:rPr lang="ru-RU" dirty="0" err="1"/>
              <a:t>розвивалася</a:t>
            </a:r>
            <a:r>
              <a:rPr lang="ru-RU" dirty="0"/>
              <a:t> на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на </a:t>
            </a:r>
            <a:r>
              <a:rPr lang="ru-RU" dirty="0" err="1"/>
              <a:t>діалек­тній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, </a:t>
            </a:r>
            <a:r>
              <a:rPr lang="ru-RU" dirty="0" err="1"/>
              <a:t>формувалися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розмовному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».</a:t>
            </a:r>
          </a:p>
        </p:txBody>
      </p:sp>
      <p:pic>
        <p:nvPicPr>
          <p:cNvPr id="11266" name="Picture 2" descr="Мистецтво спілкування з людь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77" y="2846557"/>
            <a:ext cx="5852854" cy="35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3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954" y="4166754"/>
            <a:ext cx="8783782" cy="243606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Усномовні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діалоги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з </a:t>
            </a:r>
            <a:r>
              <a:rPr lang="ru-RU" dirty="0" err="1"/>
              <a:t>нерозгорнутих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однослівних</a:t>
            </a:r>
            <a:r>
              <a:rPr lang="ru-RU" dirty="0"/>
              <a:t>, </a:t>
            </a:r>
            <a:r>
              <a:rPr lang="ru-RU" dirty="0" err="1"/>
              <a:t>реплік</a:t>
            </a:r>
            <a:r>
              <a:rPr lang="ru-RU" dirty="0"/>
              <a:t> і </a:t>
            </a:r>
            <a:r>
              <a:rPr lang="ru-RU" dirty="0" err="1"/>
              <a:t>набува­ють</a:t>
            </a:r>
            <a:r>
              <a:rPr lang="ru-RU" dirty="0"/>
              <a:t> </a:t>
            </a:r>
            <a:r>
              <a:rPr lang="ru-RU" dirty="0" err="1"/>
              <a:t>виразного</a:t>
            </a:r>
            <a:r>
              <a:rPr lang="ru-RU" dirty="0"/>
              <a:t> </a:t>
            </a:r>
            <a:r>
              <a:rPr lang="ru-RU" dirty="0" err="1"/>
              <a:t>емоційно-експресивного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. Ними </a:t>
            </a:r>
            <a:r>
              <a:rPr lang="ru-RU" dirty="0" err="1"/>
              <a:t>мовці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виражати</a:t>
            </a:r>
            <a:r>
              <a:rPr lang="ru-RU" dirty="0"/>
              <a:t> </a:t>
            </a:r>
            <a:r>
              <a:rPr lang="ru-RU" dirty="0" err="1"/>
              <a:t>найменші</a:t>
            </a:r>
            <a:r>
              <a:rPr lang="ru-RU" dirty="0"/>
              <a:t> </a:t>
            </a:r>
            <a:r>
              <a:rPr lang="ru-RU" dirty="0" err="1"/>
              <a:t>відтінки</a:t>
            </a:r>
            <a:r>
              <a:rPr lang="ru-RU" dirty="0"/>
              <a:t> </a:t>
            </a:r>
            <a:r>
              <a:rPr lang="ru-RU" dirty="0" err="1"/>
              <a:t>мис­лення</a:t>
            </a:r>
            <a:r>
              <a:rPr lang="ru-RU" dirty="0"/>
              <a:t>, </a:t>
            </a:r>
            <a:r>
              <a:rPr lang="ru-RU" dirty="0" err="1"/>
              <a:t>переживання</a:t>
            </a:r>
            <a:r>
              <a:rPr lang="ru-RU" dirty="0"/>
              <a:t>, </a:t>
            </a:r>
            <a:r>
              <a:rPr lang="ru-RU" dirty="0" err="1"/>
              <a:t>почуття</a:t>
            </a:r>
            <a:r>
              <a:rPr lang="ru-RU" dirty="0"/>
              <a:t>.</a:t>
            </a:r>
          </a:p>
        </p:txBody>
      </p:sp>
      <p:pic>
        <p:nvPicPr>
          <p:cNvPr id="10242" name="Picture 2" descr="Правила успішного спілкування | Блоги БД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81" y="460705"/>
            <a:ext cx="5447783" cy="35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5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err="1"/>
              <a:t>Лексичні</a:t>
            </a:r>
            <a:r>
              <a:rPr lang="ru-RU" sz="2400" dirty="0"/>
              <a:t>, </a:t>
            </a:r>
            <a:r>
              <a:rPr lang="ru-RU" sz="2400" dirty="0" err="1"/>
              <a:t>фразеологічні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. Широко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</a:t>
            </a:r>
            <a:r>
              <a:rPr lang="ru-RU" sz="2400" dirty="0" err="1"/>
              <a:t>загальновживана</a:t>
            </a:r>
            <a:r>
              <a:rPr lang="ru-RU" sz="2400" dirty="0"/>
              <a:t>, </a:t>
            </a:r>
            <a:r>
              <a:rPr lang="ru-RU" sz="2400" dirty="0" err="1"/>
              <a:t>передусім</a:t>
            </a:r>
            <a:r>
              <a:rPr lang="ru-RU" sz="2400" dirty="0"/>
              <a:t> </a:t>
            </a:r>
            <a:r>
              <a:rPr lang="ru-RU" sz="2400" dirty="0" err="1"/>
              <a:t>побутова</a:t>
            </a:r>
            <a:r>
              <a:rPr lang="ru-RU" sz="2400" dirty="0"/>
              <a:t>, лексика і </a:t>
            </a:r>
            <a:r>
              <a:rPr lang="ru-RU" sz="2400" dirty="0" err="1"/>
              <a:t>фразеологізми</a:t>
            </a:r>
            <a:r>
              <a:rPr lang="ru-RU" sz="2400" dirty="0"/>
              <a:t> (</a:t>
            </a:r>
            <a:r>
              <a:rPr lang="ru-RU" sz="2400" dirty="0" err="1"/>
              <a:t>прислів’я</a:t>
            </a:r>
            <a:r>
              <a:rPr lang="ru-RU" sz="2400" dirty="0"/>
              <a:t>, </a:t>
            </a:r>
            <a:r>
              <a:rPr lang="ru-RU" sz="2400" dirty="0" err="1"/>
              <a:t>приказ­ки</a:t>
            </a:r>
            <a:r>
              <a:rPr lang="ru-RU" sz="2400" dirty="0"/>
              <a:t>, «</a:t>
            </a:r>
            <a:r>
              <a:rPr lang="ru-RU" sz="2400" dirty="0" err="1"/>
              <a:t>крилаті</a:t>
            </a:r>
            <a:r>
              <a:rPr lang="ru-RU" sz="2400" dirty="0"/>
              <a:t>» слова і </a:t>
            </a:r>
            <a:r>
              <a:rPr lang="ru-RU" sz="2400" dirty="0" err="1"/>
              <a:t>вислови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відображають</a:t>
            </a:r>
            <a:r>
              <a:rPr lang="ru-RU" sz="2400" dirty="0"/>
              <a:t> </a:t>
            </a:r>
            <a:r>
              <a:rPr lang="ru-RU" sz="2400" dirty="0" err="1"/>
              <a:t>пов­сякденні</a:t>
            </a:r>
            <a:r>
              <a:rPr lang="ru-RU" sz="2400" dirty="0"/>
              <a:t> потреби </a:t>
            </a:r>
            <a:r>
              <a:rPr lang="ru-RU" sz="2400" dirty="0" err="1"/>
              <a:t>мовців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тисячі</a:t>
            </a:r>
            <a:r>
              <a:rPr lang="ru-RU" sz="2400" dirty="0"/>
              <a:t> </a:t>
            </a:r>
            <a:r>
              <a:rPr lang="ru-RU" sz="2400" dirty="0" err="1"/>
              <a:t>мовних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, до </a:t>
            </a:r>
            <a:r>
              <a:rPr lang="ru-RU" sz="2400" dirty="0" err="1"/>
              <a:t>яких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, належать: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187132"/>
            <a:ext cx="5181600" cy="43513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слова</a:t>
            </a:r>
            <a:r>
              <a:rPr lang="ru-RU" sz="2400" dirty="0"/>
              <a:t>, </a:t>
            </a:r>
            <a:r>
              <a:rPr lang="ru-RU" sz="2400" dirty="0" err="1"/>
              <a:t>уживані</a:t>
            </a:r>
            <a:r>
              <a:rPr lang="ru-RU" sz="2400" dirty="0"/>
              <a:t> </a:t>
            </a:r>
            <a:r>
              <a:rPr lang="ru-RU" sz="2400" dirty="0" err="1"/>
              <a:t>здебільшого</a:t>
            </a:r>
            <a:r>
              <a:rPr lang="ru-RU" sz="2400" dirty="0"/>
              <a:t> в прямому </a:t>
            </a:r>
            <a:r>
              <a:rPr lang="ru-RU" sz="2400" dirty="0" err="1"/>
              <a:t>значенні</a:t>
            </a:r>
            <a:r>
              <a:rPr lang="ru-RU" sz="2400" dirty="0"/>
              <a:t>: земля, вода, небо, день, </a:t>
            </a:r>
            <a:r>
              <a:rPr lang="ru-RU" sz="2400" dirty="0" err="1"/>
              <a:t>ніч</a:t>
            </a:r>
            <a:r>
              <a:rPr lang="ru-RU" sz="2400" dirty="0"/>
              <a:t>, </a:t>
            </a:r>
            <a:r>
              <a:rPr lang="ru-RU" sz="2400" dirty="0" err="1"/>
              <a:t>вулиця</a:t>
            </a:r>
            <a:r>
              <a:rPr lang="ru-RU" sz="2400" dirty="0"/>
              <a:t>, село, </a:t>
            </a:r>
            <a:r>
              <a:rPr lang="ru-RU" sz="2400" dirty="0" err="1"/>
              <a:t>місто</a:t>
            </a:r>
            <a:r>
              <a:rPr lang="ru-RU" sz="2400" dirty="0"/>
              <a:t>, правда, </a:t>
            </a:r>
            <a:r>
              <a:rPr lang="ru-RU" sz="2400" dirty="0" err="1"/>
              <a:t>чорний</a:t>
            </a:r>
            <a:r>
              <a:rPr lang="ru-RU" sz="2400" dirty="0"/>
              <a:t>, </a:t>
            </a:r>
            <a:r>
              <a:rPr lang="ru-RU" sz="2400" dirty="0" err="1"/>
              <a:t>білий</a:t>
            </a:r>
            <a:r>
              <a:rPr lang="ru-RU" sz="2400" dirty="0"/>
              <a:t>, </a:t>
            </a:r>
            <a:r>
              <a:rPr lang="ru-RU" sz="2400" dirty="0" err="1"/>
              <a:t>працювати</a:t>
            </a:r>
            <a:r>
              <a:rPr lang="ru-RU" sz="2400" dirty="0"/>
              <a:t>, </a:t>
            </a:r>
            <a:r>
              <a:rPr lang="ru-RU" sz="2400" dirty="0" err="1"/>
              <a:t>спати</a:t>
            </a:r>
            <a:r>
              <a:rPr lang="ru-RU" sz="2400" dirty="0"/>
              <a:t>, </a:t>
            </a:r>
            <a:r>
              <a:rPr lang="ru-RU" sz="2400" dirty="0" err="1"/>
              <a:t>їсти</a:t>
            </a:r>
            <a:r>
              <a:rPr lang="ru-RU" sz="2400" dirty="0"/>
              <a:t>, весело та </a:t>
            </a:r>
            <a:r>
              <a:rPr lang="ru-RU" sz="2400" dirty="0" err="1"/>
              <a:t>ін</a:t>
            </a:r>
            <a:r>
              <a:rPr lang="ru-RU" sz="2400" dirty="0"/>
              <a:t>.;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3060" y="4497572"/>
            <a:ext cx="4974266" cy="3678312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назви</a:t>
            </a:r>
            <a:r>
              <a:rPr lang="ru-RU" sz="2400" dirty="0" smtClean="0"/>
              <a:t> </a:t>
            </a:r>
            <a:r>
              <a:rPr lang="ru-RU" sz="2400" dirty="0"/>
              <a:t>тих, з ким </a:t>
            </a:r>
            <a:r>
              <a:rPr lang="ru-RU" sz="2400" dirty="0" err="1"/>
              <a:t>кожен</a:t>
            </a:r>
            <a:r>
              <a:rPr lang="ru-RU" sz="2400" dirty="0"/>
              <a:t> з </a:t>
            </a:r>
            <a:r>
              <a:rPr lang="ru-RU" sz="2400" dirty="0" err="1"/>
              <a:t>мовців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спілку­ється</a:t>
            </a:r>
            <a:r>
              <a:rPr lang="ru-RU" sz="2400" dirty="0"/>
              <a:t>: </a:t>
            </a:r>
            <a:r>
              <a:rPr lang="ru-RU" sz="2400" dirty="0" err="1"/>
              <a:t>мати</a:t>
            </a:r>
            <a:r>
              <a:rPr lang="ru-RU" sz="2400" dirty="0"/>
              <a:t>, мама, </a:t>
            </a:r>
            <a:r>
              <a:rPr lang="ru-RU" sz="2400" dirty="0" err="1"/>
              <a:t>батько</a:t>
            </a:r>
            <a:r>
              <a:rPr lang="ru-RU" sz="2400" dirty="0"/>
              <a:t>, </a:t>
            </a:r>
            <a:r>
              <a:rPr lang="ru-RU" sz="2400" dirty="0" err="1"/>
              <a:t>тато</a:t>
            </a:r>
            <a:r>
              <a:rPr lang="ru-RU" sz="2400" dirty="0"/>
              <a:t>, брат, сестра, я, </a:t>
            </a:r>
            <a:r>
              <a:rPr lang="ru-RU" sz="2400" dirty="0" err="1"/>
              <a:t>ти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, ми, </a:t>
            </a:r>
            <a:r>
              <a:rPr lang="ru-RU" sz="2400" dirty="0" err="1"/>
              <a:t>ви</a:t>
            </a:r>
            <a:r>
              <a:rPr lang="ru-RU" sz="2400" dirty="0"/>
              <a:t>, </a:t>
            </a:r>
            <a:r>
              <a:rPr lang="ru-RU" sz="2400" dirty="0" err="1"/>
              <a:t>службовець</a:t>
            </a:r>
            <a:r>
              <a:rPr lang="ru-RU" sz="2400" dirty="0"/>
              <a:t>, </a:t>
            </a:r>
            <a:r>
              <a:rPr lang="ru-RU" sz="2400" dirty="0" err="1"/>
              <a:t>влада</a:t>
            </a:r>
            <a:r>
              <a:rPr lang="ru-RU" sz="2400" dirty="0"/>
              <a:t>, начальник, </a:t>
            </a:r>
            <a:r>
              <a:rPr lang="ru-RU" sz="2400" dirty="0" err="1"/>
              <a:t>рядовий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.;</a:t>
            </a:r>
          </a:p>
        </p:txBody>
      </p:sp>
      <p:pic>
        <p:nvPicPr>
          <p:cNvPr id="9218" name="Picture 2" descr="ПАМ'ЯТКА УСПІШНОГО СПІЛКУВАННЯ » ТНЕ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32" y="1871330"/>
            <a:ext cx="3424961" cy="22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5 кроків до ефективнішого спілкування з клієнтами — Internetdevels  офіційний бл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45" y="4155779"/>
            <a:ext cx="2421771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9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102" y="294536"/>
            <a:ext cx="5181600" cy="4351338"/>
          </a:xfrm>
        </p:spPr>
        <p:txBody>
          <a:bodyPr/>
          <a:lstStyle/>
          <a:p>
            <a:pPr algn="ctr"/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/>
              <a:t>тих, з ким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мовців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спілку­ється</a:t>
            </a:r>
            <a:r>
              <a:rPr lang="ru-RU" dirty="0"/>
              <a:t>: </a:t>
            </a:r>
            <a:r>
              <a:rPr lang="ru-RU" dirty="0" err="1"/>
              <a:t>мати</a:t>
            </a:r>
            <a:r>
              <a:rPr lang="ru-RU" dirty="0"/>
              <a:t>, мама,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тато</a:t>
            </a:r>
            <a:r>
              <a:rPr lang="ru-RU" dirty="0"/>
              <a:t>, брат, сестра, я, </a:t>
            </a:r>
            <a:r>
              <a:rPr lang="ru-RU" dirty="0" err="1"/>
              <a:t>ти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, ми, </a:t>
            </a:r>
            <a:r>
              <a:rPr lang="ru-RU" dirty="0" err="1"/>
              <a:t>ви</a:t>
            </a:r>
            <a:r>
              <a:rPr lang="ru-RU" dirty="0"/>
              <a:t>, </a:t>
            </a:r>
            <a:r>
              <a:rPr lang="ru-RU" dirty="0" err="1"/>
              <a:t>службовець</a:t>
            </a:r>
            <a:r>
              <a:rPr lang="ru-RU" dirty="0"/>
              <a:t>, </a:t>
            </a:r>
            <a:r>
              <a:rPr lang="ru-RU" dirty="0" err="1"/>
              <a:t>влада</a:t>
            </a:r>
            <a:r>
              <a:rPr lang="ru-RU" dirty="0"/>
              <a:t>, начальник, </a:t>
            </a:r>
            <a:r>
              <a:rPr lang="ru-RU" dirty="0" err="1"/>
              <a:t>рядовий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0400" y="3356713"/>
            <a:ext cx="5181600" cy="4351338"/>
          </a:xfrm>
        </p:spPr>
        <p:txBody>
          <a:bodyPr/>
          <a:lstStyle/>
          <a:p>
            <a:pPr algn="ctr"/>
            <a:r>
              <a:rPr lang="ru-RU" dirty="0" smtClean="0"/>
              <a:t>активно </a:t>
            </a:r>
            <a:r>
              <a:rPr lang="ru-RU" dirty="0" err="1"/>
              <a:t>вживані</a:t>
            </a:r>
            <a:r>
              <a:rPr lang="ru-RU" dirty="0"/>
              <a:t> </a:t>
            </a:r>
            <a:r>
              <a:rPr lang="ru-RU" dirty="0" err="1"/>
              <a:t>фразеологізми</a:t>
            </a:r>
            <a:r>
              <a:rPr lang="ru-RU" dirty="0"/>
              <a:t>: Як </a:t>
            </a:r>
            <a:r>
              <a:rPr lang="ru-RU" dirty="0" err="1"/>
              <a:t>працювати­меш</a:t>
            </a:r>
            <a:r>
              <a:rPr lang="ru-RU" dirty="0"/>
              <a:t>, так і </a:t>
            </a:r>
            <a:r>
              <a:rPr lang="ru-RU" dirty="0" err="1"/>
              <a:t>матимеш</a:t>
            </a:r>
            <a:r>
              <a:rPr lang="ru-RU" dirty="0"/>
              <a:t>; Чим </a:t>
            </a:r>
            <a:r>
              <a:rPr lang="ru-RU" dirty="0" err="1"/>
              <a:t>далі</a:t>
            </a:r>
            <a:r>
              <a:rPr lang="ru-RU" dirty="0"/>
              <a:t> в </a:t>
            </a:r>
            <a:r>
              <a:rPr lang="ru-RU" dirty="0" err="1"/>
              <a:t>ліс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дров; Нема </a:t>
            </a:r>
            <a:r>
              <a:rPr lang="ru-RU" dirty="0" err="1"/>
              <a:t>хліба</a:t>
            </a:r>
            <a:r>
              <a:rPr lang="ru-RU" dirty="0"/>
              <a:t> — </a:t>
            </a:r>
            <a:r>
              <a:rPr lang="ru-RU" dirty="0" err="1"/>
              <a:t>їж</a:t>
            </a:r>
            <a:r>
              <a:rPr lang="ru-RU" dirty="0"/>
              <a:t> пироги; </a:t>
            </a:r>
            <a:r>
              <a:rPr lang="ru-RU" dirty="0" err="1"/>
              <a:t>Ніщо</a:t>
            </a:r>
            <a:r>
              <a:rPr lang="ru-RU" dirty="0"/>
              <a:t> так не </a:t>
            </a:r>
            <a:r>
              <a:rPr lang="ru-RU" dirty="0" err="1"/>
              <a:t>об’єднує</a:t>
            </a:r>
            <a:r>
              <a:rPr lang="ru-RU" dirty="0"/>
              <a:t> людей, як трамвай; </a:t>
            </a:r>
            <a:r>
              <a:rPr lang="ru-RU" dirty="0" err="1"/>
              <a:t>байдики</a:t>
            </a:r>
            <a:r>
              <a:rPr lang="ru-RU" dirty="0"/>
              <a:t> </a:t>
            </a:r>
            <a:r>
              <a:rPr lang="ru-RU" dirty="0" err="1"/>
              <a:t>бити</a:t>
            </a:r>
            <a:r>
              <a:rPr lang="ru-RU" dirty="0"/>
              <a:t>, молоти </a:t>
            </a:r>
            <a:r>
              <a:rPr lang="ru-RU" dirty="0" err="1"/>
              <a:t>язиком</a:t>
            </a:r>
            <a:r>
              <a:rPr lang="ru-RU" dirty="0"/>
              <a:t>, </a:t>
            </a:r>
            <a:r>
              <a:rPr lang="ru-RU" dirty="0" err="1"/>
              <a:t>крокоди­лячі</a:t>
            </a:r>
            <a:r>
              <a:rPr lang="ru-RU" dirty="0"/>
              <a:t> </a:t>
            </a:r>
            <a:r>
              <a:rPr lang="ru-RU" dirty="0" err="1"/>
              <a:t>сльози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громадська думка | i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84" y="737928"/>
            <a:ext cx="3491392" cy="19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луга народу&quot; набирає на виборах у Раду 52,3%, &quot;Сила і честь&quot; долає  прохідний бар'єр – опитування КМІС — Кам'янець LIVE интернет газета мiста  Кам'янець-Подільський | новини | оголошення | фак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70" y="2926475"/>
            <a:ext cx="3501656" cy="22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2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Граматичні</a:t>
            </a:r>
            <a:r>
              <a:rPr lang="ru-RU" sz="3600" dirty="0"/>
              <a:t>, </a:t>
            </a:r>
            <a:r>
              <a:rPr lang="ru-RU" sz="3600" dirty="0" err="1"/>
              <a:t>передусім</a:t>
            </a:r>
            <a:r>
              <a:rPr lang="ru-RU" sz="3600" dirty="0"/>
              <a:t> </a:t>
            </a:r>
            <a:r>
              <a:rPr lang="ru-RU" sz="3600" dirty="0" err="1"/>
              <a:t>синтаксичні</a:t>
            </a:r>
            <a:r>
              <a:rPr lang="ru-RU" sz="3600" dirty="0"/>
              <a:t>, </a:t>
            </a:r>
            <a:r>
              <a:rPr lang="ru-RU" sz="3600" dirty="0" err="1"/>
              <a:t>особливості</a:t>
            </a:r>
            <a:r>
              <a:rPr lang="ru-RU" sz="3600" dirty="0"/>
              <a:t>. Активно </a:t>
            </a:r>
            <a:r>
              <a:rPr lang="ru-RU" sz="3600" dirty="0" err="1"/>
              <a:t>вживаються</a:t>
            </a:r>
            <a:r>
              <a:rPr lang="ru-RU" sz="36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746" y="1325563"/>
            <a:ext cx="5181600" cy="435133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речення</a:t>
            </a:r>
            <a:r>
              <a:rPr lang="ru-RU" sz="2400" dirty="0" smtClean="0"/>
              <a:t> </a:t>
            </a:r>
            <a:r>
              <a:rPr lang="ru-RU" sz="2400" dirty="0" err="1"/>
              <a:t>різного</a:t>
            </a:r>
            <a:r>
              <a:rPr lang="ru-RU" sz="2400" dirty="0"/>
              <a:t> типу, </a:t>
            </a:r>
            <a:r>
              <a:rPr lang="ru-RU" sz="2400" dirty="0" err="1"/>
              <a:t>починаючи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однослівних</a:t>
            </a:r>
            <a:r>
              <a:rPr lang="ru-RU" sz="2400" dirty="0"/>
              <a:t> і до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розгорнутих</a:t>
            </a:r>
            <a:r>
              <a:rPr lang="ru-RU" sz="2400" dirty="0"/>
              <a:t> </a:t>
            </a:r>
            <a:r>
              <a:rPr lang="ru-RU" sz="2400" dirty="0" err="1"/>
              <a:t>складних</a:t>
            </a:r>
            <a:r>
              <a:rPr lang="ru-RU" sz="2400" dirty="0"/>
              <a:t> </a:t>
            </a:r>
            <a:r>
              <a:rPr lang="ru-RU" sz="2400" dirty="0" err="1"/>
              <a:t>конструкцій</a:t>
            </a:r>
            <a:r>
              <a:rPr lang="ru-RU" sz="2400" dirty="0"/>
              <a:t>: Село; Гай; </a:t>
            </a:r>
            <a:r>
              <a:rPr lang="ru-RU" sz="2400" dirty="0" err="1"/>
              <a:t>Вечірній</a:t>
            </a:r>
            <a:r>
              <a:rPr lang="ru-RU" sz="2400" dirty="0"/>
              <a:t> день; День </a:t>
            </a:r>
            <a:r>
              <a:rPr lang="ru-RU" sz="2400" dirty="0" err="1"/>
              <a:t>змінює</a:t>
            </a:r>
            <a:r>
              <a:rPr lang="ru-RU" sz="2400" dirty="0"/>
              <a:t> </a:t>
            </a:r>
            <a:r>
              <a:rPr lang="ru-RU" sz="2400" dirty="0" err="1"/>
              <a:t>ніч</a:t>
            </a:r>
            <a:r>
              <a:rPr lang="ru-RU" sz="2400" dirty="0"/>
              <a:t>;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громадяни</a:t>
            </a:r>
            <a:r>
              <a:rPr lang="ru-RU" sz="2400" dirty="0"/>
              <a:t> </a:t>
            </a:r>
            <a:r>
              <a:rPr lang="ru-RU" sz="2400" dirty="0" err="1"/>
              <a:t>наполегливо</a:t>
            </a:r>
            <a:r>
              <a:rPr lang="ru-RU" sz="2400" dirty="0"/>
              <a:t> не </a:t>
            </a:r>
            <a:r>
              <a:rPr lang="ru-RU" sz="2400" dirty="0" err="1"/>
              <a:t>працюватимуть</a:t>
            </a:r>
            <a:r>
              <a:rPr lang="ru-RU" sz="2400" dirty="0"/>
              <a:t>, то </a:t>
            </a:r>
            <a:r>
              <a:rPr lang="ru-RU" sz="2400" dirty="0" err="1"/>
              <a:t>заможно</a:t>
            </a:r>
            <a:r>
              <a:rPr lang="ru-RU" sz="2400" dirty="0"/>
              <a:t> вони й не </a:t>
            </a:r>
            <a:r>
              <a:rPr lang="ru-RU" sz="2400" dirty="0" err="1"/>
              <a:t>житимуть</a:t>
            </a:r>
            <a:r>
              <a:rPr lang="ru-RU" sz="2400" dirty="0"/>
              <a:t>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43700" y="4787034"/>
            <a:ext cx="5181600" cy="435133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найрізноманітніші</a:t>
            </a:r>
            <a:r>
              <a:rPr lang="ru-RU" dirty="0" smtClean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неповного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, </a:t>
            </a:r>
            <a:r>
              <a:rPr lang="ru-RU" dirty="0" err="1"/>
              <a:t>еліптичного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незакінченого</a:t>
            </a:r>
            <a:r>
              <a:rPr lang="ru-RU" dirty="0"/>
              <a:t>, </a:t>
            </a:r>
            <a:r>
              <a:rPr lang="ru-RU" dirty="0" err="1" smtClean="0"/>
              <a:t>обірвано­го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Ці думки дуже псують наше 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2" y="1496291"/>
            <a:ext cx="4747898" cy="26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інсоцполітики пропонує громадськості висловити думки щодо своїх  напрацювань ➜ АКМ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69" y="4170941"/>
            <a:ext cx="2988733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9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182" y="131907"/>
            <a:ext cx="5181600" cy="4351338"/>
          </a:xfrm>
        </p:spPr>
        <p:txBody>
          <a:bodyPr/>
          <a:lstStyle/>
          <a:p>
            <a:pPr algn="ctr"/>
            <a:r>
              <a:rPr lang="ru-RU" dirty="0" err="1" smtClean="0"/>
              <a:t>неускладнені</a:t>
            </a:r>
            <a:r>
              <a:rPr lang="ru-RU" dirty="0" smtClean="0"/>
              <a:t>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не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дієприкметникового</a:t>
            </a:r>
            <a:r>
              <a:rPr lang="ru-RU" dirty="0"/>
              <a:t>, </a:t>
            </a:r>
            <a:r>
              <a:rPr lang="ru-RU" dirty="0" err="1"/>
              <a:t>прикметникового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дієприслівникового</a:t>
            </a:r>
            <a:r>
              <a:rPr lang="ru-RU" dirty="0"/>
              <a:t> </a:t>
            </a:r>
            <a:r>
              <a:rPr lang="ru-RU" dirty="0" err="1"/>
              <a:t>звороту</a:t>
            </a:r>
            <a:r>
              <a:rPr lang="ru-RU" dirty="0"/>
              <a:t>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7218" y="4953289"/>
            <a:ext cx="5181600" cy="4351338"/>
          </a:xfrm>
        </p:spPr>
        <p:txBody>
          <a:bodyPr/>
          <a:lstStyle/>
          <a:p>
            <a:pPr algn="ctr"/>
            <a:r>
              <a:rPr lang="ru-RU" dirty="0" err="1" smtClean="0"/>
              <a:t>найтиповіші</a:t>
            </a:r>
            <a:r>
              <a:rPr lang="ru-RU" dirty="0" smtClean="0"/>
              <a:t> </a:t>
            </a:r>
            <a:r>
              <a:rPr lang="ru-RU" dirty="0" err="1"/>
              <a:t>вставні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вставлені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: </a:t>
            </a:r>
            <a:r>
              <a:rPr lang="ru-RU" dirty="0" err="1"/>
              <a:t>ма­буть</a:t>
            </a:r>
            <a:r>
              <a:rPr lang="ru-RU" dirty="0"/>
              <a:t>, на </a:t>
            </a:r>
            <a:r>
              <a:rPr lang="ru-RU" dirty="0" err="1"/>
              <a:t>щастя</a:t>
            </a:r>
            <a:r>
              <a:rPr lang="ru-RU" dirty="0"/>
              <a:t>,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, я думаю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6 лайфхаків для телефонної розмови з роботодавцем — Work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57" y="2649105"/>
            <a:ext cx="4096327" cy="23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Джерела інформації, медіаграмотність і російська пропаганда: результати  всеукраїнського опитування громадської думки - ГО «Детектор меді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72" y="509659"/>
            <a:ext cx="2696875" cy="179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3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25936" y="183862"/>
            <a:ext cx="5181600" cy="4351338"/>
          </a:xfrm>
        </p:spPr>
        <p:txBody>
          <a:bodyPr/>
          <a:lstStyle/>
          <a:p>
            <a:pPr algn="ctr"/>
            <a:r>
              <a:rPr lang="ru-RU" dirty="0" err="1" smtClean="0"/>
              <a:t>речення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звертанням</a:t>
            </a:r>
            <a:r>
              <a:rPr lang="ru-RU" dirty="0"/>
              <a:t>: </a:t>
            </a:r>
            <a:r>
              <a:rPr lang="ru-RU" dirty="0" err="1"/>
              <a:t>Мамо</a:t>
            </a:r>
            <a:r>
              <a:rPr lang="ru-RU" dirty="0"/>
              <a:t>, прошу вас!;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5192" y="2140311"/>
            <a:ext cx="5181600" cy="4351338"/>
          </a:xfrm>
        </p:spPr>
        <p:txBody>
          <a:bodyPr/>
          <a:lstStyle/>
          <a:p>
            <a:pPr algn="ctr"/>
            <a:r>
              <a:rPr lang="ru-RU" dirty="0" smtClean="0"/>
              <a:t>слова-</a:t>
            </a:r>
            <a:r>
              <a:rPr lang="ru-RU" dirty="0" err="1" smtClean="0"/>
              <a:t>речення</a:t>
            </a:r>
            <a:r>
              <a:rPr lang="ru-RU" dirty="0"/>
              <a:t>: Так!, </a:t>
            </a:r>
            <a:r>
              <a:rPr lang="ru-RU" dirty="0" err="1"/>
              <a:t>Ні</a:t>
            </a:r>
            <a:r>
              <a:rPr lang="ru-RU" dirty="0"/>
              <a:t>!, </a:t>
            </a:r>
            <a:r>
              <a:rPr lang="ru-RU" dirty="0" err="1"/>
              <a:t>Невже</a:t>
            </a:r>
            <a:r>
              <a:rPr lang="ru-RU" dirty="0"/>
              <a:t>?, </a:t>
            </a:r>
            <a:r>
              <a:rPr lang="ru-RU" dirty="0" err="1"/>
              <a:t>Невже</a:t>
            </a:r>
            <a:r>
              <a:rPr lang="ru-RU" dirty="0"/>
              <a:t>?, </a:t>
            </a:r>
            <a:r>
              <a:rPr lang="ru-RU" dirty="0" err="1"/>
              <a:t>Хіба</a:t>
            </a:r>
            <a:r>
              <a:rPr lang="ru-RU" dirty="0"/>
              <a:t>?, </a:t>
            </a:r>
            <a:r>
              <a:rPr lang="ru-RU" dirty="0" err="1"/>
              <a:t>Геть</a:t>
            </a:r>
            <a:r>
              <a:rPr lang="ru-RU" dirty="0"/>
              <a:t>! ‘, Алло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25936" y="431598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 smtClean="0"/>
              <a:t>вітальні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прощавальні</a:t>
            </a:r>
            <a:r>
              <a:rPr lang="ru-RU" dirty="0"/>
              <a:t> слова і </a:t>
            </a:r>
            <a:r>
              <a:rPr lang="ru-RU" dirty="0" err="1"/>
              <a:t>сполучення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: </a:t>
            </a:r>
            <a:r>
              <a:rPr lang="ru-RU" dirty="0" err="1"/>
              <a:t>Добридень</a:t>
            </a:r>
            <a:r>
              <a:rPr lang="ru-RU" dirty="0"/>
              <a:t>!, Доброго ранку!, На </a:t>
            </a:r>
            <a:r>
              <a:rPr lang="ru-RU" dirty="0" err="1"/>
              <a:t>добраніч</a:t>
            </a:r>
            <a:r>
              <a:rPr lang="ru-RU" dirty="0"/>
              <a:t>!, </a:t>
            </a:r>
            <a:r>
              <a:rPr lang="ru-RU" dirty="0" err="1"/>
              <a:t>Спокійної</a:t>
            </a:r>
            <a:r>
              <a:rPr lang="ru-RU" dirty="0"/>
              <a:t> </a:t>
            </a:r>
            <a:r>
              <a:rPr lang="ru-RU" dirty="0" err="1"/>
              <a:t>но­чі</a:t>
            </a:r>
            <a:r>
              <a:rPr lang="ru-RU" dirty="0"/>
              <a:t>!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5122" name="Picture 2" descr="ПРОБЛЕМИ ПІД ЧАС РОЗМОВИ ПО ТЕЛЕФОН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58" y="1641764"/>
            <a:ext cx="4262472" cy="22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азговор по громкой связи правила телефонного этикета. Телефонный эти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28" y="3404023"/>
            <a:ext cx="2740713" cy="18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елефонные переговоры на английском языке | Grammar-tei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48" y="265992"/>
            <a:ext cx="1590098" cy="18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3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85164" y="589106"/>
            <a:ext cx="5822373" cy="5645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/>
              <a:t>розмовно-побутовому</a:t>
            </a:r>
            <a:r>
              <a:rPr lang="ru-RU" dirty="0"/>
              <a:t> </a:t>
            </a:r>
            <a:r>
              <a:rPr lang="ru-RU" dirty="0" err="1"/>
              <a:t>мовленні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лексем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виразного</a:t>
            </a:r>
            <a:r>
              <a:rPr lang="ru-RU" dirty="0"/>
              <a:t> </a:t>
            </a:r>
            <a:r>
              <a:rPr lang="ru-RU" dirty="0" err="1"/>
              <a:t>термінологічного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науково-технічний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. З </a:t>
            </a:r>
            <a:r>
              <a:rPr lang="ru-RU" dirty="0" err="1"/>
              <a:t>різних</a:t>
            </a:r>
            <a:r>
              <a:rPr lang="ru-RU" dirty="0"/>
              <a:t> причин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й </a:t>
            </a:r>
            <a:r>
              <a:rPr lang="ru-RU" dirty="0" err="1"/>
              <a:t>лексеми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побуто­вого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(</a:t>
            </a:r>
            <a:r>
              <a:rPr lang="ru-RU" dirty="0" err="1"/>
              <a:t>хліб</a:t>
            </a:r>
            <a:r>
              <a:rPr lang="ru-RU" dirty="0"/>
              <a:t>, рис, </a:t>
            </a:r>
            <a:r>
              <a:rPr lang="ru-RU" dirty="0" err="1"/>
              <a:t>макарони</a:t>
            </a:r>
            <a:r>
              <a:rPr lang="ru-RU" dirty="0"/>
              <a:t>, </a:t>
            </a:r>
            <a:r>
              <a:rPr lang="ru-RU" dirty="0" err="1"/>
              <a:t>стіл</a:t>
            </a:r>
            <a:r>
              <a:rPr lang="ru-RU" dirty="0"/>
              <a:t>, книжка, раке­та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термінуються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традиційно-побутове</a:t>
            </a:r>
            <a:r>
              <a:rPr lang="ru-RU" dirty="0"/>
              <a:t> й </a:t>
            </a:r>
            <a:r>
              <a:rPr lang="ru-RU" dirty="0" err="1"/>
              <a:t>по-сучасному</a:t>
            </a:r>
            <a:r>
              <a:rPr lang="ru-RU" dirty="0"/>
              <a:t> </a:t>
            </a:r>
            <a:r>
              <a:rPr lang="ru-RU" dirty="0" err="1"/>
              <a:t>наукове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синтезується</a:t>
            </a:r>
            <a:r>
              <a:rPr lang="ru-RU" dirty="0"/>
              <a:t> в </a:t>
            </a:r>
            <a:r>
              <a:rPr lang="ru-RU" dirty="0" err="1"/>
              <a:t>єдиному</a:t>
            </a:r>
            <a:r>
              <a:rPr lang="ru-RU" dirty="0"/>
              <a:t> </a:t>
            </a:r>
            <a:r>
              <a:rPr lang="ru-RU" dirty="0" err="1"/>
              <a:t>комплексі</a:t>
            </a:r>
            <a:r>
              <a:rPr lang="ru-RU" dirty="0"/>
              <a:t>, </a:t>
            </a:r>
            <a:r>
              <a:rPr lang="ru-RU" dirty="0" err="1"/>
              <a:t>взаємно</a:t>
            </a:r>
            <a:r>
              <a:rPr lang="ru-RU" dirty="0"/>
              <a:t> </a:t>
            </a:r>
            <a:r>
              <a:rPr lang="ru-RU" dirty="0" err="1"/>
              <a:t>доповнюючи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.</a:t>
            </a:r>
          </a:p>
        </p:txBody>
      </p:sp>
      <p:pic>
        <p:nvPicPr>
          <p:cNvPr id="4098" name="Picture 2" descr="Яких звичок слід позбутися під час розмови - Радіо Максим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" y="1633394"/>
            <a:ext cx="5194827" cy="29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0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3736" y="329334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Розмовно-побутове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комунікативно</a:t>
            </a:r>
            <a:r>
              <a:rPr lang="ru-RU" dirty="0"/>
              <a:t> </a:t>
            </a:r>
            <a:r>
              <a:rPr lang="ru-RU" dirty="0" err="1"/>
              <a:t>обслу­говує</a:t>
            </a:r>
            <a:r>
              <a:rPr lang="ru-RU" dirty="0"/>
              <a:t> в межах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ширші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жит­тя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у формах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сти­лю </a:t>
            </a:r>
            <a:r>
              <a:rPr lang="ru-RU" dirty="0" err="1"/>
              <a:t>мови</a:t>
            </a:r>
            <a:r>
              <a:rPr lang="ru-RU" dirty="0"/>
              <a:t>. Потреба в </a:t>
            </a:r>
            <a:r>
              <a:rPr lang="ru-RU" dirty="0" err="1"/>
              <a:t>розмовно-побутовому</a:t>
            </a:r>
            <a:r>
              <a:rPr lang="ru-RU" dirty="0"/>
              <a:t> </a:t>
            </a:r>
            <a:r>
              <a:rPr lang="ru-RU" dirty="0" err="1"/>
              <a:t>мовленні</a:t>
            </a:r>
            <a:r>
              <a:rPr lang="ru-RU" dirty="0"/>
              <a:t> </a:t>
            </a:r>
            <a:r>
              <a:rPr lang="ru-RU" dirty="0" err="1"/>
              <a:t>що­денна</a:t>
            </a:r>
            <a:r>
              <a:rPr lang="ru-RU" dirty="0"/>
              <a:t>, тому й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звичні</a:t>
            </a:r>
            <a:r>
              <a:rPr lang="ru-RU" dirty="0"/>
              <a:t>. Вони </a:t>
            </a:r>
            <a:r>
              <a:rPr lang="ru-RU" dirty="0" err="1"/>
              <a:t>засвоюються</a:t>
            </a:r>
            <a:r>
              <a:rPr lang="ru-RU" dirty="0"/>
              <a:t>, </a:t>
            </a:r>
            <a:r>
              <a:rPr lang="ru-RU" dirty="0" err="1"/>
              <a:t>реалізуються</a:t>
            </a:r>
            <a:r>
              <a:rPr lang="ru-RU" dirty="0"/>
              <a:t> з </a:t>
            </a:r>
            <a:r>
              <a:rPr lang="ru-RU" dirty="0" err="1"/>
              <a:t>найменшою</a:t>
            </a:r>
            <a:r>
              <a:rPr lang="ru-RU" dirty="0"/>
              <a:t> </a:t>
            </a:r>
            <a:r>
              <a:rPr lang="ru-RU" dirty="0" err="1"/>
              <a:t>витра­тою</a:t>
            </a:r>
            <a:r>
              <a:rPr lang="ru-RU" dirty="0"/>
              <a:t> </a:t>
            </a:r>
            <a:r>
              <a:rPr lang="ru-RU" dirty="0" err="1"/>
              <a:t>мовленнєвої</a:t>
            </a:r>
            <a:r>
              <a:rPr lang="ru-RU" dirty="0"/>
              <a:t> і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</p:txBody>
      </p:sp>
      <p:pic>
        <p:nvPicPr>
          <p:cNvPr id="3074" name="Picture 2" descr="Розмова з чоловіком: прагни до стислості й визначеності - tochk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36" y="1368425"/>
            <a:ext cx="6286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5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100734"/>
            <a:ext cx="116205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Літературне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наймасовіше</a:t>
            </a:r>
            <a:r>
              <a:rPr lang="ru-RU" dirty="0"/>
              <a:t>, </a:t>
            </a:r>
            <a:r>
              <a:rPr lang="ru-RU" dirty="0" err="1"/>
              <a:t>найчастотніше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верствами</a:t>
            </a:r>
            <a:r>
              <a:rPr lang="ru-RU" dirty="0"/>
              <a:t> </a:t>
            </a:r>
            <a:r>
              <a:rPr lang="ru-RU" dirty="0" err="1"/>
              <a:t>на­селення</a:t>
            </a:r>
            <a:r>
              <a:rPr lang="ru-RU" dirty="0"/>
              <a:t>. </a:t>
            </a:r>
            <a:r>
              <a:rPr lang="ru-RU" dirty="0" err="1"/>
              <a:t>Розмовно-побутове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типово­му </a:t>
            </a:r>
            <a:r>
              <a:rPr lang="ru-RU" dirty="0" err="1"/>
              <a:t>вияві</a:t>
            </a:r>
            <a:r>
              <a:rPr lang="ru-RU" dirty="0"/>
              <a:t> </a:t>
            </a:r>
            <a:r>
              <a:rPr lang="ru-RU" dirty="0" err="1"/>
              <a:t>представлене</a:t>
            </a:r>
            <a:r>
              <a:rPr lang="ru-RU" dirty="0"/>
              <a:t> </a:t>
            </a:r>
            <a:r>
              <a:rPr lang="ru-RU" dirty="0" err="1"/>
              <a:t>своєрідними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стилю </a:t>
            </a:r>
            <a:r>
              <a:rPr lang="ru-RU" dirty="0" err="1"/>
              <a:t>мовними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— фонетико-</a:t>
            </a:r>
            <a:r>
              <a:rPr lang="ru-RU" dirty="0" err="1"/>
              <a:t>інтонаційними</a:t>
            </a:r>
            <a:r>
              <a:rPr lang="ru-RU" dirty="0"/>
              <a:t>, </a:t>
            </a:r>
            <a:r>
              <a:rPr lang="ru-RU" dirty="0" err="1"/>
              <a:t>лексичними</a:t>
            </a:r>
            <a:r>
              <a:rPr lang="ru-RU" dirty="0"/>
              <a:t>, </a:t>
            </a:r>
            <a:r>
              <a:rPr lang="ru-RU" dirty="0" err="1"/>
              <a:t>фразеологічними</a:t>
            </a:r>
            <a:r>
              <a:rPr lang="ru-RU" dirty="0"/>
              <a:t>, </a:t>
            </a:r>
            <a:r>
              <a:rPr lang="ru-RU" dirty="0" err="1"/>
              <a:t>морфологічними</a:t>
            </a:r>
            <a:r>
              <a:rPr lang="ru-RU" dirty="0"/>
              <a:t> й </a:t>
            </a:r>
            <a:r>
              <a:rPr lang="ru-RU" dirty="0" err="1"/>
              <a:t>син­таксичними</a:t>
            </a:r>
            <a:r>
              <a:rPr lang="ru-RU" dirty="0"/>
              <a:t>. </a:t>
            </a:r>
          </a:p>
        </p:txBody>
      </p:sp>
      <p:pic>
        <p:nvPicPr>
          <p:cNvPr id="20482" name="Picture 2" descr="4. Мистецтво спілкування (13-16 років) | Start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03" y="2513157"/>
            <a:ext cx="5549034" cy="31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64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218" y="246207"/>
            <a:ext cx="11662064" cy="22268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Думку про те,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розмовно-побутовий</a:t>
            </a:r>
            <a:r>
              <a:rPr lang="ru-RU" dirty="0"/>
              <a:t> стиль </a:t>
            </a:r>
            <a:r>
              <a:rPr lang="ru-RU" dirty="0" err="1"/>
              <a:t>вико­ристовують</a:t>
            </a:r>
            <a:r>
              <a:rPr lang="ru-RU" dirty="0"/>
              <a:t> для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науковий</a:t>
            </a:r>
            <a:r>
              <a:rPr lang="ru-RU" dirty="0"/>
              <a:t> і </a:t>
            </a:r>
            <a:r>
              <a:rPr lang="ru-RU" dirty="0" err="1"/>
              <a:t>діловий</a:t>
            </a:r>
            <a:r>
              <a:rPr lang="ru-RU" dirty="0"/>
              <a:t> — </a:t>
            </a:r>
            <a:r>
              <a:rPr lang="ru-RU" dirty="0" smtClean="0"/>
              <a:t>для </a:t>
            </a:r>
            <a:r>
              <a:rPr lang="ru-RU" dirty="0" err="1" smtClean="0"/>
              <a:t>повідомлення</a:t>
            </a:r>
            <a:r>
              <a:rPr lang="ru-RU" dirty="0"/>
              <a:t>, </a:t>
            </a:r>
            <a:r>
              <a:rPr lang="ru-RU" dirty="0" err="1"/>
              <a:t>художній</a:t>
            </a:r>
            <a:r>
              <a:rPr lang="ru-RU" dirty="0"/>
              <a:t> і </a:t>
            </a:r>
            <a:r>
              <a:rPr lang="ru-RU" dirty="0" err="1"/>
              <a:t>публіцистичний</a:t>
            </a:r>
            <a:r>
              <a:rPr lang="ru-RU" dirty="0"/>
              <a:t> — для </a:t>
            </a:r>
            <a:r>
              <a:rPr lang="ru-RU" dirty="0" err="1"/>
              <a:t>впли­ву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(</a:t>
            </a:r>
            <a:r>
              <a:rPr lang="ru-RU" dirty="0" err="1"/>
              <a:t>слухачів</a:t>
            </a:r>
            <a:r>
              <a:rPr lang="ru-RU" dirty="0"/>
              <a:t>, </a:t>
            </a:r>
            <a:r>
              <a:rPr lang="ru-RU" dirty="0" err="1"/>
              <a:t>читачів</a:t>
            </a:r>
            <a:r>
              <a:rPr lang="ru-RU" dirty="0"/>
              <a:t>), є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не­прийнятною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три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в межах кожного стилю, але </a:t>
            </a:r>
            <a:r>
              <a:rPr lang="ru-RU" dirty="0" err="1"/>
              <a:t>своєрідно</a:t>
            </a:r>
            <a:r>
              <a:rPr lang="ru-RU" dirty="0"/>
              <a:t>, в </a:t>
            </a:r>
            <a:r>
              <a:rPr lang="ru-RU" dirty="0" err="1"/>
              <a:t>неоднакових</a:t>
            </a:r>
            <a:r>
              <a:rPr lang="ru-RU" dirty="0"/>
              <a:t> сферах і </a:t>
            </a:r>
            <a:r>
              <a:rPr lang="ru-RU" dirty="0" err="1"/>
              <a:t>виявах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з </a:t>
            </a:r>
            <a:r>
              <a:rPr lang="ru-RU" dirty="0" err="1"/>
              <a:t>виразно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метою.</a:t>
            </a:r>
          </a:p>
          <a:p>
            <a:endParaRPr lang="ru-RU" dirty="0"/>
          </a:p>
        </p:txBody>
      </p:sp>
      <p:pic>
        <p:nvPicPr>
          <p:cNvPr id="2050" name="Picture 2" descr="Розмова допомагає зібратися з думками – вчені | NewsMarket - Новини України  та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38" y="2815936"/>
            <a:ext cx="4239780" cy="31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2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19155" y="4682331"/>
            <a:ext cx="771351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, </a:t>
            </a:r>
            <a:r>
              <a:rPr lang="ru-RU" dirty="0" err="1"/>
              <a:t>недоладностей</a:t>
            </a:r>
            <a:r>
              <a:rPr lang="ru-RU" dirty="0"/>
              <a:t>, </a:t>
            </a:r>
            <a:r>
              <a:rPr lang="ru-RU" dirty="0" err="1"/>
              <a:t>стилістичних</a:t>
            </a:r>
            <a:r>
              <a:rPr lang="ru-RU" dirty="0"/>
              <a:t> </a:t>
            </a:r>
            <a:r>
              <a:rPr lang="ru-RU" dirty="0" err="1"/>
              <a:t>вад</a:t>
            </a:r>
            <a:r>
              <a:rPr lang="ru-RU" dirty="0"/>
              <a:t> </a:t>
            </a:r>
            <a:r>
              <a:rPr lang="ru-RU" dirty="0" err="1"/>
              <a:t>простежується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розмовно-побу­товому</a:t>
            </a:r>
            <a:r>
              <a:rPr lang="ru-RU" dirty="0"/>
              <a:t> </a:t>
            </a:r>
            <a:r>
              <a:rPr lang="ru-RU" dirty="0" err="1"/>
              <a:t>мовленні</a:t>
            </a:r>
            <a:r>
              <a:rPr lang="ru-RU" dirty="0"/>
              <a:t>. З </a:t>
            </a:r>
            <a:r>
              <a:rPr lang="ru-RU" dirty="0" err="1"/>
              <a:t>нього</a:t>
            </a:r>
            <a:r>
              <a:rPr lang="ru-RU" dirty="0"/>
              <a:t> й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різностильового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</a:p>
        </p:txBody>
      </p:sp>
      <p:pic>
        <p:nvPicPr>
          <p:cNvPr id="1026" name="Picture 2" descr="Розмова на тему. Спілкування чоловіка і жінки - 07.07.2017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93" y="187540"/>
            <a:ext cx="5341216" cy="4005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916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7241" r="33357" b="6250"/>
          <a:stretch/>
        </p:blipFill>
        <p:spPr bwMode="auto">
          <a:xfrm>
            <a:off x="257577" y="1"/>
            <a:ext cx="57701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16682" r="31820" b="5149"/>
          <a:stretch/>
        </p:blipFill>
        <p:spPr bwMode="auto">
          <a:xfrm>
            <a:off x="6272454" y="1"/>
            <a:ext cx="56662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9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93993" y="579549"/>
            <a:ext cx="3464417" cy="5597414"/>
          </a:xfrm>
        </p:spPr>
        <p:txBody>
          <a:bodyPr/>
          <a:lstStyle/>
          <a:p>
            <a:r>
              <a:rPr lang="uk-UA" dirty="0" smtClean="0"/>
              <a:t>Письмово виконати вправи 664, 666, 667</a:t>
            </a:r>
          </a:p>
          <a:p>
            <a:endParaRPr lang="uk-UA" dirty="0"/>
          </a:p>
          <a:p>
            <a:r>
              <a:rPr lang="uk-UA" dirty="0" smtClean="0"/>
              <a:t>ДЗ   - вправа 668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3" t="20071" r="29227" b="29754"/>
          <a:stretch/>
        </p:blipFill>
        <p:spPr bwMode="auto">
          <a:xfrm>
            <a:off x="0" y="180304"/>
            <a:ext cx="7970941" cy="537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7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7382" y="298160"/>
            <a:ext cx="4953000" cy="63624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/>
              <a:t>Цей</a:t>
            </a:r>
            <a:r>
              <a:rPr lang="ru-RU" dirty="0"/>
              <a:t> стиль </a:t>
            </a:r>
            <a:r>
              <a:rPr lang="ru-RU" dirty="0" err="1"/>
              <a:t>має</a:t>
            </a:r>
            <a:r>
              <a:rPr lang="ru-RU" dirty="0"/>
              <a:t> усну (</a:t>
            </a:r>
            <a:r>
              <a:rPr lang="ru-RU" dirty="0" err="1"/>
              <a:t>переважно</a:t>
            </a:r>
            <a:r>
              <a:rPr lang="ru-RU" dirty="0"/>
              <a:t>) й </a:t>
            </a:r>
            <a:r>
              <a:rPr lang="ru-RU" dirty="0" err="1"/>
              <a:t>писемну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вияву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широка </a:t>
            </a:r>
            <a:r>
              <a:rPr lang="ru-RU" dirty="0" err="1"/>
              <a:t>варіативність</a:t>
            </a:r>
            <a:r>
              <a:rPr lang="ru-RU" dirty="0"/>
              <a:t> (</a:t>
            </a:r>
            <a:r>
              <a:rPr lang="ru-RU" dirty="0" err="1"/>
              <a:t>варіантність</a:t>
            </a:r>
            <a:r>
              <a:rPr lang="ru-RU" dirty="0"/>
              <a:t>) </a:t>
            </a:r>
            <a:r>
              <a:rPr lang="ru-RU" dirty="0" err="1"/>
              <a:t>висловлювання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мовцеві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про те </a:t>
            </a:r>
            <a:r>
              <a:rPr lang="ru-RU" dirty="0" err="1"/>
              <a:t>саме</a:t>
            </a:r>
            <a:r>
              <a:rPr lang="ru-RU" dirty="0"/>
              <a:t>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про те </a:t>
            </a:r>
            <a:r>
              <a:rPr lang="ru-RU" dirty="0" err="1"/>
              <a:t>саме</a:t>
            </a:r>
            <a:r>
              <a:rPr lang="ru-RU" dirty="0"/>
              <a:t>) </a:t>
            </a:r>
            <a:r>
              <a:rPr lang="ru-RU" dirty="0" err="1"/>
              <a:t>неоднаково</a:t>
            </a:r>
            <a:r>
              <a:rPr lang="ru-RU" dirty="0"/>
              <a:t>.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варіантні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збігаються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 </a:t>
            </a:r>
            <a:r>
              <a:rPr lang="ru-RU" dirty="0" err="1"/>
              <a:t>семан­тично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розрізняють­ся</a:t>
            </a:r>
            <a:r>
              <a:rPr lang="ru-RU" dirty="0"/>
              <a:t> </a:t>
            </a:r>
            <a:r>
              <a:rPr lang="ru-RU" dirty="0" err="1"/>
              <a:t>стилістично</a:t>
            </a:r>
            <a:r>
              <a:rPr lang="ru-RU" dirty="0"/>
              <a:t>, </a:t>
            </a:r>
            <a:r>
              <a:rPr lang="ru-RU" dirty="0" err="1"/>
              <a:t>функціонально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розв’язав</a:t>
            </a:r>
            <a:r>
              <a:rPr lang="ru-RU" dirty="0"/>
              <a:t> задачу? за </a:t>
            </a:r>
            <a:r>
              <a:rPr lang="ru-RU" dirty="0" err="1"/>
              <a:t>різ­них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найрізноманітні­шою</a:t>
            </a:r>
            <a:r>
              <a:rPr lang="ru-RU" dirty="0"/>
              <a:t>. </a:t>
            </a:r>
          </a:p>
        </p:txBody>
      </p:sp>
      <p:pic>
        <p:nvPicPr>
          <p:cNvPr id="19458" name="Picture 2" descr="Емоційний тон нашого спілкування — Християнський портал КІРІ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1" y="1028700"/>
            <a:ext cx="6211583" cy="41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6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" y="90343"/>
            <a:ext cx="11984182" cy="29438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Тому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усталених</a:t>
            </a:r>
            <a:r>
              <a:rPr lang="ru-RU" dirty="0"/>
              <a:t> граней як у </a:t>
            </a:r>
            <a:r>
              <a:rPr lang="ru-RU" dirty="0" err="1"/>
              <a:t>варіантах</a:t>
            </a:r>
            <a:r>
              <a:rPr lang="ru-RU" dirty="0"/>
              <a:t> </a:t>
            </a:r>
            <a:r>
              <a:rPr lang="ru-RU" dirty="0" err="1"/>
              <a:t>пев­ної</a:t>
            </a:r>
            <a:r>
              <a:rPr lang="ru-RU" dirty="0"/>
              <a:t> думки, так і у формах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мовленнєвої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стилістично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 на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smtClean="0"/>
              <a:t>Так,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/>
              <a:t>трапляються</a:t>
            </a:r>
            <a:r>
              <a:rPr lang="ru-RU" dirty="0"/>
              <a:t> й </a:t>
            </a:r>
            <a:r>
              <a:rPr lang="ru-RU" dirty="0" err="1"/>
              <a:t>ін­ші</a:t>
            </a:r>
            <a:r>
              <a:rPr lang="ru-RU" dirty="0"/>
              <a:t>, в </a:t>
            </a:r>
            <a:r>
              <a:rPr lang="ru-RU" dirty="0" err="1"/>
              <a:t>найрізноманітніших</a:t>
            </a:r>
            <a:r>
              <a:rPr lang="ru-RU" dirty="0"/>
              <a:t> </a:t>
            </a:r>
            <a:r>
              <a:rPr lang="ru-RU" dirty="0" err="1"/>
              <a:t>синонімічних</a:t>
            </a:r>
            <a:r>
              <a:rPr lang="ru-RU" dirty="0"/>
              <a:t> </a:t>
            </a:r>
            <a:r>
              <a:rPr lang="ru-RU" dirty="0" smtClean="0"/>
              <a:t>формах: </a:t>
            </a:r>
            <a:r>
              <a:rPr lang="ru-RU" dirty="0" err="1" smtClean="0"/>
              <a:t>еге</a:t>
            </a:r>
            <a:r>
              <a:rPr lang="ru-RU" dirty="0"/>
              <a:t>, </a:t>
            </a:r>
            <a:r>
              <a:rPr lang="ru-RU" dirty="0" err="1" smtClean="0"/>
              <a:t>еге</a:t>
            </a:r>
            <a:r>
              <a:rPr lang="ru-RU" dirty="0" smtClean="0"/>
              <a:t> ж, </a:t>
            </a:r>
            <a:r>
              <a:rPr lang="ru-RU" dirty="0" err="1"/>
              <a:t>а</a:t>
            </a:r>
            <a:r>
              <a:rPr lang="ru-RU" dirty="0" err="1" smtClean="0"/>
              <a:t>тож</a:t>
            </a:r>
            <a:r>
              <a:rPr lang="ru-RU" dirty="0" smtClean="0"/>
              <a:t>, </a:t>
            </a:r>
            <a:r>
              <a:rPr lang="ru-RU" dirty="0" err="1"/>
              <a:t>а</a:t>
            </a:r>
            <a:r>
              <a:rPr lang="ru-RU" dirty="0" err="1" smtClean="0"/>
              <a:t>вжеж</a:t>
            </a:r>
            <a:r>
              <a:rPr lang="ru-RU" dirty="0" smtClean="0"/>
              <a:t>, а </a:t>
            </a:r>
            <a:r>
              <a:rPr lang="ru-RU" dirty="0"/>
              <a:t>як </a:t>
            </a:r>
            <a:r>
              <a:rPr lang="ru-RU" dirty="0" smtClean="0"/>
              <a:t>же, </a:t>
            </a:r>
            <a:r>
              <a:rPr lang="ru-RU" dirty="0"/>
              <a:t>т</a:t>
            </a:r>
            <a:r>
              <a:rPr lang="ru-RU" dirty="0" smtClean="0"/>
              <a:t>а </a:t>
            </a:r>
            <a:r>
              <a:rPr lang="ru-RU" dirty="0" err="1" smtClean="0"/>
              <a:t>ні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б </a:t>
            </a:r>
            <a:r>
              <a:rPr lang="ru-RU" dirty="0" smtClean="0"/>
              <a:t>пак, та </a:t>
            </a:r>
            <a:r>
              <a:rPr lang="ru-RU" dirty="0" err="1" smtClean="0"/>
              <a:t>мабуть</a:t>
            </a:r>
            <a:r>
              <a:rPr lang="ru-RU" dirty="0" smtClean="0"/>
              <a:t>, та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smtClean="0"/>
              <a:t>як, та </a:t>
            </a:r>
            <a:r>
              <a:rPr lang="ru-RU" dirty="0" err="1" smtClean="0"/>
              <a:t>нібито</a:t>
            </a:r>
            <a:r>
              <a:rPr lang="ru-RU" dirty="0" smtClean="0"/>
              <a:t>; </a:t>
            </a:r>
            <a:r>
              <a:rPr lang="ru-RU" dirty="0"/>
              <a:t>а </a:t>
            </a:r>
            <a:r>
              <a:rPr lang="ru-RU" dirty="0" err="1"/>
              <a:t>та­кож</a:t>
            </a:r>
            <a:r>
              <a:rPr lang="ru-RU" dirty="0"/>
              <a:t>: </a:t>
            </a:r>
            <a:r>
              <a:rPr lang="ru-RU" dirty="0" err="1"/>
              <a:t>р</a:t>
            </a:r>
            <a:r>
              <a:rPr lang="ru-RU" dirty="0" err="1" smtClean="0"/>
              <a:t>озв’язав</a:t>
            </a:r>
            <a:r>
              <a:rPr lang="ru-RU" dirty="0" smtClean="0"/>
              <a:t>, уже </a:t>
            </a:r>
            <a:r>
              <a:rPr lang="ru-RU" dirty="0"/>
              <a:t>й </a:t>
            </a:r>
            <a:r>
              <a:rPr lang="ru-RU" dirty="0" err="1" smtClean="0"/>
              <a:t>забув</a:t>
            </a:r>
            <a:r>
              <a:rPr lang="ru-RU" dirty="0" smtClean="0"/>
              <a:t>, так </a:t>
            </a:r>
            <a:r>
              <a:rPr lang="ru-RU" dirty="0"/>
              <a:t>вам і </a:t>
            </a:r>
            <a:r>
              <a:rPr lang="ru-RU" dirty="0" err="1" smtClean="0"/>
              <a:t>розв’язав</a:t>
            </a:r>
            <a:r>
              <a:rPr lang="ru-RU" dirty="0" smtClean="0"/>
              <a:t>, та </a:t>
            </a:r>
            <a:r>
              <a:rPr lang="ru-RU" dirty="0" err="1" smtClean="0"/>
              <a:t>розв’язав</a:t>
            </a:r>
            <a:r>
              <a:rPr lang="ru-RU" dirty="0" smtClean="0"/>
              <a:t>, та </a:t>
            </a:r>
            <a:r>
              <a:rPr lang="ru-RU" dirty="0" err="1"/>
              <a:t>вже</a:t>
            </a:r>
            <a:r>
              <a:rPr lang="ru-RU" dirty="0"/>
              <a:t> ж </a:t>
            </a:r>
            <a:r>
              <a:rPr lang="ru-RU" dirty="0" err="1" smtClean="0"/>
              <a:t>розв’язав</a:t>
            </a:r>
            <a:r>
              <a:rPr lang="ru-RU" dirty="0" smtClean="0"/>
              <a:t>, уже давно, а </a:t>
            </a:r>
            <a:r>
              <a:rPr lang="ru-RU" dirty="0"/>
              <a:t>як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розв’язати</a:t>
            </a:r>
            <a:r>
              <a:rPr lang="ru-RU" dirty="0" smtClean="0"/>
              <a:t>, а </a:t>
            </a:r>
            <a:r>
              <a:rPr lang="ru-RU" dirty="0"/>
              <a:t>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, так </a:t>
            </a:r>
            <a:r>
              <a:rPr lang="ru-RU" dirty="0" err="1"/>
              <a:t>її</a:t>
            </a:r>
            <a:r>
              <a:rPr lang="ru-RU" dirty="0"/>
              <a:t> і </a:t>
            </a:r>
            <a:r>
              <a:rPr lang="ru-RU" dirty="0" err="1" smtClean="0"/>
              <a:t>розв’яжеш</a:t>
            </a:r>
            <a:r>
              <a:rPr lang="ru-RU" dirty="0" smtClean="0"/>
              <a:t>, та </a:t>
            </a:r>
            <a:r>
              <a:rPr lang="ru-RU" dirty="0"/>
              <a:t>де там </a:t>
            </a:r>
            <a:r>
              <a:rPr lang="ru-RU" dirty="0" err="1" smtClean="0"/>
              <a:t>розв’язав</a:t>
            </a:r>
            <a:r>
              <a:rPr lang="ru-RU" dirty="0" smtClean="0"/>
              <a:t>, </a:t>
            </a:r>
            <a:r>
              <a:rPr lang="ru-RU" dirty="0" err="1" smtClean="0"/>
              <a:t>спробуйте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, 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 smtClean="0"/>
              <a:t>розв’яжеш</a:t>
            </a:r>
            <a:r>
              <a:rPr lang="ru-RU" dirty="0" smtClean="0"/>
              <a:t>, та </a:t>
            </a:r>
            <a:r>
              <a:rPr lang="ru-RU" dirty="0" err="1"/>
              <a:t>академік</a:t>
            </a:r>
            <a:r>
              <a:rPr lang="ru-RU" dirty="0"/>
              <a:t>, і той не </a:t>
            </a:r>
            <a:r>
              <a:rPr lang="ru-RU" dirty="0" err="1" smtClean="0"/>
              <a:t>розв’яже</a:t>
            </a:r>
            <a:r>
              <a:rPr lang="ru-RU" dirty="0" smtClean="0"/>
              <a:t>, </a:t>
            </a:r>
            <a:r>
              <a:rPr lang="ru-RU" dirty="0" err="1" smtClean="0"/>
              <a:t>мо­же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 smtClean="0"/>
              <a:t>розв’яжу</a:t>
            </a:r>
            <a:r>
              <a:rPr lang="ru-RU" dirty="0" smtClean="0"/>
              <a:t>, а </a:t>
            </a:r>
            <a:r>
              <a:rPr lang="ru-RU" dirty="0" err="1"/>
              <a:t>що</a:t>
            </a:r>
            <a:r>
              <a:rPr lang="ru-RU" dirty="0"/>
              <a:t> тут </a:t>
            </a:r>
            <a:r>
              <a:rPr lang="ru-RU" dirty="0" err="1" smtClean="0"/>
              <a:t>розв’язувати</a:t>
            </a:r>
            <a:r>
              <a:rPr lang="ru-RU" dirty="0" smtClean="0"/>
              <a:t>, </a:t>
            </a:r>
            <a:r>
              <a:rPr lang="ru-RU" dirty="0" err="1"/>
              <a:t>д</a:t>
            </a:r>
            <a:r>
              <a:rPr lang="ru-RU" dirty="0" err="1" smtClean="0"/>
              <a:t>рібнота</a:t>
            </a:r>
            <a:r>
              <a:rPr lang="ru-RU" dirty="0" smtClean="0"/>
              <a:t>, і </a:t>
            </a:r>
            <a:r>
              <a:rPr lang="ru-RU" dirty="0" err="1"/>
              <a:t>хвилини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 smtClean="0"/>
              <a:t>розв’язати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8434" name="Picture 2" descr="Інтернет: спілкування &quot;без кордоні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91" y="3129004"/>
            <a:ext cx="4666384" cy="30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5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4167" y="3115341"/>
            <a:ext cx="7899991" cy="51501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свідчен­ням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побутове</a:t>
            </a:r>
            <a:r>
              <a:rPr lang="ru-RU" dirty="0"/>
              <a:t> </a:t>
            </a:r>
            <a:r>
              <a:rPr lang="ru-RU" dirty="0" err="1"/>
              <a:t>життєве</a:t>
            </a:r>
            <a:r>
              <a:rPr lang="ru-RU" dirty="0"/>
              <a:t> </a:t>
            </a:r>
            <a:r>
              <a:rPr lang="ru-RU" dirty="0" err="1"/>
              <a:t>розмаїття</a:t>
            </a:r>
            <a:r>
              <a:rPr lang="ru-RU" dirty="0"/>
              <a:t> і </a:t>
            </a:r>
            <a:r>
              <a:rPr lang="ru-RU" dirty="0" err="1"/>
              <a:t>ґрунтована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мовленнєва</a:t>
            </a:r>
            <a:r>
              <a:rPr lang="ru-RU" dirty="0"/>
              <a:t> </a:t>
            </a:r>
            <a:r>
              <a:rPr lang="ru-RU" dirty="0" err="1"/>
              <a:t>стихія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над </a:t>
            </a:r>
            <a:r>
              <a:rPr lang="ru-RU" dirty="0" err="1"/>
              <a:t>реаліями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, особливо </a:t>
            </a:r>
            <a:r>
              <a:rPr lang="ru-RU" dirty="0" err="1"/>
              <a:t>офіційно-ділового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до­мінують</a:t>
            </a:r>
            <a:r>
              <a:rPr lang="ru-RU" dirty="0"/>
              <a:t> </a:t>
            </a:r>
            <a:r>
              <a:rPr lang="ru-RU" dirty="0" err="1"/>
              <a:t>усталені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вислову</a:t>
            </a:r>
            <a:r>
              <a:rPr lang="ru-RU" dirty="0"/>
              <a:t>, мовні </a:t>
            </a:r>
            <a:r>
              <a:rPr lang="ru-RU" dirty="0" err="1"/>
              <a:t>штампи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допускають</a:t>
            </a:r>
            <a:r>
              <a:rPr lang="ru-RU" dirty="0"/>
              <a:t> </a:t>
            </a:r>
            <a:r>
              <a:rPr lang="ru-RU" dirty="0" err="1"/>
              <a:t>варіантність</a:t>
            </a:r>
            <a:r>
              <a:rPr lang="ru-RU" dirty="0"/>
              <a:t> — особливо в </a:t>
            </a:r>
            <a:r>
              <a:rPr lang="ru-RU" dirty="0" err="1"/>
              <a:t>мовленнєвому</a:t>
            </a:r>
            <a:r>
              <a:rPr lang="ru-RU" dirty="0"/>
              <a:t> </a:t>
            </a:r>
            <a:r>
              <a:rPr lang="ru-RU" dirty="0" err="1"/>
              <a:t>оформленні</a:t>
            </a:r>
            <a:r>
              <a:rPr lang="ru-RU" dirty="0"/>
              <a:t>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доку­ментів</a:t>
            </a:r>
            <a:r>
              <a:rPr lang="ru-RU" dirty="0"/>
              <a:t>: </a:t>
            </a:r>
            <a:r>
              <a:rPr lang="ru-RU" dirty="0" err="1"/>
              <a:t>заяв</a:t>
            </a:r>
            <a:r>
              <a:rPr lang="ru-RU" dirty="0"/>
              <a:t>, </a:t>
            </a:r>
            <a:r>
              <a:rPr lang="ru-RU" dirty="0" err="1"/>
              <a:t>протоколів</a:t>
            </a:r>
            <a:r>
              <a:rPr lang="ru-RU" dirty="0"/>
              <a:t>, </a:t>
            </a:r>
            <a:r>
              <a:rPr lang="ru-RU" dirty="0" err="1"/>
              <a:t>посвідчень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17410" name="Picture 2" descr="Nielsen: на рішення користувачів придбати товар більше впливає живе  спілкування і “сарафанне радіо” — Retailer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89" y="236562"/>
            <a:ext cx="4634345" cy="27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Розділ 4. Школа спілкування | Тест з основ зров'я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17" y="797646"/>
            <a:ext cx="29527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8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51" y="113783"/>
            <a:ext cx="1188897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Мовлення</a:t>
            </a:r>
            <a:r>
              <a:rPr lang="ru-RU" dirty="0"/>
              <a:t> в </a:t>
            </a:r>
            <a:r>
              <a:rPr lang="ru-RU" dirty="0" err="1"/>
              <a:t>розмовно-побутовому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лі­тературним</a:t>
            </a:r>
            <a:r>
              <a:rPr lang="ru-RU" dirty="0"/>
              <a:t>, а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вислів</a:t>
            </a:r>
            <a:r>
              <a:rPr lang="ru-RU" dirty="0"/>
              <a:t> —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усталеним</a:t>
            </a:r>
            <a:r>
              <a:rPr lang="ru-RU" dirty="0"/>
              <a:t> у </a:t>
            </a:r>
            <a:r>
              <a:rPr lang="ru-RU" dirty="0" err="1"/>
              <a:t>мові</a:t>
            </a:r>
            <a:r>
              <a:rPr lang="ru-RU" dirty="0"/>
              <a:t> нормам.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розмовно-побутове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як і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художнє</a:t>
            </a:r>
            <a:r>
              <a:rPr lang="ru-RU" dirty="0"/>
              <a:t>, </a:t>
            </a:r>
            <a:r>
              <a:rPr lang="ru-RU" dirty="0" err="1"/>
              <a:t>підвладне</a:t>
            </a:r>
            <a:r>
              <a:rPr lang="ru-RU" dirty="0"/>
              <a:t> </a:t>
            </a:r>
            <a:r>
              <a:rPr lang="ru-RU" dirty="0" err="1"/>
              <a:t>почуттєвому</a:t>
            </a:r>
            <a:r>
              <a:rPr lang="ru-RU" dirty="0"/>
              <a:t>, </a:t>
            </a:r>
            <a:r>
              <a:rPr lang="ru-RU" dirty="0" err="1"/>
              <a:t>емоційно­му</a:t>
            </a:r>
            <a:r>
              <a:rPr lang="ru-RU" dirty="0"/>
              <a:t> </a:t>
            </a:r>
            <a:r>
              <a:rPr lang="ru-RU" dirty="0" err="1"/>
              <a:t>станові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етичним</a:t>
            </a:r>
            <a:r>
              <a:rPr lang="ru-RU" dirty="0"/>
              <a:t> </a:t>
            </a:r>
            <a:r>
              <a:rPr lang="ru-RU" dirty="0" err="1"/>
              <a:t>нахилам</a:t>
            </a:r>
            <a:r>
              <a:rPr lang="ru-RU" dirty="0"/>
              <a:t>, </a:t>
            </a:r>
            <a:r>
              <a:rPr lang="ru-RU" dirty="0" err="1"/>
              <a:t>мір­куванням</a:t>
            </a:r>
            <a:r>
              <a:rPr lang="ru-RU" dirty="0"/>
              <a:t>.</a:t>
            </a:r>
          </a:p>
        </p:txBody>
      </p:sp>
      <p:pic>
        <p:nvPicPr>
          <p:cNvPr id="16386" name="Picture 2" descr="Як зародилося ненасильницьке спілкування в Україні | Українська правда 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48" y="2289452"/>
            <a:ext cx="6731813" cy="346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8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9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Розмовно-побутовий</a:t>
            </a:r>
            <a:r>
              <a:rPr lang="ru-RU" sz="3200" dirty="0"/>
              <a:t> стиль </a:t>
            </a:r>
            <a:r>
              <a:rPr lang="ru-RU" sz="3200" dirty="0" err="1"/>
              <a:t>мови</a:t>
            </a:r>
            <a:r>
              <a:rPr lang="ru-RU" sz="3200" dirty="0"/>
              <a:t> й </a:t>
            </a:r>
            <a:r>
              <a:rPr lang="ru-RU" sz="3200" dirty="0" err="1"/>
              <a:t>мовлення</a:t>
            </a:r>
            <a:r>
              <a:rPr lang="ru-RU" sz="3200" dirty="0"/>
              <a:t> </a:t>
            </a:r>
            <a:r>
              <a:rPr lang="ru-RU" sz="3200" dirty="0" err="1"/>
              <a:t>харак­теризують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властиві</a:t>
            </a:r>
            <a:r>
              <a:rPr lang="ru-RU" sz="3200" dirty="0"/>
              <a:t> </a:t>
            </a:r>
            <a:r>
              <a:rPr lang="ru-RU" sz="3200" dirty="0" err="1"/>
              <a:t>йому</a:t>
            </a:r>
            <a:r>
              <a:rPr lang="ru-RU" sz="3200" dirty="0"/>
              <a:t> </a:t>
            </a:r>
            <a:r>
              <a:rPr lang="ru-RU" sz="3200" dirty="0" err="1"/>
              <a:t>ознаки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745" y="1472479"/>
            <a:ext cx="5181600" cy="435133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якнайбільша</a:t>
            </a:r>
            <a:r>
              <a:rPr lang="ru-RU" sz="2400" dirty="0" smtClean="0"/>
              <a:t> </a:t>
            </a:r>
            <a:r>
              <a:rPr lang="ru-RU" sz="2400" dirty="0" err="1"/>
              <a:t>конститутивність</a:t>
            </a:r>
            <a:r>
              <a:rPr lang="ru-RU" sz="2400" dirty="0"/>
              <a:t> (лат. </a:t>
            </a:r>
            <a:r>
              <a:rPr lang="ru-RU" sz="2400" dirty="0" err="1" smtClean="0"/>
              <a:t>визначений</a:t>
            </a:r>
            <a:r>
              <a:rPr lang="ru-RU" sz="2400" dirty="0"/>
              <a:t>),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залежність</a:t>
            </a:r>
            <a:r>
              <a:rPr lang="ru-RU" sz="2400" dirty="0"/>
              <a:t> </a:t>
            </a:r>
            <a:r>
              <a:rPr lang="ru-RU" sz="2400" dirty="0" err="1"/>
              <a:t>розмовно-побутового</a:t>
            </a:r>
            <a:r>
              <a:rPr lang="ru-RU" sz="2400" dirty="0"/>
              <a:t> </a:t>
            </a:r>
            <a:r>
              <a:rPr lang="ru-RU" sz="2400" dirty="0" err="1"/>
              <a:t>вислову</a:t>
            </a:r>
            <a:r>
              <a:rPr lang="ru-RU" sz="2400" dirty="0"/>
              <a:t> (у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речення</a:t>
            </a:r>
            <a:r>
              <a:rPr lang="ru-RU" sz="2400" dirty="0"/>
              <a:t>, слова-</a:t>
            </a:r>
            <a:r>
              <a:rPr lang="ru-RU" sz="2400" dirty="0" err="1"/>
              <a:t>речення</a:t>
            </a:r>
            <a:r>
              <a:rPr lang="ru-RU" sz="2400" dirty="0"/>
              <a:t>)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конкрет­ної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, контексту </a:t>
            </a:r>
            <a:r>
              <a:rPr lang="ru-RU" sz="2400" dirty="0" err="1"/>
              <a:t>мовлення</a:t>
            </a:r>
            <a:r>
              <a:rPr lang="ru-RU" sz="2400" dirty="0"/>
              <a:t>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4873" y="4163580"/>
            <a:ext cx="5181600" cy="435133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майже</a:t>
            </a:r>
            <a:r>
              <a:rPr lang="ru-RU" sz="2400" dirty="0" smtClean="0"/>
              <a:t> </a:t>
            </a:r>
            <a:r>
              <a:rPr lang="ru-RU" sz="2400" dirty="0" err="1"/>
              <a:t>постійний</a:t>
            </a:r>
            <a:r>
              <a:rPr lang="ru-RU" sz="2400" dirty="0"/>
              <a:t> і </a:t>
            </a:r>
            <a:r>
              <a:rPr lang="ru-RU" sz="2400" dirty="0" err="1"/>
              <a:t>очевидний</a:t>
            </a:r>
            <a:r>
              <a:rPr lang="ru-RU" sz="2400" dirty="0"/>
              <a:t>,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усвідом­люваний</a:t>
            </a:r>
            <a:r>
              <a:rPr lang="ru-RU" sz="2400" dirty="0"/>
              <a:t> </a:t>
            </a:r>
            <a:r>
              <a:rPr lang="ru-RU" sz="2400" dirty="0" err="1"/>
              <a:t>мовцем</a:t>
            </a:r>
            <a:r>
              <a:rPr lang="ru-RU" sz="2400" dirty="0"/>
              <a:t> і </a:t>
            </a:r>
            <a:r>
              <a:rPr lang="ru-RU" sz="2400" dirty="0" err="1"/>
              <a:t>слухачем</a:t>
            </a:r>
            <a:r>
              <a:rPr lang="ru-RU" sz="2400" dirty="0"/>
              <a:t> (адресантом і адресатом) </a:t>
            </a:r>
            <a:r>
              <a:rPr lang="ru-RU" sz="2400" dirty="0" err="1"/>
              <a:t>вияв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почуттєвості</a:t>
            </a:r>
            <a:r>
              <a:rPr lang="ru-RU" sz="2400" dirty="0"/>
              <a:t>, </a:t>
            </a:r>
            <a:r>
              <a:rPr lang="ru-RU" sz="2400" dirty="0" err="1"/>
              <a:t>емоційності</a:t>
            </a:r>
            <a:r>
              <a:rPr lang="ru-RU" sz="2400" dirty="0"/>
              <a:t> </a:t>
            </a:r>
            <a:r>
              <a:rPr lang="ru-RU" sz="2400" dirty="0" err="1"/>
              <a:t>співрозмовників</a:t>
            </a:r>
            <a:r>
              <a:rPr lang="ru-RU" sz="2400" dirty="0"/>
              <a:t>;</a:t>
            </a:r>
          </a:p>
        </p:txBody>
      </p:sp>
      <p:pic>
        <p:nvPicPr>
          <p:cNvPr id="15362" name="Picture 2" descr="Насолода спілкування з колегами | «Боржомі»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86392"/>
            <a:ext cx="5014459" cy="28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Інтернет чи живе спілкування — що переважає? | Sostav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02" y="4155378"/>
            <a:ext cx="4447598" cy="23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3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0237" y="339725"/>
            <a:ext cx="51816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інтонаційне</a:t>
            </a:r>
            <a:r>
              <a:rPr lang="ru-RU" dirty="0" smtClean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висловлюваного</a:t>
            </a:r>
            <a:r>
              <a:rPr lang="ru-RU" dirty="0"/>
              <a:t> в пара­метрах </a:t>
            </a:r>
            <a:r>
              <a:rPr lang="ru-RU" dirty="0" err="1"/>
              <a:t>розмовно-побутового</a:t>
            </a:r>
            <a:r>
              <a:rPr lang="ru-RU" dirty="0"/>
              <a:t> стилю, яке в </a:t>
            </a:r>
            <a:r>
              <a:rPr lang="ru-RU" dirty="0" err="1"/>
              <a:t>поєднанні</a:t>
            </a:r>
            <a:r>
              <a:rPr lang="ru-RU" dirty="0"/>
              <a:t> з кон- </a:t>
            </a:r>
            <a:r>
              <a:rPr lang="ru-RU" dirty="0" err="1"/>
              <a:t>ститутивністю</a:t>
            </a:r>
            <a:r>
              <a:rPr lang="ru-RU" dirty="0"/>
              <a:t> й </a:t>
            </a:r>
            <a:r>
              <a:rPr lang="ru-RU" dirty="0" err="1"/>
              <a:t>емоційністю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видозмінює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висловлюваного</a:t>
            </a:r>
            <a:r>
              <a:rPr lang="ru-RU" dirty="0"/>
              <a:t>;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важливос­ті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обмін</a:t>
            </a:r>
            <a:r>
              <a:rPr lang="ru-RU" dirty="0"/>
              <a:t> думками </a:t>
            </a:r>
            <a:r>
              <a:rPr lang="ru-RU" dirty="0" err="1"/>
              <a:t>реалізується</a:t>
            </a:r>
            <a:r>
              <a:rPr lang="ru-RU" dirty="0"/>
              <a:t> </a:t>
            </a:r>
            <a:r>
              <a:rPr lang="ru-RU" dirty="0" err="1"/>
              <a:t>стисло</a:t>
            </a:r>
            <a:r>
              <a:rPr lang="ru-RU" dirty="0"/>
              <a:t>, в </a:t>
            </a:r>
            <a:r>
              <a:rPr lang="ru-RU" dirty="0" err="1"/>
              <a:t>реп­ліках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структурно </a:t>
            </a:r>
            <a:r>
              <a:rPr lang="ru-RU" dirty="0" err="1"/>
              <a:t>неповні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.</a:t>
            </a:r>
          </a:p>
        </p:txBody>
      </p:sp>
      <p:pic>
        <p:nvPicPr>
          <p:cNvPr id="14338" name="Picture 2" descr="Майбутнє та бізнес-спілкування: 5 івентів, які радимо відвідати у вересні -  K.Fund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9" y="1735281"/>
            <a:ext cx="6175168" cy="32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3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0609" y="215034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Найголовнішу</a:t>
            </a:r>
            <a:r>
              <a:rPr lang="ru-RU" dirty="0"/>
              <a:t> </a:t>
            </a:r>
            <a:r>
              <a:rPr lang="ru-RU" dirty="0" err="1"/>
              <a:t>вимогу</a:t>
            </a:r>
            <a:r>
              <a:rPr lang="ru-RU" dirty="0"/>
              <a:t> до </a:t>
            </a:r>
            <a:r>
              <a:rPr lang="ru-RU" dirty="0" err="1"/>
              <a:t>розмовно-побутового</a:t>
            </a:r>
            <a:r>
              <a:rPr lang="ru-RU" dirty="0"/>
              <a:t> </a:t>
            </a:r>
            <a:r>
              <a:rPr lang="ru-RU" dirty="0" err="1"/>
              <a:t>мов­лення</a:t>
            </a:r>
            <a:r>
              <a:rPr lang="ru-RU" dirty="0"/>
              <a:t> (бути за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нормативним</a:t>
            </a:r>
            <a:r>
              <a:rPr lang="ru-RU" dirty="0"/>
              <a:t>, </a:t>
            </a:r>
            <a:r>
              <a:rPr lang="ru-RU" dirty="0" err="1"/>
              <a:t>літературним</a:t>
            </a:r>
            <a:r>
              <a:rPr lang="ru-RU" dirty="0"/>
              <a:t>)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порушують</a:t>
            </a:r>
            <a:r>
              <a:rPr lang="ru-RU" dirty="0"/>
              <a:t> з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комуні­кативною</a:t>
            </a:r>
            <a:r>
              <a:rPr lang="ru-RU" dirty="0"/>
              <a:t> метою, </a:t>
            </a:r>
            <a:r>
              <a:rPr lang="ru-RU" dirty="0" err="1"/>
              <a:t>вдаючись</a:t>
            </a:r>
            <a:r>
              <a:rPr lang="ru-RU" dirty="0"/>
              <a:t> до </a:t>
            </a:r>
            <a:r>
              <a:rPr lang="ru-RU" dirty="0" err="1"/>
              <a:t>діалектизмів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/>
              <a:t>одиниць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3309" y="3456998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Розмовно-побутове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невимушене</a:t>
            </a:r>
            <a:r>
              <a:rPr lang="ru-RU" dirty="0"/>
              <a:t>, максимально </a:t>
            </a:r>
            <a:r>
              <a:rPr lang="ru-RU" dirty="0" err="1"/>
              <a:t>вільне</a:t>
            </a:r>
            <a:r>
              <a:rPr lang="ru-RU" dirty="0"/>
              <a:t>, </a:t>
            </a:r>
            <a:r>
              <a:rPr lang="ru-RU" dirty="0" err="1"/>
              <a:t>літера­турне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 Контроль за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норм </a:t>
            </a:r>
            <a:r>
              <a:rPr lang="ru-RU" dirty="0" err="1"/>
              <a:t>дає</a:t>
            </a:r>
            <a:r>
              <a:rPr lang="ru-RU" dirty="0"/>
              <a:t> широкий </a:t>
            </a:r>
            <a:r>
              <a:rPr lang="ru-RU" dirty="0" err="1"/>
              <a:t>простір</a:t>
            </a:r>
            <a:r>
              <a:rPr lang="ru-RU" dirty="0"/>
              <a:t> для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індивідуаль­ної</a:t>
            </a:r>
            <a:r>
              <a:rPr lang="ru-RU" dirty="0"/>
              <a:t> </a:t>
            </a:r>
            <a:r>
              <a:rPr lang="ru-RU" dirty="0" err="1"/>
              <a:t>мовленнєвої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pic>
        <p:nvPicPr>
          <p:cNvPr id="13314" name="Picture 2" descr="Роль спілкування в житті людини. Слова та їхній вплив на особистість. - ВПУ  №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56" y="332508"/>
            <a:ext cx="281622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Як в умовах карантину спілкування з випускниками шкіл проходить -  Таврійський державний агротехнологічний університет імені Дмитра Моторн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03807"/>
            <a:ext cx="3065318" cy="23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966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1242</Words>
  <Application>Microsoft Office PowerPoint</Application>
  <PresentationFormat>Произвольный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Розмовно-побутовий стиль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Розмовно-побутовий стиль мови й мовлення харак­теризують такі властиві йому ознаки: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Лексичні, фразеологічні особливості. Широко використовується загальновживана, передусім побутова, лексика і фразеологізми (прислів’я, приказ­ки, «крилаті» слова і вислови), які відображають пов­сякденні потреби мовців. Це тисячі мовних одиниць, до яких, зокрема, належать:</vt:lpstr>
      <vt:lpstr>Презентация PowerPoint</vt:lpstr>
      <vt:lpstr>Граматичні, передусім синтаксичні, особливості. Активно вживаються: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Светлана</cp:lastModifiedBy>
  <cp:revision>7</cp:revision>
  <dcterms:created xsi:type="dcterms:W3CDTF">2020-10-04T11:21:40Z</dcterms:created>
  <dcterms:modified xsi:type="dcterms:W3CDTF">2021-11-10T21:53:07Z</dcterms:modified>
</cp:coreProperties>
</file>