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9" r:id="rId2"/>
    <p:sldId id="257" r:id="rId3"/>
    <p:sldId id="259" r:id="rId4"/>
    <p:sldId id="260" r:id="rId5"/>
    <p:sldId id="258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300" r:id="rId22"/>
    <p:sldId id="281" r:id="rId23"/>
    <p:sldId id="283" r:id="rId24"/>
    <p:sldId id="284" r:id="rId25"/>
    <p:sldId id="285" r:id="rId26"/>
    <p:sldId id="286" r:id="rId27"/>
    <p:sldId id="287" r:id="rId28"/>
    <p:sldId id="290" r:id="rId29"/>
    <p:sldId id="291" r:id="rId30"/>
    <p:sldId id="294" r:id="rId31"/>
    <p:sldId id="295" r:id="rId32"/>
    <p:sldId id="297" r:id="rId33"/>
    <p:sldId id="272" r:id="rId3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00"/>
    <a:srgbClr val="A20000"/>
    <a:srgbClr val="7E0000"/>
    <a:srgbClr val="4F6228"/>
    <a:srgbClr val="3F4B44"/>
    <a:srgbClr val="404F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2" d="100"/>
          <a:sy n="62" d="100"/>
        </p:scale>
        <p:origin x="-1752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11A12-7625-4359-A303-83AF4F70AB4B}" type="datetimeFigureOut">
              <a:rPr lang="ru-RU" smtClean="0"/>
              <a:pPr/>
              <a:t>17.11.2018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8ABDF-25EB-48CA-95BF-EC2443F3903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ABDF-25EB-48CA-95BF-EC2443F3903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ABDF-25EB-48CA-95BF-EC2443F3903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ABDF-25EB-48CA-95BF-EC2443F3903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ABDF-25EB-48CA-95BF-EC2443F39030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ABDF-25EB-48CA-95BF-EC2443F39030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8ABDF-25EB-48CA-95BF-EC2443F39030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17.11.2018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9" name="Picture 7" descr="C:\Users\Админ\Pictures\Рисунок6.png"/>
          <p:cNvPicPr>
            <a:picLocks noChangeAspect="1" noChangeArrowheads="1"/>
          </p:cNvPicPr>
          <p:nvPr/>
        </p:nvPicPr>
        <p:blipFill>
          <a:blip r:embed="rId2"/>
          <a:srcRect l="2290" t="4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9400" name="Picture 8" descr="C:\Users\Админ\Pictures\Рисунок7.pn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0" y="3969201"/>
            <a:ext cx="1857356" cy="2485579"/>
          </a:xfrm>
          <a:prstGeom prst="rect">
            <a:avLst/>
          </a:prstGeom>
          <a:noFill/>
        </p:spPr>
      </p:pic>
      <p:pic>
        <p:nvPicPr>
          <p:cNvPr id="59405" name="Picture 13" descr="C:\Users\Админ\Pictures\Рисунок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786322"/>
            <a:ext cx="7448584" cy="1692275"/>
          </a:xfrm>
          <a:prstGeom prst="rect">
            <a:avLst/>
          </a:prstGeom>
          <a:noFill/>
        </p:spPr>
      </p:pic>
      <p:pic>
        <p:nvPicPr>
          <p:cNvPr id="38913" name="Picture 1" descr="C:\Users\Админ\Pictures\Рисунок5.pn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 r="5796"/>
          <a:stretch>
            <a:fillRect/>
          </a:stretch>
        </p:blipFill>
        <p:spPr bwMode="auto">
          <a:xfrm>
            <a:off x="3676650" y="214290"/>
            <a:ext cx="5467350" cy="364333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Админ\Pictures\800_120cbcc51822c8a9d82767f589f43716.pn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 flipH="1">
            <a:off x="4071934" y="3071810"/>
            <a:ext cx="4714908" cy="3214710"/>
          </a:xfrm>
          <a:prstGeom prst="rect">
            <a:avLst/>
          </a:prstGeom>
          <a:noFill/>
        </p:spPr>
      </p:pic>
      <p:sp>
        <p:nvSpPr>
          <p:cNvPr id="11" name="Прямокутник 10"/>
          <p:cNvSpPr/>
          <p:nvPr/>
        </p:nvSpPr>
        <p:spPr>
          <a:xfrm>
            <a:off x="500034" y="857232"/>
            <a:ext cx="8143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Ліцей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було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закінчено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–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дитинство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пройшло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.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Почалось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життя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 У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чині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колезького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секретаря поет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був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призначений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на службу   в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Колегію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іноземних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справ, де не служив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дня,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цілком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віддавшись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творчості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Він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захоплювався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театром, балами, став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учасником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різних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літературних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товариств</a:t>
            </a:r>
            <a:r>
              <a:rPr lang="uk-UA" b="1" i="1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  <a:endParaRPr lang="ru-RU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33798" name="Picture 6" descr="C:\Users\Админ\Pictures\Рисунок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714620"/>
            <a:ext cx="4224337" cy="4143380"/>
          </a:xfrm>
          <a:prstGeom prst="rect">
            <a:avLst/>
          </a:prstGeom>
          <a:noFill/>
        </p:spPr>
      </p:pic>
      <p:pic>
        <p:nvPicPr>
          <p:cNvPr id="6" name="Picture 5" descr="F:\IMGP3357copy.jpg"/>
          <p:cNvPicPr>
            <a:picLocks noChangeAspect="1" noChangeArrowheads="1"/>
          </p:cNvPicPr>
          <p:nvPr/>
        </p:nvPicPr>
        <p:blipFill>
          <a:blip r:embed="rId4"/>
          <a:srcRect l="8545" r="8854"/>
          <a:stretch>
            <a:fillRect/>
          </a:stretch>
        </p:blipFill>
        <p:spPr bwMode="auto">
          <a:xfrm>
            <a:off x="428596" y="2786058"/>
            <a:ext cx="2214578" cy="3522767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8674" name="Picture 2" descr="C:\Users\Админ\Pictures\Рисунок7.png"/>
          <p:cNvPicPr>
            <a:picLocks noChangeAspect="1" noChangeArrowheads="1"/>
          </p:cNvPicPr>
          <p:nvPr/>
        </p:nvPicPr>
        <p:blipFill>
          <a:blip r:embed="rId5">
            <a:lum contrast="30000"/>
          </a:blip>
          <a:srcRect/>
          <a:stretch>
            <a:fillRect/>
          </a:stretch>
        </p:blipFill>
        <p:spPr bwMode="auto">
          <a:xfrm>
            <a:off x="1714480" y="0"/>
            <a:ext cx="5500726" cy="107154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Админ\Pictures\Рисунок10.pn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7245" r="5819" b="10146"/>
          <a:stretch>
            <a:fillRect/>
          </a:stretch>
        </p:blipFill>
        <p:spPr bwMode="auto">
          <a:xfrm>
            <a:off x="3143240" y="3929067"/>
            <a:ext cx="6000760" cy="2571768"/>
          </a:xfrm>
          <a:prstGeom prst="rect">
            <a:avLst/>
          </a:prstGeom>
          <a:noFill/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5857916" cy="1285884"/>
          </a:xfrm>
        </p:spPr>
        <p:txBody>
          <a:bodyPr>
            <a:normAutofit/>
          </a:bodyPr>
          <a:lstStyle/>
          <a:p>
            <a:pPr eaLnBrk="1" hangingPunct="1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Ще в ліцеї, у 1817 році, Пушкін почав писати поему «Руслан і Людмила», яку закінчив у березні 1820 року.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143240" y="2571744"/>
            <a:ext cx="5357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”Победителю-ученику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от </a:t>
            </a:r>
            <a:r>
              <a:rPr lang="uk-UA" sz="2400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побеждённого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учителя в </a:t>
            </a:r>
            <a:r>
              <a:rPr lang="uk-UA" sz="2400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тот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высокоторжественный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день,</a:t>
            </a:r>
          </a:p>
          <a:p>
            <a:pPr algn="ctr"/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когда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он </a:t>
            </a:r>
            <a:r>
              <a:rPr lang="uk-UA" sz="2400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окончил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свою </a:t>
            </a:r>
            <a:r>
              <a:rPr lang="uk-UA" sz="2400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поэму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algn="ctr"/>
            <a:r>
              <a:rPr lang="uk-UA" sz="2400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“Руслан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и </a:t>
            </a:r>
            <a:r>
              <a:rPr lang="uk-UA" sz="2400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Людмила”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</a:t>
            </a:r>
            <a:endParaRPr lang="ru-RU" sz="2400" i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2769" name="Picture 1" descr="C:\Users\Админ\Pictures\Пушкін\245857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-2" y="2285992"/>
            <a:ext cx="3787207" cy="428628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Прямокутник 8"/>
          <p:cNvSpPr/>
          <p:nvPr/>
        </p:nvSpPr>
        <p:spPr>
          <a:xfrm>
            <a:off x="428596" y="1357298"/>
            <a:ext cx="600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26 березня 1820 року </a:t>
            </a:r>
            <a:r>
              <a:rPr lang="en-US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В.А.Жуковський подарував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Пушкину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свій портрет з власноруч зробленим написом:</a:t>
            </a:r>
            <a:endParaRPr lang="ru-RU" sz="2400" dirty="0"/>
          </a:p>
        </p:txBody>
      </p:sp>
      <p:pic>
        <p:nvPicPr>
          <p:cNvPr id="1026" name="Picture 2" descr="C:\Users\Админ\Pictures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357166"/>
            <a:ext cx="2066925" cy="2243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C:\Users\Val\Favorites\Downloads\images (16)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19172" t="5047" r="23651" b="4969"/>
          <a:stretch>
            <a:fillRect/>
          </a:stretch>
        </p:blipFill>
        <p:spPr bwMode="auto">
          <a:xfrm rot="-687424">
            <a:off x="570515" y="633784"/>
            <a:ext cx="1578006" cy="230655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Прямокутник 3"/>
          <p:cNvSpPr/>
          <p:nvPr/>
        </p:nvSpPr>
        <p:spPr>
          <a:xfrm>
            <a:off x="285720" y="3357562"/>
            <a:ext cx="5786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Олександр І вирішив розправитися </a:t>
            </a:r>
          </a:p>
          <a:p>
            <a:pPr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 Пушкіним і заслати його до Сибіру </a:t>
            </a:r>
          </a:p>
          <a:p>
            <a:pPr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або в Соловки. 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«Пушкина надобно сослать... Он наводнил Россию возмутительными стихами. Вся молодежь наизусть их читает».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214546" y="428604"/>
            <a:ext cx="6572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</a:rPr>
              <a:t>У березні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</a:rPr>
              <a:t>1819 </a:t>
            </a: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</a:rPr>
              <a:t>року Олександр Сергійович вступає до літературного товариства «Зелена лампа». У цей період Пушкін написав політичні вірші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</a:rPr>
              <a:t>«Вольность» (1817),</a:t>
            </a:r>
          </a:p>
          <a:p>
            <a:pPr algn="ctr"/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</a:rPr>
              <a:t>«К Чаадаеву» (1818), «Сказки» (1818), «Деревня» (1819). </a:t>
            </a:r>
            <a:endParaRPr lang="ru-RU" sz="2400" dirty="0"/>
          </a:p>
        </p:txBody>
      </p:sp>
      <p:pic>
        <p:nvPicPr>
          <p:cNvPr id="31746" name="Picture 2" descr="https://ic.pics.livejournal.com/atrizno/65147321/4482987/4482987_original.jpg"/>
          <p:cNvPicPr>
            <a:picLocks noChangeAspect="1" noChangeArrowheads="1"/>
          </p:cNvPicPr>
          <p:nvPr/>
        </p:nvPicPr>
        <p:blipFill>
          <a:blip r:embed="rId3"/>
          <a:srcRect l="4883" r="16992"/>
          <a:stretch>
            <a:fillRect/>
          </a:stretch>
        </p:blipFill>
        <p:spPr bwMode="auto">
          <a:xfrm flipH="1">
            <a:off x="5857884" y="2786058"/>
            <a:ext cx="2753360" cy="2786082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49" name="Picture 5" descr="C:\Users\Админ\Pictures\Рисунок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000240"/>
            <a:ext cx="4000528" cy="1928826"/>
          </a:xfrm>
          <a:prstGeom prst="rect">
            <a:avLst/>
          </a:prstGeom>
          <a:noFill/>
        </p:spPr>
      </p:pic>
      <p:sp>
        <p:nvSpPr>
          <p:cNvPr id="13" name="Прямокутник 12"/>
          <p:cNvSpPr/>
          <p:nvPr/>
        </p:nvSpPr>
        <p:spPr>
          <a:xfrm>
            <a:off x="285720" y="5572140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Завдяки клопотанню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Карамзіна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вирок було пом'якшено та прийнято рішення вислати Пушкіна в Катеринослав.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C:\Users\Админ\Pictures\Рисунок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4000504"/>
            <a:ext cx="4714876" cy="2643206"/>
          </a:xfrm>
          <a:prstGeom prst="rect">
            <a:avLst/>
          </a:prstGeo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00364" y="1357298"/>
            <a:ext cx="578647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У травні </a:t>
            </a:r>
            <a:r>
              <a:rPr kumimoji="0" lang="ru-RU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1820 </a:t>
            </a: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року Пушкіна заслали служити на південь країни, до Катеринослава. Він оселився на околиці міста у невеликій хатинці на березі Дніпра.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Одного разу після купання поет захворів на лихоманку. </a:t>
            </a:r>
            <a:endParaRPr lang="ru-RU" sz="2400" dirty="0" smtClean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85720" y="3571876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В ті дні у Катеринославі перебував генерал Микола Миколайович Раєвський з родиною. </a:t>
            </a:r>
            <a:endParaRPr lang="uk-UA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4357694"/>
            <a:ext cx="50006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Він відвідав хворого Пушкіна. Через кілька днів із дозволу начальства поет виїхав з родиною генерала спочатку на Кавказ, а потім до Криму. </a:t>
            </a:r>
            <a:endParaRPr lang="ru-RU" sz="2400" dirty="0"/>
          </a:p>
        </p:txBody>
      </p:sp>
      <p:pic>
        <p:nvPicPr>
          <p:cNvPr id="29703" name="Picture 7" descr="C:\Users\Админ\Pictures\0005-463x6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91442"/>
            <a:ext cx="2357454" cy="2804558"/>
          </a:xfrm>
          <a:prstGeom prst="rect">
            <a:avLst/>
          </a:prstGeom>
          <a:noFill/>
        </p:spPr>
      </p:pic>
      <p:pic>
        <p:nvPicPr>
          <p:cNvPr id="25601" name="Picture 1" descr="C:\Users\Админ\Pictures\Рисунок8.pn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101945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:\Users\Админ\Pictures\Рисунок7.png"/>
          <p:cNvPicPr>
            <a:picLocks noChangeAspect="1" noChangeArrowheads="1"/>
          </p:cNvPicPr>
          <p:nvPr/>
        </p:nvPicPr>
        <p:blipFill>
          <a:blip r:embed="rId5"/>
          <a:srcRect l="29149" t="16425" r="27986"/>
          <a:stretch>
            <a:fillRect/>
          </a:stretch>
        </p:blipFill>
        <p:spPr bwMode="auto">
          <a:xfrm>
            <a:off x="3929058" y="571480"/>
            <a:ext cx="3286148" cy="1003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C:\Users\Админ\Pictures\Pictures\Рисунок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286124"/>
            <a:ext cx="3084560" cy="2000264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143240" y="214290"/>
            <a:ext cx="57864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ru-RU" sz="24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8674" name="Picture 2" descr="C:\Users\Админ\Pictures\6079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3478910"/>
            <a:ext cx="2071702" cy="2807609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28676" name="Picture 4" descr="C:\Users\Админ\Pictures\файлы (1)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1472" y="1000108"/>
            <a:ext cx="2616138" cy="321471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7" name="Прямокутник 6"/>
          <p:cNvSpPr/>
          <p:nvPr/>
        </p:nvSpPr>
        <p:spPr>
          <a:xfrm>
            <a:off x="428596" y="4357694"/>
            <a:ext cx="5715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У </a:t>
            </a: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чаші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фонтана поет </a:t>
            </a: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залишив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дві троянди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— </a:t>
            </a: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червону та жовту.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Легенду про «фонтан сліз» Пушкін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міг чути ще у Петербурзі у будинку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Раєвських.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cs typeface="Arial" pitchFamily="34" charset="0"/>
              </a:rPr>
              <a:t> 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428992" y="857232"/>
            <a:ext cx="57150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 початку вересня 1820 року поет прямує до місця служби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— </a:t>
            </a: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Кишинева. </a:t>
            </a:r>
            <a:endParaRPr lang="ru-RU" sz="24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eorg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У Бахчисараї Пушкін подивився колишній ханський палац, де його вразив мармуровий «фонтан сліз» — бахчисарайський фонтан. </a:t>
            </a:r>
            <a:endParaRPr lang="ru-RU" sz="240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51" name="Picture 3" descr="C:\Users\Админ\Pictures\Рисунок8.png"/>
          <p:cNvPicPr>
            <a:picLocks noChangeAspect="1" noChangeArrowheads="1"/>
          </p:cNvPicPr>
          <p:nvPr/>
        </p:nvPicPr>
        <p:blipFill>
          <a:blip r:embed="rId5"/>
          <a:srcRect l="32578" t="16425" r="32272"/>
          <a:stretch>
            <a:fillRect/>
          </a:stretch>
        </p:blipFill>
        <p:spPr bwMode="auto">
          <a:xfrm>
            <a:off x="4071934" y="53199"/>
            <a:ext cx="2786082" cy="103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C:\Users\Админ\Pictures\Рисунок2.png"/>
          <p:cNvPicPr>
            <a:picLocks noChangeAspect="1" noChangeArrowheads="1"/>
          </p:cNvPicPr>
          <p:nvPr/>
        </p:nvPicPr>
        <p:blipFill>
          <a:blip r:embed="rId2"/>
          <a:srcRect l="3897" b="6458"/>
          <a:stretch>
            <a:fillRect/>
          </a:stretch>
        </p:blipFill>
        <p:spPr bwMode="auto">
          <a:xfrm>
            <a:off x="0" y="2857496"/>
            <a:ext cx="5286380" cy="3571900"/>
          </a:xfrm>
          <a:prstGeom prst="rect">
            <a:avLst/>
          </a:prstGeom>
          <a:noFill/>
        </p:spPr>
      </p:pic>
      <p:sp>
        <p:nvSpPr>
          <p:cNvPr id="33795" name="Прямоугольник 3"/>
          <p:cNvSpPr>
            <a:spLocks noChangeArrowheads="1"/>
          </p:cNvSpPr>
          <p:nvPr/>
        </p:nvSpPr>
        <p:spPr bwMode="auto">
          <a:xfrm>
            <a:off x="4572000" y="1714488"/>
            <a:ext cx="4071966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itchFamily="18" charset="0"/>
              </a:rPr>
              <a:t> 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     Довше всього Пушкін перебував у Кам'янці, з листопада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1820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до лютого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1821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року, в маєтку Ольги Олександрівни та Василя Львовича Давидових. Хазяїн маєтку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був активним учасником Південної спілки декабристів.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7653" name="Picture 5" descr="C:\Users\Админ\Pictures\img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857364"/>
            <a:ext cx="1845477" cy="2214578"/>
          </a:xfrm>
          <a:prstGeom prst="rect">
            <a:avLst/>
          </a:prstGeom>
          <a:noFill/>
        </p:spPr>
      </p:pic>
      <p:pic>
        <p:nvPicPr>
          <p:cNvPr id="27654" name="Picture 6" descr="C:\Users\Админ\Pictures\8cfd9a74-80a7-4ef4-80ef-aad16459908b_800x6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3" y="1571612"/>
            <a:ext cx="1857388" cy="2216882"/>
          </a:xfrm>
          <a:prstGeom prst="rect">
            <a:avLst/>
          </a:prstGeom>
          <a:noFill/>
        </p:spPr>
      </p:pic>
      <p:sp>
        <p:nvSpPr>
          <p:cNvPr id="10" name="Прямокутник 9"/>
          <p:cNvSpPr/>
          <p:nvPr/>
        </p:nvSpPr>
        <p:spPr>
          <a:xfrm>
            <a:off x="357158" y="857232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Начальник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Пушкіна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дозволяв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йому виїжджати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до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Ізмаїла, Акермана,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Киева,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Одеси.</a:t>
            </a:r>
            <a:endParaRPr lang="ru-RU" sz="2400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928662" y="6000768"/>
            <a:ext cx="7085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Музей О.С.Пушкіна та П.І.Чайковського в маєтку Давидових.</a:t>
            </a:r>
            <a:endParaRPr lang="ru-RU" i="1" dirty="0"/>
          </a:p>
        </p:txBody>
      </p:sp>
      <p:pic>
        <p:nvPicPr>
          <p:cNvPr id="1026" name="Picture 2" descr="C:\Users\Админ\Pictures\Рисунок4.png"/>
          <p:cNvPicPr>
            <a:picLocks noChangeAspect="1" noChangeArrowheads="1"/>
          </p:cNvPicPr>
          <p:nvPr/>
        </p:nvPicPr>
        <p:blipFill>
          <a:blip r:embed="rId5"/>
          <a:srcRect l="8573" t="21896" r="8268" b="6937"/>
          <a:stretch>
            <a:fillRect/>
          </a:stretch>
        </p:blipFill>
        <p:spPr bwMode="auto">
          <a:xfrm>
            <a:off x="1071538" y="214290"/>
            <a:ext cx="6929486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3"/>
          <p:cNvSpPr>
            <a:spLocks noChangeArrowheads="1"/>
          </p:cNvSpPr>
          <p:nvPr/>
        </p:nvSpPr>
        <p:spPr bwMode="auto">
          <a:xfrm>
            <a:off x="214282" y="2000240"/>
            <a:ext cx="8286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Повертаючись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знову до Кам'янки,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поет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побачив гробницю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Кочубея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та Іскри у Білій Церкві, глибоко відчув чудову красу південної української ночі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uk-UA" sz="24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</a:t>
            </a:r>
            <a:endParaRPr lang="ru-RU" sz="2400" i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Georgia" pitchFamily="18" charset="0"/>
            </a:endParaRPr>
          </a:p>
        </p:txBody>
      </p:sp>
      <p:pic>
        <p:nvPicPr>
          <p:cNvPr id="26626" name="Picture 2" descr="https://i1.photocentra.ru/images/main60/606899_m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5857884" cy="392909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Прямокутник 4"/>
          <p:cNvSpPr/>
          <p:nvPr/>
        </p:nvSpPr>
        <p:spPr>
          <a:xfrm>
            <a:off x="571472" y="857232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Наприкінці січня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1821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року Пушкін їздив до Києва.    Відвідав Києво-Печерську лавру, гору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Щековиця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 Саме тут розпочато «Пісню про віщого Олега».</a:t>
            </a:r>
            <a:endParaRPr lang="ru-RU" sz="2400" dirty="0"/>
          </a:p>
        </p:txBody>
      </p:sp>
      <p:pic>
        <p:nvPicPr>
          <p:cNvPr id="26629" name="Picture 5" descr="C:\Users\Админ\Pictures\Рисунок4.pn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4500561" y="2928934"/>
            <a:ext cx="4643439" cy="3500462"/>
          </a:xfrm>
          <a:prstGeom prst="rect">
            <a:avLst/>
          </a:prstGeom>
          <a:noFill/>
        </p:spPr>
      </p:pic>
      <p:pic>
        <p:nvPicPr>
          <p:cNvPr id="2050" name="Picture 2" descr="C:\Users\Админ\Pictures\Рисунок5.png"/>
          <p:cNvPicPr>
            <a:picLocks noChangeAspect="1" noChangeArrowheads="1"/>
          </p:cNvPicPr>
          <p:nvPr/>
        </p:nvPicPr>
        <p:blipFill>
          <a:blip r:embed="rId4"/>
          <a:srcRect l="36864" t="21900" r="39131" b="17883"/>
          <a:stretch>
            <a:fillRect/>
          </a:stretch>
        </p:blipFill>
        <p:spPr bwMode="auto">
          <a:xfrm>
            <a:off x="3071802" y="191329"/>
            <a:ext cx="2071702" cy="665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 descr="C:\Users\Админ\Pictures\Рисунок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6025"/>
            <a:ext cx="5214942" cy="3101975"/>
          </a:xfrm>
          <a:prstGeom prst="rect">
            <a:avLst/>
          </a:prstGeom>
          <a:noFill/>
        </p:spPr>
      </p:pic>
      <p:pic>
        <p:nvPicPr>
          <p:cNvPr id="25607" name="Picture 7" descr="https://mylitta.ru/uploads/posts/2014-09/1411128917_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714620"/>
            <a:ext cx="2153254" cy="2428892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844" name="Содержимое 2"/>
          <p:cNvSpPr>
            <a:spLocks noGrp="1"/>
          </p:cNvSpPr>
          <p:nvPr>
            <p:ph idx="1"/>
          </p:nvPr>
        </p:nvSpPr>
        <p:spPr>
          <a:xfrm>
            <a:off x="1857356" y="4000504"/>
            <a:ext cx="8643968" cy="2071688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endParaRPr lang="ru-RU" sz="26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  <a:p>
            <a:endParaRPr lang="uk-UA" dirty="0" smtClean="0"/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uk-UA" dirty="0" smtClean="0"/>
              <a:t>       </a:t>
            </a:r>
            <a:endParaRPr lang="ru-RU" dirty="0" smtClean="0"/>
          </a:p>
        </p:txBody>
      </p:sp>
      <p:pic>
        <p:nvPicPr>
          <p:cNvPr id="37890" name="Picture 2" descr="C:\Users\Val\Favorites\Downloads\59988485_18481161_111701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3000372"/>
            <a:ext cx="2125282" cy="2428892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847" name="Rectangle 6"/>
          <p:cNvSpPr>
            <a:spLocks noChangeArrowheads="1"/>
          </p:cNvSpPr>
          <p:nvPr/>
        </p:nvSpPr>
        <p:spPr bwMode="auto">
          <a:xfrm>
            <a:off x="3643306" y="5143512"/>
            <a:ext cx="32861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i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Дж. </a:t>
            </a:r>
            <a:r>
              <a:rPr lang="ru-RU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Доу</a:t>
            </a:r>
            <a:r>
              <a:rPr lang="ru-RU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ru-RU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Портрет М. С. Воронцова</a:t>
            </a:r>
            <a:endParaRPr lang="ru-RU" i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0" y="7143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1823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році Пушкіна перевели до Одеси. Він розпочав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роботу над  романом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«Євгеній Онєгін».  Але стосунки з генерал-губернатором Воронцовим були неприязними. Пушкіна принижувала зверхність графа, який вбачав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у  ньому лише дрібного службовця. 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35848" name="Прямокутник 8"/>
          <p:cNvSpPr>
            <a:spLocks noChangeArrowheads="1"/>
          </p:cNvSpPr>
          <p:nvPr/>
        </p:nvSpPr>
        <p:spPr bwMode="auto">
          <a:xfrm>
            <a:off x="5429244" y="5643578"/>
            <a:ext cx="3714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i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i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П. Ф. Соколов.</a:t>
            </a:r>
          </a:p>
          <a:p>
            <a:pPr algn="ctr"/>
            <a:r>
              <a:rPr lang="ru-RU" i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Портрет Е. К. Воронцовой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214282" y="2571744"/>
            <a:ext cx="4000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Воронцов злився ще й тому,  що Пушкін користувався симпатією у його дружини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—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чарівної Єлизавети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Ксаверіївни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2400" dirty="0"/>
          </a:p>
        </p:txBody>
      </p:sp>
      <p:pic>
        <p:nvPicPr>
          <p:cNvPr id="3074" name="Picture 2" descr="C:\Users\Админ\Pictures\Рисунок6.png"/>
          <p:cNvPicPr>
            <a:picLocks noChangeAspect="1" noChangeArrowheads="1"/>
          </p:cNvPicPr>
          <p:nvPr/>
        </p:nvPicPr>
        <p:blipFill>
          <a:blip r:embed="rId5"/>
          <a:srcRect l="39722" t="28102" r="39703" b="6204"/>
          <a:stretch>
            <a:fillRect/>
          </a:stretch>
        </p:blipFill>
        <p:spPr bwMode="auto">
          <a:xfrm>
            <a:off x="3500430" y="214290"/>
            <a:ext cx="1714512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358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5" name="Picture 9" descr="C:\Users\Админ\Pictures\Pushkin_ring (1).png"/>
          <p:cNvPicPr>
            <a:picLocks noChangeAspect="1" noChangeArrowheads="1"/>
          </p:cNvPicPr>
          <p:nvPr/>
        </p:nvPicPr>
        <p:blipFill>
          <a:blip r:embed="rId3" cstate="print"/>
          <a:srcRect l="2976" t="2381" r="1931" b="1029"/>
          <a:stretch>
            <a:fillRect/>
          </a:stretch>
        </p:blipFill>
        <p:spPr bwMode="auto">
          <a:xfrm>
            <a:off x="285720" y="5112786"/>
            <a:ext cx="1500198" cy="1177575"/>
          </a:xfrm>
          <a:prstGeom prst="rect">
            <a:avLst/>
          </a:prstGeom>
          <a:noFill/>
        </p:spPr>
      </p:pic>
      <p:sp>
        <p:nvSpPr>
          <p:cNvPr id="36867" name="Прямоугольник 4"/>
          <p:cNvSpPr>
            <a:spLocks noChangeArrowheads="1"/>
          </p:cNvSpPr>
          <p:nvPr/>
        </p:nvSpPr>
        <p:spPr bwMode="auto">
          <a:xfrm>
            <a:off x="214282" y="500042"/>
            <a:ext cx="84296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dirty="0"/>
              <a:t>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 липні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1824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Пушкіна «за погану поведінку» виключили зі списків міністерства іноземних справ і наказали відправлятися до Псковської губернії під нагляд місцевого начальства. Це було нове заслання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—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Північне.   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uk-UA" sz="2400" i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85720" y="2071678"/>
            <a:ext cx="55721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Перед від'їздом Пушкін прощався із морем, з Одесою, з Півднем: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4581" name="Picture 5" descr="http://www.world-art.ru/painting/img/5000/104/1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5929322" y="2285992"/>
            <a:ext cx="2768817" cy="4000528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9" name="Прямокутник 8"/>
          <p:cNvSpPr/>
          <p:nvPr/>
        </p:nvSpPr>
        <p:spPr>
          <a:xfrm>
            <a:off x="571472" y="28574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Прощай, </a:t>
            </a:r>
            <a:r>
              <a:rPr lang="ru-RU" sz="20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свободная стихия! </a:t>
            </a:r>
            <a:endParaRPr lang="ru-RU" sz="20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0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последний </a:t>
            </a:r>
            <a:r>
              <a:rPr lang="uk-UA" sz="20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раз </a:t>
            </a:r>
            <a:r>
              <a:rPr lang="uk-UA" sz="2000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передо</a:t>
            </a:r>
            <a:r>
              <a:rPr lang="uk-UA" sz="20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мной </a:t>
            </a:r>
            <a:endParaRPr lang="ru-RU" sz="20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Ты катишь волны голубые </a:t>
            </a:r>
            <a:endParaRPr lang="ru-RU" sz="20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 блещешь гордою красой.</a:t>
            </a:r>
            <a:endParaRPr lang="ru-RU" sz="20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4586" name="Picture 10" descr="C:\Users\Админ\Pictures\Рисунок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5000636"/>
            <a:ext cx="3571900" cy="1603993"/>
          </a:xfrm>
          <a:prstGeom prst="rect">
            <a:avLst/>
          </a:prstGeom>
          <a:noFill/>
        </p:spPr>
      </p:pic>
      <p:sp>
        <p:nvSpPr>
          <p:cNvPr id="14" name="Прямокутник 13"/>
          <p:cNvSpPr/>
          <p:nvPr/>
        </p:nvSpPr>
        <p:spPr>
          <a:xfrm>
            <a:off x="285720" y="4143380"/>
            <a:ext cx="5929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 прощання графиня Воронцова подарувала Пушкіну перстень, який став для нього талісманом.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 descr="C:\Users\Val\Favorites\Downloads\IMG_34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01" y="3143248"/>
            <a:ext cx="5148299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37892" name="Прямоугольник 5"/>
          <p:cNvSpPr>
            <a:spLocks noChangeArrowheads="1"/>
          </p:cNvSpPr>
          <p:nvPr/>
        </p:nvSpPr>
        <p:spPr bwMode="auto">
          <a:xfrm>
            <a:off x="357158" y="785794"/>
            <a:ext cx="85011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У серпні 1824 році Пушкін переїздить в </a:t>
            </a:r>
            <a:r>
              <a:rPr lang="uk-UA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Михайлівське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- маєток своїх батьків.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1500174"/>
            <a:ext cx="850112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11 січня 1825 року до Пушкіна приїхав   найкращий ліцейський товариш Іван </a:t>
            </a:r>
            <a:r>
              <a:rPr kumimoji="0" lang="uk-UA" sz="2400" i="0" u="none" strike="noStrike" normalizeH="0" baseline="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Пущін</a:t>
            </a: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Він привіз  поету комедію Грибоєдова </a:t>
            </a:r>
            <a:r>
              <a:rPr kumimoji="0" lang="uk-UA" sz="2400" i="0" u="none" strike="noStrike" normalizeH="0" baseline="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“Горе</a:t>
            </a: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з </a:t>
            </a:r>
            <a:r>
              <a:rPr kumimoji="0" lang="uk-UA" sz="2400" i="0" u="none" strike="noStrike" normalizeH="0" baseline="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розуму”</a:t>
            </a: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   Це була остання зустріч близьких друзів, так як в грудні того ж року </a:t>
            </a:r>
            <a:r>
              <a:rPr kumimoji="0" lang="uk-UA" sz="2400" i="0" u="none" strike="noStrike" normalizeH="0" baseline="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Пущіна</a:t>
            </a: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заарештували за участь у повстанні декабристів, а згодом відправили на каторгу до Сибіру.</a:t>
            </a:r>
            <a:endParaRPr kumimoji="0" lang="uk-UA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3555" name="Picture 3" descr="http://hawkish.ru/wp-content/uploads/2017/12/%D0%BF%D1%83%D1%88%D0%BA%D0%B8%D0%BD-%D1%84%D0%B0%D0%BA%D1%82%D1%8B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86190"/>
            <a:ext cx="4000496" cy="250031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8596" y="6000768"/>
            <a:ext cx="4572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Н.Н. Ге </a:t>
            </a:r>
            <a:r>
              <a:rPr lang="uk-UA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“Пушін</a:t>
            </a:r>
            <a:r>
              <a:rPr lang="uk-UA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у Пушкіна в </a:t>
            </a:r>
            <a:r>
              <a:rPr lang="uk-UA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Михайлівському”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9" name="Picture 5" descr="C:\Users\Админ\Pictures\4.pn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t="14827"/>
          <a:stretch>
            <a:fillRect/>
          </a:stretch>
        </p:blipFill>
        <p:spPr bwMode="auto">
          <a:xfrm>
            <a:off x="714348" y="214290"/>
            <a:ext cx="7699375" cy="820737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900igr.net/up/datai/232362/0008-005-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b="-398"/>
          <a:stretch>
            <a:fillRect/>
          </a:stretch>
        </p:blipFill>
        <p:spPr bwMode="auto">
          <a:xfrm>
            <a:off x="0" y="1285860"/>
            <a:ext cx="9144000" cy="542928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214282" y="928670"/>
            <a:ext cx="56054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6 </a:t>
            </a:r>
            <a:r>
              <a:rPr lang="ru-RU" sz="2400" dirty="0" err="1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червня</a:t>
            </a:r>
            <a:r>
              <a:rPr lang="ru-RU" sz="2400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1799 року в </a:t>
            </a:r>
            <a:r>
              <a:rPr lang="ru-RU" sz="24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Москві</a:t>
            </a:r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у </a:t>
            </a:r>
            <a:r>
              <a:rPr lang="ru-RU" sz="24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Німецькій</a:t>
            </a:r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слободі</a:t>
            </a:r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 </a:t>
            </a:r>
            <a:r>
              <a:rPr lang="ru-RU" sz="24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народився</a:t>
            </a:r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хлопчик, </a:t>
            </a:r>
            <a:r>
              <a:rPr lang="ru-RU" sz="24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якому</a:t>
            </a:r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судилося</a:t>
            </a:r>
            <a:r>
              <a:rPr lang="ru-RU" sz="2400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стати одним </a:t>
            </a:r>
            <a:r>
              <a:rPr lang="ru-RU" sz="24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із</a:t>
            </a:r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найвеличніших</a:t>
            </a:r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поетів</a:t>
            </a:r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Росії</a:t>
            </a:r>
            <a:r>
              <a:rPr lang="ru-RU" sz="2400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</a:t>
            </a:r>
            <a:endParaRPr lang="ru-RU" sz="2400" dirty="0">
              <a:ln w="10160">
                <a:solidFill>
                  <a:schemeClr val="tx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33" name="Picture 9" descr="C:\Users\Админ\Pictures\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8604"/>
            <a:ext cx="3000396" cy="3649636"/>
          </a:xfrm>
          <a:prstGeom prst="rect">
            <a:avLst/>
          </a:prstGeom>
          <a:noFill/>
        </p:spPr>
      </p:pic>
      <p:pic>
        <p:nvPicPr>
          <p:cNvPr id="37891" name="Picture 3" descr="C:\Users\Админ\Pictures\Рисунок1.pn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2428860" y="0"/>
            <a:ext cx="3074985" cy="107524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Содержимое 2"/>
          <p:cNvSpPr>
            <a:spLocks noGrp="1"/>
          </p:cNvSpPr>
          <p:nvPr>
            <p:ph idx="1"/>
          </p:nvPr>
        </p:nvSpPr>
        <p:spPr>
          <a:xfrm>
            <a:off x="0" y="4000504"/>
            <a:ext cx="5643602" cy="2357454"/>
          </a:xfrm>
        </p:spPr>
        <p:txBody>
          <a:bodyPr>
            <a:noAutofit/>
          </a:bodyPr>
          <a:lstStyle/>
          <a:p>
            <a:pPr algn="ctr"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 Цей вірш  навіяний     зустрічами з Анною Петрівною Керн. Перша зустріч Пушкіна і Керн відбулася 1819 року в Петербурзі на балу, друга через 6 років у Тригорському, яке межувало з Михайлівським. </a:t>
            </a:r>
          </a:p>
          <a:p>
            <a:pPr algn="ctr"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214810" y="928670"/>
            <a:ext cx="47148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Поет продовжив роботу над романом “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Евгеній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Онєгін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”, закінчив поему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“Цигани”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написав драму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“Борис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Годунов”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та багато ліричних віршів, серед яких  “Я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помню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чудное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мгновенье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…”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2532" name="Picture 4" descr="C:\Users\Админ\Pictures\Рисунок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4862959" cy="3971916"/>
          </a:xfrm>
          <a:prstGeom prst="rect">
            <a:avLst/>
          </a:prstGeom>
          <a:noFill/>
        </p:spPr>
      </p:pic>
      <p:pic>
        <p:nvPicPr>
          <p:cNvPr id="22536" name="Picture 8" descr="http://mylifestyle.net.ua/wp-content/uploads/2018/06/content_kern_1-768x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29322" y="3594438"/>
            <a:ext cx="2286016" cy="2672971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4098" name="Picture 2" descr="C:\Users\Админ\Pictures\Рисунок2.png"/>
          <p:cNvPicPr>
            <a:picLocks noChangeAspect="1" noChangeArrowheads="1"/>
          </p:cNvPicPr>
          <p:nvPr/>
        </p:nvPicPr>
        <p:blipFill>
          <a:blip r:embed="rId4"/>
          <a:srcRect l="28829" t="23009" r="27027" b="19463"/>
          <a:stretch>
            <a:fillRect/>
          </a:stretch>
        </p:blipFill>
        <p:spPr bwMode="auto">
          <a:xfrm>
            <a:off x="4714876" y="214290"/>
            <a:ext cx="3500462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4282" y="428604"/>
            <a:ext cx="857252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14 грудня 1825 року  на Сенатській площі в Петербурзі  відбулося повстання декабристів, серед яких було багато друзів та знайомих Пушкіна.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П’ятеро з них було повішено, інших відправлено на двадцятип’ятирічне заслання до Сибіру. На знак їхньої підтримки поет пише вірш “У глибині сибірських </a:t>
            </a:r>
            <a:r>
              <a:rPr kumimoji="0" lang="uk-UA" sz="2400" i="0" u="none" strike="noStrike" normalizeH="0" baseline="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руд”</a:t>
            </a: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, який передає до Сибіру  М.Волконською, що їхала до свого чоловіка.</a:t>
            </a:r>
            <a:endParaRPr kumimoji="0" lang="ru-RU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ru-RU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45" name="Picture 5" descr="http://svastour.ru/upload/medialibrary/119/119bc8290fe90e4968d14672b185e299.jpg"/>
          <p:cNvPicPr>
            <a:picLocks noChangeAspect="1" noChangeArrowheads="1"/>
          </p:cNvPicPr>
          <p:nvPr/>
        </p:nvPicPr>
        <p:blipFill>
          <a:blip r:embed="rId2"/>
          <a:srcRect l="5625" t="28750" r="4375" b="6249"/>
          <a:stretch>
            <a:fillRect/>
          </a:stretch>
        </p:blipFill>
        <p:spPr bwMode="auto">
          <a:xfrm>
            <a:off x="-1" y="2928934"/>
            <a:ext cx="6858017" cy="371477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47" name="Picture 7" descr="https://cdn2.arhivurokov.ru/multiurok/html/2017/10/29/s_59f598b658fa1/img8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38672" t="4687" r="5077" b="31250"/>
          <a:stretch>
            <a:fillRect/>
          </a:stretch>
        </p:blipFill>
        <p:spPr bwMode="auto">
          <a:xfrm>
            <a:off x="5429255" y="3286124"/>
            <a:ext cx="3714745" cy="317301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Прямоугольник 4"/>
          <p:cNvSpPr>
            <a:spLocks noChangeArrowheads="1"/>
          </p:cNvSpPr>
          <p:nvPr/>
        </p:nvSpPr>
        <p:spPr bwMode="auto">
          <a:xfrm>
            <a:off x="214282" y="928670"/>
            <a:ext cx="5143536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8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вересня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1826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року Пушкін прибув до Москви; у цей же день  він був представлений Миколі І, який після зустрічі з поетом сказав: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2400" i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Я разговаривал с умнейшим мужем России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».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algn="ctr"/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</a:t>
            </a:r>
          </a:p>
          <a:p>
            <a:r>
              <a:rPr lang="uk-UA" sz="2000" dirty="0">
                <a:latin typeface="Bookman Old Style" pitchFamily="18" charset="0"/>
              </a:rPr>
              <a:t>   </a:t>
            </a:r>
            <a:endParaRPr lang="ru-RU" sz="2000" dirty="0"/>
          </a:p>
        </p:txBody>
      </p:sp>
      <p:sp>
        <p:nvSpPr>
          <p:cNvPr id="39940" name="Прямокутник 6"/>
          <p:cNvSpPr>
            <a:spLocks noChangeArrowheads="1"/>
          </p:cNvSpPr>
          <p:nvPr/>
        </p:nvSpPr>
        <p:spPr bwMode="auto">
          <a:xfrm>
            <a:off x="2928926" y="3714752"/>
            <a:ext cx="57150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Пушкін отримав свободу пересування, але твори його повинні були надходити на перегляд і за дозволом на публікацію самому Миколі І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а посередником призначався шеф жандармів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Бенкендорф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</a:t>
            </a:r>
          </a:p>
        </p:txBody>
      </p:sp>
      <p:pic>
        <p:nvPicPr>
          <p:cNvPr id="39941" name="Рисунок 7" descr="4514961_Benkendorf (300x400, 30Kb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286124"/>
            <a:ext cx="2171700" cy="2714624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500034" y="6000768"/>
            <a:ext cx="2357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К.Х. </a:t>
            </a:r>
            <a:r>
              <a:rPr lang="ru-RU" i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Бенкендорф</a:t>
            </a:r>
            <a:r>
              <a:rPr lang="ru-RU" i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.</a:t>
            </a:r>
            <a:endParaRPr lang="ru-RU" sz="4000" i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9943" name="Picture 8" descr="C:\Users\Админ\Pictures\ewhtyj43at-300x267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14942" y="357166"/>
            <a:ext cx="3500462" cy="2988234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3" descr="C:\Users\Админ\Pictures\Рисунок1.pn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1142976" y="0"/>
            <a:ext cx="3074985" cy="107524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3"/>
          <p:cNvSpPr>
            <a:spLocks noChangeArrowheads="1"/>
          </p:cNvSpPr>
          <p:nvPr/>
        </p:nvSpPr>
        <p:spPr bwMode="auto">
          <a:xfrm>
            <a:off x="2857488" y="1071546"/>
            <a:ext cx="56435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Bookman Old Style" pitchFamily="18" charset="0"/>
              </a:rPr>
              <a:t>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Взимку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1828 року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Пушкін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уперше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зустрів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Наталю Гончарову. </a:t>
            </a:r>
            <a:endParaRPr lang="ru-RU" sz="2400" i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  <a:p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</a:t>
            </a:r>
          </a:p>
        </p:txBody>
      </p:sp>
      <p:pic>
        <p:nvPicPr>
          <p:cNvPr id="1027" name="Picture 3" descr="C:\Users\Админ\Pictures\Пушкін\25.png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6796574" y="2143116"/>
            <a:ext cx="2347426" cy="4286280"/>
          </a:xfrm>
          <a:prstGeom prst="rect">
            <a:avLst/>
          </a:prstGeom>
          <a:noFill/>
        </p:spPr>
      </p:pic>
      <p:sp>
        <p:nvSpPr>
          <p:cNvPr id="8" name="Прямокутник 7"/>
          <p:cNvSpPr/>
          <p:nvPr/>
        </p:nvSpPr>
        <p:spPr>
          <a:xfrm>
            <a:off x="3071802" y="4143380"/>
            <a:ext cx="4286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 квітні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1830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року Пушкін робить нову пропозицію Наталії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Гончаровій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і цього разу вона її приймає. </a:t>
            </a:r>
            <a:endParaRPr lang="ru-RU" sz="2400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2857488" y="1857364"/>
            <a:ext cx="5929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1829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року він сватається до Наталії Миколаївни, але дістає відмову. </a:t>
            </a:r>
            <a:endParaRPr lang="ru-RU" sz="2400" dirty="0"/>
          </a:p>
        </p:txBody>
      </p:sp>
      <p:pic>
        <p:nvPicPr>
          <p:cNvPr id="1032" name="Picture 8" descr="C:\Users\Админ\Pictures\Рисунок2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571744"/>
            <a:ext cx="3159936" cy="395111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кутник 14"/>
          <p:cNvSpPr/>
          <p:nvPr/>
        </p:nvSpPr>
        <p:spPr>
          <a:xfrm>
            <a:off x="3214678" y="2714620"/>
            <a:ext cx="4429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Поет їде на Кавказ, усупереч забороні Миколи І, аби взяти участі, у Турецькій війні.</a:t>
            </a:r>
            <a:endParaRPr lang="ru-RU" sz="2400" dirty="0"/>
          </a:p>
        </p:txBody>
      </p:sp>
      <p:pic>
        <p:nvPicPr>
          <p:cNvPr id="1039" name="Picture 15" descr="C:\Users\Админ\Pictures\Пушкін\699516986504.pn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571472" y="214290"/>
            <a:ext cx="2286016" cy="2990550"/>
          </a:xfrm>
          <a:prstGeom prst="rect">
            <a:avLst/>
          </a:prstGeom>
          <a:noFill/>
        </p:spPr>
      </p:pic>
      <p:pic>
        <p:nvPicPr>
          <p:cNvPr id="5122" name="Picture 2" descr="C:\Users\Админ\Pictures\Рисунок4.png"/>
          <p:cNvPicPr>
            <a:picLocks noChangeAspect="1" noChangeArrowheads="1"/>
          </p:cNvPicPr>
          <p:nvPr/>
        </p:nvPicPr>
        <p:blipFill>
          <a:blip r:embed="rId5"/>
          <a:srcRect l="23147" t="21896" r="22842" b="12410"/>
          <a:stretch>
            <a:fillRect/>
          </a:stretch>
        </p:blipFill>
        <p:spPr bwMode="auto">
          <a:xfrm>
            <a:off x="3571868" y="285728"/>
            <a:ext cx="4500594" cy="78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Содержимое 2"/>
          <p:cNvSpPr>
            <a:spLocks noGrp="1"/>
          </p:cNvSpPr>
          <p:nvPr>
            <p:ph idx="1"/>
          </p:nvPr>
        </p:nvSpPr>
        <p:spPr>
          <a:xfrm>
            <a:off x="7143768" y="4071942"/>
            <a:ext cx="1677968" cy="1071546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uk-UA" sz="2400" dirty="0" smtClean="0">
                <a:latin typeface="Bookman Old Style" pitchFamily="18" charset="0"/>
              </a:rPr>
              <a:t>          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500034" y="857232"/>
            <a:ext cx="8358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Батько передав Пушкіну частину нижньогородського маєтку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—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село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Кістеньовка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що знаходилося неподалік від села Болдіно, яке належало Сергію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Львовичу.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53" name="Picture 5" descr="C:\Users\Админ\Pictures\Рисунок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857628"/>
            <a:ext cx="8805865" cy="2852737"/>
          </a:xfrm>
          <a:prstGeom prst="rect">
            <a:avLst/>
          </a:prstGeom>
          <a:noFill/>
        </p:spPr>
      </p:pic>
      <p:pic>
        <p:nvPicPr>
          <p:cNvPr id="2054" name="Picture 6" descr="C:\Users\Админ\Pictures\Рисунок4.png"/>
          <p:cNvPicPr>
            <a:picLocks noChangeAspect="1" noChangeArrowheads="1"/>
          </p:cNvPicPr>
          <p:nvPr/>
        </p:nvPicPr>
        <p:blipFill>
          <a:blip r:embed="rId4"/>
          <a:srcRect l="4348"/>
          <a:stretch>
            <a:fillRect/>
          </a:stretch>
        </p:blipFill>
        <p:spPr bwMode="auto">
          <a:xfrm>
            <a:off x="1" y="1619238"/>
            <a:ext cx="4429124" cy="3167084"/>
          </a:xfrm>
          <a:prstGeom prst="rect">
            <a:avLst/>
          </a:prstGeom>
          <a:noFill/>
        </p:spPr>
      </p:pic>
      <p:sp>
        <p:nvSpPr>
          <p:cNvPr id="10" name="Прямокутник 9"/>
          <p:cNvSpPr/>
          <p:nvPr/>
        </p:nvSpPr>
        <p:spPr>
          <a:xfrm>
            <a:off x="3571868" y="2000240"/>
            <a:ext cx="5286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У Болдіно Пушкін дуже плідно працював. Він написав майже </a:t>
            </a:r>
          </a:p>
          <a:p>
            <a:pPr algn="ctr"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400 віршів,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8, 9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10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глави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Евгенія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Онєгіна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»,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“Повісті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Бєлкина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“, розпочав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“Маленькі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трагедії”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2" descr="C:\Users\Админ\Pictures\Рисунок5.png"/>
          <p:cNvPicPr>
            <a:picLocks noChangeAspect="1" noChangeArrowheads="1"/>
          </p:cNvPicPr>
          <p:nvPr/>
        </p:nvPicPr>
        <p:blipFill>
          <a:blip r:embed="rId5"/>
          <a:srcRect l="34292" t="34110" r="35702" b="6934"/>
          <a:stretch>
            <a:fillRect/>
          </a:stretch>
        </p:blipFill>
        <p:spPr bwMode="auto">
          <a:xfrm>
            <a:off x="3428992" y="357166"/>
            <a:ext cx="2500330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Админ\Pictures\Рисунок5.png"/>
          <p:cNvPicPr>
            <a:picLocks noChangeAspect="1" noChangeArrowheads="1"/>
          </p:cNvPicPr>
          <p:nvPr/>
        </p:nvPicPr>
        <p:blipFill>
          <a:blip r:embed="rId3"/>
          <a:srcRect l="4693" t="7136" b="10087"/>
          <a:stretch>
            <a:fillRect/>
          </a:stretch>
        </p:blipFill>
        <p:spPr bwMode="auto">
          <a:xfrm>
            <a:off x="0" y="2500306"/>
            <a:ext cx="5929290" cy="3847445"/>
          </a:xfrm>
          <a:prstGeom prst="rect">
            <a:avLst/>
          </a:prstGeom>
          <a:noFill/>
        </p:spPr>
      </p:pic>
      <p:sp>
        <p:nvSpPr>
          <p:cNvPr id="44034" name="Прямоугольник 4"/>
          <p:cNvSpPr>
            <a:spLocks noChangeArrowheads="1"/>
          </p:cNvSpPr>
          <p:nvPr/>
        </p:nvSpPr>
        <p:spPr bwMode="auto">
          <a:xfrm>
            <a:off x="214282" y="857232"/>
            <a:ext cx="507209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Повернувшись із Болдіна, Пушкін  одружився. </a:t>
            </a:r>
            <a:r>
              <a:rPr lang="uk-UA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Вінчання </a:t>
            </a:r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відбулося </a:t>
            </a:r>
            <a:r>
              <a:rPr lang="ru-RU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18 </a:t>
            </a:r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лютого </a:t>
            </a:r>
            <a:r>
              <a:rPr lang="ru-RU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1831 </a:t>
            </a:r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року в </a:t>
            </a:r>
            <a:r>
              <a:rPr lang="uk-UA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Москві  в храмі Великого Вознесіння, </a:t>
            </a:r>
            <a:r>
              <a:rPr lang="uk-UA" sz="2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але згодом Пушкіни переїхали до </a:t>
            </a:r>
            <a:r>
              <a:rPr lang="uk-UA" sz="2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Петербурга.</a:t>
            </a:r>
            <a:endParaRPr lang="ru-RU" sz="2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9463" name="Picture 7" descr="C:\Users\Админ\Pictures\image.png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t="10344" b="3448"/>
          <a:stretch>
            <a:fillRect/>
          </a:stretch>
        </p:blipFill>
        <p:spPr bwMode="auto">
          <a:xfrm>
            <a:off x="5286380" y="214290"/>
            <a:ext cx="3388815" cy="1714512"/>
          </a:xfrm>
          <a:prstGeom prst="rect">
            <a:avLst/>
          </a:prstGeom>
          <a:noFill/>
        </p:spPr>
      </p:pic>
      <p:pic>
        <p:nvPicPr>
          <p:cNvPr id="19464" name="Picture 8" descr="C:\Users\Админ\Pictures\Рисунок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1857364"/>
            <a:ext cx="3657600" cy="4581525"/>
          </a:xfrm>
          <a:prstGeom prst="rect">
            <a:avLst/>
          </a:prstGeom>
          <a:noFill/>
        </p:spPr>
      </p:pic>
      <p:pic>
        <p:nvPicPr>
          <p:cNvPr id="8194" name="Picture 2" descr="C:\Users\Админ\Pictures\Рисунок3.png"/>
          <p:cNvPicPr>
            <a:picLocks noChangeAspect="1" noChangeArrowheads="1"/>
          </p:cNvPicPr>
          <p:nvPr/>
        </p:nvPicPr>
        <p:blipFill>
          <a:blip r:embed="rId6"/>
          <a:srcRect l="29434" t="33576" r="29415" b="11679"/>
          <a:stretch>
            <a:fillRect/>
          </a:stretch>
        </p:blipFill>
        <p:spPr bwMode="auto">
          <a:xfrm>
            <a:off x="1714480" y="285728"/>
            <a:ext cx="3429024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8715404" cy="5218113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uk-UA" sz="28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Збираючи матеріал для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Істоії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Пугачова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»,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він у жовтні повернувся в Болдіно і провів там половину листопада. </a:t>
            </a:r>
            <a:endParaRPr lang="ru-RU" sz="2400" dirty="0" smtClean="0"/>
          </a:p>
        </p:txBody>
      </p:sp>
      <p:pic>
        <p:nvPicPr>
          <p:cNvPr id="1026" name="Picture 2" descr="C:\Users\Админ\Pictures\Пушкін\2267103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r="1970"/>
          <a:stretch>
            <a:fillRect/>
          </a:stretch>
        </p:blipFill>
        <p:spPr bwMode="auto">
          <a:xfrm>
            <a:off x="500034" y="1571612"/>
            <a:ext cx="3143272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Админ\Pictures\Рисунок1.png"/>
          <p:cNvPicPr>
            <a:picLocks noChangeAspect="1" noChangeArrowheads="1"/>
          </p:cNvPicPr>
          <p:nvPr/>
        </p:nvPicPr>
        <p:blipFill>
          <a:blip r:embed="rId3"/>
          <a:srcRect r="3410"/>
          <a:stretch>
            <a:fillRect/>
          </a:stretch>
        </p:blipFill>
        <p:spPr bwMode="auto">
          <a:xfrm>
            <a:off x="3071802" y="3560763"/>
            <a:ext cx="6072198" cy="3297237"/>
          </a:xfrm>
          <a:prstGeom prst="rect">
            <a:avLst/>
          </a:prstGeom>
          <a:noFill/>
        </p:spPr>
      </p:pic>
      <p:sp>
        <p:nvSpPr>
          <p:cNvPr id="7" name="Прямокутник 6"/>
          <p:cNvSpPr/>
          <p:nvPr/>
        </p:nvSpPr>
        <p:spPr>
          <a:xfrm>
            <a:off x="3714744" y="1571612"/>
            <a:ext cx="50006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Це була друга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болдінська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осінь, під час якої поет закінчив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Історію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Пугачова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», написав «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Мідного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вершника», «Казку  про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рибака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рибку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», «Казку про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мертву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царівну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»,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багато віршів, працював над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“Піковою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дамою”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146" name="Picture 2" descr="C:\Users\Админ\Pictures\Рисунок5.png"/>
          <p:cNvPicPr>
            <a:picLocks noChangeAspect="1" noChangeArrowheads="1"/>
          </p:cNvPicPr>
          <p:nvPr/>
        </p:nvPicPr>
        <p:blipFill>
          <a:blip r:embed="rId4"/>
          <a:srcRect l="34292" t="16425" r="35702" b="6934"/>
          <a:stretch>
            <a:fillRect/>
          </a:stretch>
        </p:blipFill>
        <p:spPr bwMode="auto">
          <a:xfrm>
            <a:off x="3571868" y="0"/>
            <a:ext cx="2500330" cy="928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Админ\Pictures\Пушкін\4600988.png"/>
          <p:cNvPicPr>
            <a:picLocks noChangeAspect="1" noChangeArrowheads="1"/>
          </p:cNvPicPr>
          <p:nvPr/>
        </p:nvPicPr>
        <p:blipFill>
          <a:blip r:embed="rId3"/>
          <a:srcRect l="6410"/>
          <a:stretch>
            <a:fillRect/>
          </a:stretch>
        </p:blipFill>
        <p:spPr bwMode="auto">
          <a:xfrm>
            <a:off x="285720" y="2786058"/>
            <a:ext cx="5143536" cy="3550026"/>
          </a:xfrm>
          <a:prstGeom prst="rect">
            <a:avLst/>
          </a:prstGeom>
          <a:noFill/>
        </p:spPr>
      </p:pic>
      <p:pic>
        <p:nvPicPr>
          <p:cNvPr id="2052" name="Picture 4" descr="C:\Users\Админ\Pictures\Пушкін\253758084844695f668a25b83bceb62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1516" y="1000108"/>
            <a:ext cx="4052483" cy="557216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6083" name="Прямоугольник 3"/>
          <p:cNvSpPr>
            <a:spLocks noChangeArrowheads="1"/>
          </p:cNvSpPr>
          <p:nvPr/>
        </p:nvSpPr>
        <p:spPr bwMode="auto">
          <a:xfrm>
            <a:off x="0" y="1571612"/>
            <a:ext cx="57150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грудні 1833 року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він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призначив  Пушкіна камер-юнкером при дворі. Поет сприйняв це як образу, що призвело до чергового </a:t>
            </a:r>
            <a:endParaRPr lang="uk-UA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конфлікту  з </a:t>
            </a:r>
            <a:r>
              <a:rPr lang="uk-UA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царем.</a:t>
            </a:r>
          </a:p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    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571472" y="857232"/>
            <a:ext cx="821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Микола І побажав бачити дружину Пушкіна окрасою придворних балів. 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Picture 2" descr="C:\Users\Админ\Pictures\Рисунок7.png"/>
          <p:cNvPicPr>
            <a:picLocks noChangeAspect="1" noChangeArrowheads="1"/>
          </p:cNvPicPr>
          <p:nvPr/>
        </p:nvPicPr>
        <p:blipFill>
          <a:blip r:embed="rId5">
            <a:lum contrast="30000"/>
          </a:blip>
          <a:srcRect/>
          <a:stretch>
            <a:fillRect/>
          </a:stretch>
        </p:blipFill>
        <p:spPr bwMode="auto">
          <a:xfrm>
            <a:off x="1857356" y="0"/>
            <a:ext cx="5500726" cy="107154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Pictures\Пушкін\deti-pushkina-i-goncharovoj-ih-sudba-foto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429000"/>
            <a:ext cx="4064312" cy="2893239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5" name="Прямокутник 4"/>
          <p:cNvSpPr/>
          <p:nvPr/>
        </p:nvSpPr>
        <p:spPr>
          <a:xfrm>
            <a:off x="0" y="2786058"/>
            <a:ext cx="4857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 цей час у Пушкіна були матеріальні труднощі.</a:t>
            </a:r>
          </a:p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До того ж  він був батьком чотирьох дітей.</a:t>
            </a:r>
            <a:endParaRPr lang="ru-RU" sz="2400" dirty="0"/>
          </a:p>
        </p:txBody>
      </p:sp>
      <p:pic>
        <p:nvPicPr>
          <p:cNvPr id="7" name="Picture 7" descr="C:\Users\Val\Favorites\Downloads\i (14).jpg"/>
          <p:cNvPicPr>
            <a:picLocks noChangeAspect="1" noChangeArrowheads="1"/>
          </p:cNvPicPr>
          <p:nvPr/>
        </p:nvPicPr>
        <p:blipFill>
          <a:blip r:embed="rId3"/>
          <a:srcRect b="11500"/>
          <a:stretch>
            <a:fillRect/>
          </a:stretch>
        </p:blipFill>
        <p:spPr bwMode="auto">
          <a:xfrm>
            <a:off x="571472" y="4357694"/>
            <a:ext cx="3714776" cy="1928826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16386" name="Picture 2" descr="http://static.wixstatic.com/media/e66222_645a5348ae0f4a1ebb47ee3f82511c16~mv2.jpg_srz_609_450_85_22_0.50_1.20_0.00_jpg_s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28604"/>
            <a:ext cx="3571900" cy="2390341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9" name="Прямокутник 8"/>
          <p:cNvSpPr/>
          <p:nvPr/>
        </p:nvSpPr>
        <p:spPr>
          <a:xfrm>
            <a:off x="4000496" y="571480"/>
            <a:ext cx="4857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 кінці 1835 року О.Пушкін отримав дозвіл на видання журналу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“Современник”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перший номер якого вийшов у 1836 році. Одним із співробітників журналу був Микола Гоголь.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Содержимое 2"/>
          <p:cNvSpPr>
            <a:spLocks noGrp="1"/>
          </p:cNvSpPr>
          <p:nvPr>
            <p:ph idx="1"/>
          </p:nvPr>
        </p:nvSpPr>
        <p:spPr>
          <a:xfrm>
            <a:off x="2071670" y="500042"/>
            <a:ext cx="6715140" cy="2428891"/>
          </a:xfrm>
        </p:spPr>
        <p:txBody>
          <a:bodyPr>
            <a:noAutofit/>
          </a:bodyPr>
          <a:lstStyle/>
          <a:p>
            <a:pPr algn="ctr"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    1835 року молодий офіцер  Жорж Дантес почав залицятися до Наталії Миколаївни. Розповсюдилися мерзенні плітки, Пушкін отримав анонімного листа з натяком на зраду його дружини з Миколою І. </a:t>
            </a:r>
          </a:p>
          <a:p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5363" name="Picture 3" descr="C:\Users\Админ\Pictures\bobrinskaya_3.png"/>
          <p:cNvPicPr>
            <a:picLocks noChangeAspect="1" noChangeArrowheads="1"/>
          </p:cNvPicPr>
          <p:nvPr/>
        </p:nvPicPr>
        <p:blipFill>
          <a:blip r:embed="rId2" cstate="print"/>
          <a:srcRect l="4448" t="2341" r="1240"/>
          <a:stretch>
            <a:fillRect/>
          </a:stretch>
        </p:blipFill>
        <p:spPr bwMode="auto">
          <a:xfrm flipH="1">
            <a:off x="214282" y="0"/>
            <a:ext cx="2176770" cy="2882605"/>
          </a:xfrm>
          <a:prstGeom prst="rect">
            <a:avLst/>
          </a:prstGeom>
          <a:noFill/>
        </p:spPr>
      </p:pic>
      <p:sp>
        <p:nvSpPr>
          <p:cNvPr id="9" name="Прямокутник 8"/>
          <p:cNvSpPr/>
          <p:nvPr/>
        </p:nvSpPr>
        <p:spPr>
          <a:xfrm>
            <a:off x="142844" y="5143512"/>
            <a:ext cx="6286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Пушкін запідозрив у авторі цього листа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Геккерна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(прийомного батька Дантеса) і викликав Дантеса на дуель. 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" name="Рисунок 9" descr="cap00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50" y="2428868"/>
            <a:ext cx="2503473" cy="3840555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Picture 3" descr="C:\Users\Val\Favorites\Downloads\images (2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00298" y="2428868"/>
            <a:ext cx="3714776" cy="2749603"/>
          </a:xfrm>
          <a:prstGeom prst="rect">
            <a:avLst/>
          </a:prstGeom>
          <a:noFill/>
        </p:spPr>
      </p:pic>
      <p:pic>
        <p:nvPicPr>
          <p:cNvPr id="15367" name="Picture 7" descr="C:\Users\Админ\Pictures\1363547ab8da39543f62191da744d89aa4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082" y="2643183"/>
            <a:ext cx="2067890" cy="2594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ushkin_s_l.jpg"/>
          <p:cNvPicPr>
            <a:picLocks noChangeAspect="1"/>
          </p:cNvPicPr>
          <p:nvPr/>
        </p:nvPicPr>
        <p:blipFill>
          <a:blip r:embed="rId2">
            <a:lum contrast="10000"/>
          </a:blip>
          <a:srcRect l="8621" t="8591"/>
          <a:stretch>
            <a:fillRect/>
          </a:stretch>
        </p:blipFill>
        <p:spPr bwMode="auto">
          <a:xfrm>
            <a:off x="6072198" y="2500306"/>
            <a:ext cx="2751617" cy="3683195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219" name="Прямоугольник 5"/>
          <p:cNvSpPr>
            <a:spLocks noChangeArrowheads="1"/>
          </p:cNvSpPr>
          <p:nvPr/>
        </p:nvSpPr>
        <p:spPr bwMode="auto">
          <a:xfrm>
            <a:off x="2786050" y="357166"/>
            <a:ext cx="62151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Батько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Сергій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Львович, належав до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старовинного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дворянського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роду,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небагатий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поміщик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освічена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людина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2" descr="C:\Users\Val\Favorites\Downloads\pushkin-2-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2643206" cy="2167701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85720" y="3143248"/>
            <a:ext cx="550072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У будинку Пушкіна цікавилися літературою, а сам Сергій Львович  був прихильником французьких класиків і писав французькі й російські вірші, які, утім, були відомі тільки знайомим і родичам.  </a:t>
            </a:r>
            <a:endParaRPr kumimoji="0" lang="uk-UA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000364" y="1571612"/>
            <a:ext cx="5929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Служив він у Московському комісаріаті, але службою не клопотався.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4514961_iskal_smerti (499x318, 47Kb)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00" y="428604"/>
            <a:ext cx="3571900" cy="2357439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Users\Админ\Pictures\img10.pn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500562" y="785794"/>
            <a:ext cx="1448467" cy="2000264"/>
          </a:xfrm>
          <a:prstGeom prst="rect">
            <a:avLst/>
          </a:prstGeom>
          <a:noFill/>
        </p:spPr>
      </p:pic>
      <p:sp>
        <p:nvSpPr>
          <p:cNvPr id="14" name="Прямокутник 13"/>
          <p:cNvSpPr/>
          <p:nvPr/>
        </p:nvSpPr>
        <p:spPr>
          <a:xfrm>
            <a:off x="3714744" y="4071942"/>
            <a:ext cx="52149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Умови дуелі були дуже жорсткими: супротивники стояли в десяти кроках один від одного. Пушкін підійшов до бар'єра і почав цілитися,  Дантес вистрілив, не доходячи до 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барьєра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</a:t>
            </a:r>
            <a:endParaRPr lang="ru-RU" sz="2400" dirty="0"/>
          </a:p>
        </p:txBody>
      </p:sp>
      <p:sp>
        <p:nvSpPr>
          <p:cNvPr id="9" name="Прямокутник 8"/>
          <p:cNvSpPr/>
          <p:nvPr/>
        </p:nvSpPr>
        <p:spPr>
          <a:xfrm>
            <a:off x="0" y="785794"/>
            <a:ext cx="4643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Дуель Пушкіна з Дантесом відбулась 27 січня о п'ятій годині вечора  за Чорною річкою.  Секундантом поета був його ліцейський товариш Костянтин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Данзас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</a:t>
            </a:r>
          </a:p>
        </p:txBody>
      </p:sp>
      <p:pic>
        <p:nvPicPr>
          <p:cNvPr id="53253" name="Picture 3" descr="C:\Users\Val\Favorites\Downloads\images (1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00438"/>
            <a:ext cx="3305009" cy="2653928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Админ\Pictures\Рисунок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0" y="2643182"/>
            <a:ext cx="3890819" cy="1785950"/>
          </a:xfrm>
          <a:prstGeom prst="rect">
            <a:avLst/>
          </a:prstGeom>
          <a:noFill/>
        </p:spPr>
      </p:pic>
      <p:pic>
        <p:nvPicPr>
          <p:cNvPr id="7170" name="Picture 2" descr="C:\Users\Админ\Pictures\Рисунок6.png"/>
          <p:cNvPicPr>
            <a:picLocks noChangeAspect="1" noChangeArrowheads="1"/>
          </p:cNvPicPr>
          <p:nvPr/>
        </p:nvPicPr>
        <p:blipFill>
          <a:blip r:embed="rId7"/>
          <a:srcRect l="37722" t="16425" r="36559" b="6933"/>
          <a:stretch>
            <a:fillRect/>
          </a:stretch>
        </p:blipFill>
        <p:spPr bwMode="auto">
          <a:xfrm>
            <a:off x="1857356" y="0"/>
            <a:ext cx="2104179" cy="85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Содержимое 2"/>
          <p:cNvSpPr>
            <a:spLocks noGrp="1"/>
          </p:cNvSpPr>
          <p:nvPr>
            <p:ph idx="1"/>
          </p:nvPr>
        </p:nvSpPr>
        <p:spPr>
          <a:xfrm>
            <a:off x="5214942" y="2714620"/>
            <a:ext cx="4330700" cy="5576888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   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Рисунок 4" descr="4514961_kleveta_bila_zabita_1_ (374x424, 89Kb)"/>
          <p:cNvPicPr/>
          <p:nvPr/>
        </p:nvPicPr>
        <p:blipFill>
          <a:blip r:embed="rId2"/>
          <a:srcRect l="5085"/>
          <a:stretch>
            <a:fillRect/>
          </a:stretch>
        </p:blipFill>
        <p:spPr bwMode="auto">
          <a:xfrm>
            <a:off x="357158" y="571480"/>
            <a:ext cx="3214681" cy="3786194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кутник 3"/>
          <p:cNvSpPr/>
          <p:nvPr/>
        </p:nvSpPr>
        <p:spPr>
          <a:xfrm>
            <a:off x="3643306" y="500042"/>
            <a:ext cx="52149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Додому його привезли близько шостої вечора. Старий вірний слуга Микита Козлов  заніс його на руках у будинок. Консиліум лікарів, які зібрались незадовго по тому, виголосив: жодної надії на порятунок немає.</a:t>
            </a:r>
            <a:endParaRPr lang="ru-RU" sz="2400" dirty="0" smtClean="0"/>
          </a:p>
          <a:p>
            <a:pPr algn="ctr"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   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266" name="Picture 2" descr="https://ds04.infourok.ru/uploads/ex/05c4/0013ef6b-1f804bca/img26.jpg"/>
          <p:cNvPicPr>
            <a:picLocks noChangeAspect="1" noChangeArrowheads="1"/>
          </p:cNvPicPr>
          <p:nvPr/>
        </p:nvPicPr>
        <p:blipFill>
          <a:blip r:embed="rId3"/>
          <a:srcRect l="4688" t="6250" r="6249" b="12500"/>
          <a:stretch>
            <a:fillRect/>
          </a:stretch>
        </p:blipFill>
        <p:spPr bwMode="auto">
          <a:xfrm>
            <a:off x="4357686" y="3214686"/>
            <a:ext cx="4385193" cy="3000396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8" name="Прямокутник 7"/>
          <p:cNvSpPr/>
          <p:nvPr/>
        </p:nvSpPr>
        <p:spPr>
          <a:xfrm>
            <a:off x="0" y="4357694"/>
            <a:ext cx="4357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Майже дві доби тривали муки Пушкіна. Пушкін помер о 2 годині 45 хвилин опівдні, в п'ятницю, </a:t>
            </a:r>
          </a:p>
          <a:p>
            <a:pPr algn="ctr"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29 січня 1837 року.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  <a:p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Содержимое 2"/>
          <p:cNvSpPr>
            <a:spLocks noGrp="1"/>
          </p:cNvSpPr>
          <p:nvPr>
            <p:ph idx="1"/>
          </p:nvPr>
        </p:nvSpPr>
        <p:spPr>
          <a:xfrm>
            <a:off x="2214546" y="2786058"/>
            <a:ext cx="9072626" cy="31416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uk-UA" sz="2400" dirty="0" smtClean="0">
                <a:latin typeface="Bookman Old Style" pitchFamily="18" charset="0"/>
              </a:rPr>
              <a:t>      </a:t>
            </a:r>
            <a:endParaRPr lang="ru-RU" sz="2400" dirty="0" smtClean="0">
              <a:latin typeface="Bookman Old Style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286116" y="2214554"/>
            <a:ext cx="5357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Олександра Сергійовича  поховали у 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Святогорському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монастирі на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Псковщині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неподалік від родового маєтку села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Михайлівське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подалі від очей людських та чужої злоби...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222" name="Picture 6" descr="D:\Мої документи\Плани і презентації. Зарубіжна література\9 клас\3 Взаємодія романтизму і реалізму\1. Пушкін\pushkinskie-gory-svyatogorskij-monastyr-mogila-pushkina.jpg"/>
          <p:cNvPicPr>
            <a:picLocks noChangeAspect="1" noChangeArrowheads="1"/>
          </p:cNvPicPr>
          <p:nvPr/>
        </p:nvPicPr>
        <p:blipFill>
          <a:blip r:embed="rId2"/>
          <a:srcRect l="24643" r="24999" b="13673"/>
          <a:stretch>
            <a:fillRect/>
          </a:stretch>
        </p:blipFill>
        <p:spPr bwMode="auto">
          <a:xfrm>
            <a:off x="428596" y="500042"/>
            <a:ext cx="2778146" cy="357190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9224" name="Picture 8" descr="C:\Users\Админ\Pictures\Рисунок4.png"/>
          <p:cNvPicPr>
            <a:picLocks noChangeAspect="1" noChangeArrowheads="1"/>
          </p:cNvPicPr>
          <p:nvPr/>
        </p:nvPicPr>
        <p:blipFill>
          <a:blip r:embed="rId3"/>
          <a:srcRect l="3282" r="2215"/>
          <a:stretch>
            <a:fillRect/>
          </a:stretch>
        </p:blipFill>
        <p:spPr bwMode="auto">
          <a:xfrm>
            <a:off x="0" y="3643314"/>
            <a:ext cx="9144000" cy="3214686"/>
          </a:xfrm>
          <a:prstGeom prst="rect">
            <a:avLst/>
          </a:prstGeom>
          <a:noFill/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286116" y="357166"/>
            <a:ext cx="58578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За наказом царя пізньої ночі слуга Микита Козлов у супроводі жандармів і поета Олександра Тургенєва таємно вивіз труну із тілом свого господаря</a:t>
            </a:r>
            <a:r>
              <a:rPr kumimoji="0" lang="uk-UA" sz="2400" i="0" u="none" strike="noStrike" normalizeH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з Петербурга</a:t>
            </a: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https://im0-tub-ua.yandex.net/i?id=fb1b398cf0f38414d5a4bd626e8f9343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C:\Users\Админ\Pictures\Рисунок7.png"/>
          <p:cNvPicPr>
            <a:picLocks noChangeAspect="1" noChangeArrowheads="1"/>
          </p:cNvPicPr>
          <p:nvPr/>
        </p:nvPicPr>
        <p:blipFill>
          <a:blip r:embed="rId2"/>
          <a:srcRect l="33435" t="21898" r="33987" b="-4016"/>
          <a:stretch>
            <a:fillRect/>
          </a:stretch>
        </p:blipFill>
        <p:spPr bwMode="auto">
          <a:xfrm>
            <a:off x="3071802" y="214290"/>
            <a:ext cx="2714644" cy="857256"/>
          </a:xfrm>
          <a:prstGeom prst="rect">
            <a:avLst/>
          </a:prstGeom>
          <a:noFill/>
        </p:spPr>
      </p:pic>
      <p:sp>
        <p:nvSpPr>
          <p:cNvPr id="8" name="Прямокутник 7"/>
          <p:cNvSpPr/>
          <p:nvPr/>
        </p:nvSpPr>
        <p:spPr>
          <a:xfrm>
            <a:off x="285720" y="979468"/>
            <a:ext cx="864399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Є. Волощук, В.</a:t>
            </a: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Звиняковський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О.Філенко Зарубіжна л-ра. Підручник для 9 класу загальноосвітніх навчальних закладів. Київ. “Генеза”.2017 ст.81-96</a:t>
            </a:r>
          </a:p>
          <a:p>
            <a:pPr marL="457200" indent="-457200">
              <a:buFontTx/>
              <a:buAutoNum type="arabicPeriod"/>
            </a:pP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Куцінко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О.Г Всі уроки зарубіжної літератури 9 клас. Вид. група “Основа”2009 </a:t>
            </a: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ст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255-265</a:t>
            </a:r>
          </a:p>
          <a:p>
            <a:pPr marL="457200" indent="-457200">
              <a:buFontTx/>
              <a:buAutoNum type="arabicPeriod"/>
            </a:pP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Зарубіжна література: </a:t>
            </a: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підруч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. для 9 кл. </a:t>
            </a: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загальноосвіт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навч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закл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. / Н. О. </a:t>
            </a: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Півнюк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, Н. М. </a:t>
            </a: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Гребницька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, Г. М. </a:t>
            </a: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Строганова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. — К. : Освіта, 2009. — С. 212-221</a:t>
            </a:r>
          </a:p>
          <a:p>
            <a:pPr marL="457200" indent="-457200">
              <a:buFontTx/>
              <a:buAutoNum type="arabicPeriod"/>
            </a:pPr>
            <a:r>
              <a:rPr lang="uk-UA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Химинець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А.А.</a:t>
            </a:r>
            <a:r>
              <a:rPr lang="en-US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http://svitliteraturu.com/load/dopomoga</a:t>
            </a:r>
            <a:r>
              <a:rPr lang="uk-UA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http://svitliteraturu.com/load/dopomoga_uchnju_iz_zar_lit/9_klas/o_pushkin_biografija_dopomoga_uchnju/18-1-0-638</a:t>
            </a:r>
            <a:endParaRPr lang="uk-UA" sz="22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https://yandex.ua/images/search?p=5&amp;text=</a:t>
            </a:r>
            <a:r>
              <a:rPr lang="ru-RU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плейкаст%20Пушкин</a:t>
            </a:r>
          </a:p>
          <a:p>
            <a:pPr marL="457200" indent="-457200">
              <a:buFontTx/>
              <a:buAutoNum type="arabicPeriod"/>
            </a:pPr>
            <a:r>
              <a:rPr lang="en-US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https://yandex.ua/search/?text=</a:t>
            </a:r>
            <a:r>
              <a:rPr lang="ru-RU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Пушкін%20&amp;</a:t>
            </a:r>
            <a:r>
              <a:rPr lang="en-US" sz="22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lr</a:t>
            </a:r>
            <a:r>
              <a:rPr lang="en-US" sz="22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=143&amp;clid=2270530&amp;win=208</a:t>
            </a:r>
            <a:endParaRPr lang="ru-RU" sz="22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  <a:p>
            <a:pPr marL="457200" indent="-457200">
              <a:buFontTx/>
              <a:buAutoNum type="arabicPeriod"/>
            </a:pPr>
            <a:endParaRPr lang="ru-RU" sz="2200" dirty="0" smtClean="0"/>
          </a:p>
          <a:p>
            <a:pPr marL="457200" indent="-457200">
              <a:buFontTx/>
              <a:buAutoNum type="arabicPeriod"/>
            </a:pPr>
            <a:endParaRPr lang="uk-UA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www.vao-moscow.ru/wp-content/uploads/2018/03/742d8f0bfa69619a81ec60f5c979bd50-1024x683.jpg"/>
          <p:cNvPicPr>
            <a:picLocks noChangeAspect="1" noChangeArrowheads="1"/>
          </p:cNvPicPr>
          <p:nvPr/>
        </p:nvPicPr>
        <p:blipFill>
          <a:blip r:embed="rId3"/>
          <a:srcRect l="40745" t="22035" b="14524"/>
          <a:stretch>
            <a:fillRect/>
          </a:stretch>
        </p:blipFill>
        <p:spPr bwMode="auto">
          <a:xfrm>
            <a:off x="109959" y="2571744"/>
            <a:ext cx="7045143" cy="428625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6143636" y="5500702"/>
            <a:ext cx="32146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Прадідусь</a:t>
            </a:r>
            <a:r>
              <a:rPr lang="ru-RU" sz="16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16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Абрам</a:t>
            </a:r>
          </a:p>
          <a:p>
            <a:pPr algn="ctr"/>
            <a:r>
              <a:rPr lang="ru-RU" sz="16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6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Петрович </a:t>
            </a:r>
            <a:r>
              <a:rPr lang="ru-RU" sz="16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Ганнібал</a:t>
            </a:r>
            <a:endParaRPr lang="ru-RU" sz="16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16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"Арап Петра Великого"</a:t>
            </a:r>
          </a:p>
        </p:txBody>
      </p:sp>
      <p:sp>
        <p:nvSpPr>
          <p:cNvPr id="5127" name="TextBox 10"/>
          <p:cNvSpPr txBox="1">
            <a:spLocks noChangeArrowheads="1"/>
          </p:cNvSpPr>
          <p:nvPr/>
        </p:nvSpPr>
        <p:spPr bwMode="auto">
          <a:xfrm>
            <a:off x="3714750" y="6286500"/>
            <a:ext cx="2714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Bookman Old Style" pitchFamily="18" charset="0"/>
              </a:rPr>
              <a:t> </a:t>
            </a:r>
          </a:p>
        </p:txBody>
      </p:sp>
      <p:pic>
        <p:nvPicPr>
          <p:cNvPr id="16388" name="Picture 4" descr="C:\Users\Админ\Pictures\Рисунок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429388" y="357166"/>
            <a:ext cx="2165172" cy="2500330"/>
          </a:xfrm>
          <a:prstGeom prst="rect">
            <a:avLst/>
          </a:prstGeom>
          <a:noFill/>
        </p:spPr>
      </p:pic>
      <p:sp>
        <p:nvSpPr>
          <p:cNvPr id="13" name="Прямокутник 12"/>
          <p:cNvSpPr/>
          <p:nvPr/>
        </p:nvSpPr>
        <p:spPr>
          <a:xfrm>
            <a:off x="285720" y="285728"/>
            <a:ext cx="628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Мати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Надія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Осипівна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уроджена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Ганнібал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була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внучкою Абрама Петра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Ганнібала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– «Арапа Петра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Великого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російського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генерала.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Вона була визнана першою красунею Петербурга, «з прекрасною зовнішністю креолки».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9" name="Picture 5" descr="C:\Users\Админ\Pictures\5e227cbd1ff2583585aa9f989794ca08b906a530405854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000372"/>
            <a:ext cx="2777112" cy="3096480"/>
          </a:xfrm>
          <a:prstGeom prst="rect">
            <a:avLst/>
          </a:prstGeom>
          <a:noFill/>
        </p:spPr>
      </p:pic>
      <p:sp>
        <p:nvSpPr>
          <p:cNvPr id="16" name="Прямокутник 15"/>
          <p:cNvSpPr/>
          <p:nvPr/>
        </p:nvSpPr>
        <p:spPr>
          <a:xfrm>
            <a:off x="5286380" y="5929330"/>
            <a:ext cx="1122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Ольга </a:t>
            </a: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6715140" y="2786058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Надія</a:t>
            </a:r>
            <a:r>
              <a:rPr lang="ru-RU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Осипівна</a:t>
            </a:r>
            <a:endParaRPr lang="ru-RU" dirty="0"/>
          </a:p>
        </p:txBody>
      </p:sp>
      <p:pic>
        <p:nvPicPr>
          <p:cNvPr id="41988" name="Picture 4" descr="https://kp.ru/kniga-tajna-trekh-gosudarej/images/tild3038-3261-4434-a531-646137663530__b76.jpg"/>
          <p:cNvPicPr>
            <a:picLocks noChangeAspect="1" noChangeArrowheads="1"/>
          </p:cNvPicPr>
          <p:nvPr/>
        </p:nvPicPr>
        <p:blipFill>
          <a:blip r:embed="rId6">
            <a:lum bright="10000" contrast="20000"/>
          </a:blip>
          <a:srcRect l="7986" r="3471"/>
          <a:stretch>
            <a:fillRect/>
          </a:stretch>
        </p:blipFill>
        <p:spPr bwMode="auto">
          <a:xfrm>
            <a:off x="7000892" y="3214686"/>
            <a:ext cx="1910957" cy="2158242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21" name="Прямокутник 20"/>
          <p:cNvSpPr/>
          <p:nvPr/>
        </p:nvSpPr>
        <p:spPr>
          <a:xfrm>
            <a:off x="571472" y="2500306"/>
            <a:ext cx="628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Окрім Олександра у Пушкіних були старша дочка Ольга і молодший син Лев.</a:t>
            </a:r>
            <a:endParaRPr lang="ru-RU" sz="24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1992" name="Picture 8" descr="C:\Users\Админ\Pictures\Пушкін\f9755cbcdddcc6c7c952f0ac6d49da9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3214686"/>
            <a:ext cx="2731640" cy="3059109"/>
          </a:xfrm>
          <a:prstGeom prst="rect">
            <a:avLst/>
          </a:prstGeom>
          <a:noFill/>
        </p:spPr>
      </p:pic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2000232" y="5929330"/>
            <a:ext cx="2724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Олександр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41993" name="Picture 9" descr="C:\Users\Админ\Pictures\Пушкін\267px-PushkinLev1.png"/>
          <p:cNvPicPr>
            <a:picLocks noChangeAspect="1" noChangeArrowheads="1"/>
          </p:cNvPicPr>
          <p:nvPr/>
        </p:nvPicPr>
        <p:blipFill>
          <a:blip r:embed="rId8"/>
          <a:srcRect l="10714"/>
          <a:stretch>
            <a:fillRect/>
          </a:stretch>
        </p:blipFill>
        <p:spPr bwMode="auto">
          <a:xfrm flipH="1">
            <a:off x="285720" y="3500438"/>
            <a:ext cx="1785950" cy="2510625"/>
          </a:xfrm>
          <a:prstGeom prst="rect">
            <a:avLst/>
          </a:prstGeom>
          <a:noFill/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285720" y="5929330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Лев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13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C:\Users\Админ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559050"/>
            <a:ext cx="5516563" cy="4298950"/>
          </a:xfrm>
          <a:prstGeom prst="rect">
            <a:avLst/>
          </a:prstGeom>
          <a:noFill/>
        </p:spPr>
      </p:pic>
      <p:sp>
        <p:nvSpPr>
          <p:cNvPr id="7" name="Прямокутник 6"/>
          <p:cNvSpPr/>
          <p:nvPr/>
        </p:nvSpPr>
        <p:spPr>
          <a:xfrm>
            <a:off x="1428728" y="928670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Дитинство Пушкін провів у Москві та підмосковному маєтку </a:t>
            </a:r>
            <a:r>
              <a:rPr lang="uk-UA" sz="24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Захарово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, який належав бабусі Марії Олександрівни  Ганнібал. </a:t>
            </a:r>
            <a:endParaRPr lang="ru-RU" sz="2400" dirty="0"/>
          </a:p>
        </p:txBody>
      </p:sp>
      <p:pic>
        <p:nvPicPr>
          <p:cNvPr id="39938" name="Picture 2" descr="C:\Users\Админ\Pictures\5-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786578" y="285728"/>
            <a:ext cx="2071702" cy="2422770"/>
          </a:xfrm>
          <a:prstGeom prst="rect">
            <a:avLst/>
          </a:prstGeom>
          <a:noFill/>
        </p:spPr>
      </p:pic>
      <p:sp>
        <p:nvSpPr>
          <p:cNvPr id="10" name="Прямокутник 9"/>
          <p:cNvSpPr/>
          <p:nvPr/>
        </p:nvSpPr>
        <p:spPr>
          <a:xfrm>
            <a:off x="1571604" y="2571744"/>
            <a:ext cx="7572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Саме їй та няньці Орині Родіонівні  маленький Олександр зобов’язаним першими яскравими враженнями від російських народних казок. </a:t>
            </a:r>
            <a:endParaRPr lang="ru-RU" sz="2400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142844" y="3714752"/>
            <a:ext cx="4143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Ці дві прекрасні жінки та  дядько Микита Козлов, який поставлений був доглядати за хлопчиком, навчили Олександра російської грамоти. </a:t>
            </a:r>
            <a:endParaRPr lang="ru-RU" sz="2400" dirty="0"/>
          </a:p>
        </p:txBody>
      </p:sp>
      <p:pic>
        <p:nvPicPr>
          <p:cNvPr id="39944" name="Picture 8" descr="C:\Users\Админ\Pictures\41708x460.png"/>
          <p:cNvPicPr>
            <a:picLocks noChangeAspect="1" noChangeArrowheads="1"/>
          </p:cNvPicPr>
          <p:nvPr/>
        </p:nvPicPr>
        <p:blipFill>
          <a:blip r:embed="rId4"/>
          <a:srcRect l="18657" r="25332"/>
          <a:stretch>
            <a:fillRect/>
          </a:stretch>
        </p:blipFill>
        <p:spPr bwMode="auto">
          <a:xfrm>
            <a:off x="7143768" y="4286256"/>
            <a:ext cx="1785950" cy="2071702"/>
          </a:xfrm>
          <a:prstGeom prst="rect">
            <a:avLst/>
          </a:prstGeom>
          <a:noFill/>
        </p:spPr>
      </p:pic>
      <p:pic>
        <p:nvPicPr>
          <p:cNvPr id="39945" name="Picture 9" descr="C:\Users\Админ\Pictures\363e0e20edd3e88b93f7a5b1a52234b0.png"/>
          <p:cNvPicPr>
            <a:picLocks noChangeAspect="1" noChangeArrowheads="1"/>
          </p:cNvPicPr>
          <p:nvPr/>
        </p:nvPicPr>
        <p:blipFill>
          <a:blip r:embed="rId5"/>
          <a:srcRect l="17501" r="21982"/>
          <a:stretch>
            <a:fillRect/>
          </a:stretch>
        </p:blipFill>
        <p:spPr bwMode="auto">
          <a:xfrm flipH="1">
            <a:off x="285720" y="1285860"/>
            <a:ext cx="1928826" cy="2114184"/>
          </a:xfrm>
          <a:prstGeom prst="rect">
            <a:avLst/>
          </a:prstGeom>
          <a:noFill/>
        </p:spPr>
      </p:pic>
      <p:pic>
        <p:nvPicPr>
          <p:cNvPr id="33793" name="Picture 1" descr="C:\Users\Админ\Pictures\36.png"/>
          <p:cNvPicPr>
            <a:picLocks noChangeAspect="1" noChangeArrowheads="1"/>
          </p:cNvPicPr>
          <p:nvPr/>
        </p:nvPicPr>
        <p:blipFill>
          <a:blip r:embed="rId6">
            <a:lum contrast="30000"/>
          </a:blip>
          <a:srcRect/>
          <a:stretch>
            <a:fillRect/>
          </a:stretch>
        </p:blipFill>
        <p:spPr bwMode="auto">
          <a:xfrm>
            <a:off x="2571736" y="0"/>
            <a:ext cx="3868737" cy="115740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Админ\Pictures\Рисунок1587.pn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3220" b="2778"/>
          <a:stretch>
            <a:fillRect/>
          </a:stretch>
        </p:blipFill>
        <p:spPr bwMode="auto">
          <a:xfrm>
            <a:off x="0" y="2285992"/>
            <a:ext cx="8589008" cy="4572008"/>
          </a:xfrm>
          <a:prstGeom prst="rect">
            <a:avLst/>
          </a:prstGeom>
          <a:noFill/>
        </p:spPr>
      </p:pic>
      <p:pic>
        <p:nvPicPr>
          <p:cNvPr id="1031" name="Picture 7" descr="C:\Users\Админ\Pictures\Рисунок781.png"/>
          <p:cNvPicPr>
            <a:picLocks noChangeAspect="1" noChangeArrowheads="1"/>
          </p:cNvPicPr>
          <p:nvPr/>
        </p:nvPicPr>
        <p:blipFill>
          <a:blip r:embed="rId3"/>
          <a:srcRect l="9660" t="5882" r="17882" b="5882"/>
          <a:stretch>
            <a:fillRect/>
          </a:stretch>
        </p:blipFill>
        <p:spPr bwMode="auto">
          <a:xfrm>
            <a:off x="6000760" y="2643182"/>
            <a:ext cx="2852757" cy="3857652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14282" y="928670"/>
            <a:ext cx="87154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У червні 1811 року Олександр зі своїм дядьком Василем Львовичем Пушкіним поїхав до Петербурга. Він витримав вступний іспит  до привілейованого учбового закладу - </a:t>
            </a:r>
            <a:r>
              <a:rPr lang="uk-UA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ліцею в Царському Селі.</a:t>
            </a:r>
            <a:endParaRPr kumimoji="0" lang="uk-UA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 Урочисте відкриття закладу відбулося 19 жовтня 1911 року. </a:t>
            </a:r>
            <a:endParaRPr kumimoji="0" lang="ru-RU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2769" name="Picture 1" descr="C:\Users\Админ\Pictures\Рисунок6.pn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1857356" y="0"/>
            <a:ext cx="5653085" cy="1128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комната пушкина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315" y="1142984"/>
            <a:ext cx="3804074" cy="5072098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10" descr="normal_IMG_2056"/>
          <p:cNvPicPr>
            <a:picLocks noChangeAspect="1" noChangeArrowheads="1"/>
          </p:cNvPicPr>
          <p:nvPr/>
        </p:nvPicPr>
        <p:blipFill>
          <a:blip r:embed="rId3"/>
          <a:srcRect t="3846" b="19231"/>
          <a:stretch>
            <a:fillRect/>
          </a:stretch>
        </p:blipFill>
        <p:spPr bwMode="auto">
          <a:xfrm>
            <a:off x="3786182" y="642918"/>
            <a:ext cx="2320091" cy="142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85720" y="2571744"/>
            <a:ext cx="450059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Ліцей був закритим навчальним закладом, у ньому було всього 30 учнів. </a:t>
            </a:r>
            <a:endParaRPr kumimoji="0" lang="uk-UA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i="0" u="none" strike="noStrike" normalizeH="0" baseline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         У ліцеї Пушкін займався поезією, особливо французькою, за це отримав    прізвисько «француз». Серед ліцеїстів проводилися літературні змагання, в яких Пушкін перемагав. </a:t>
            </a:r>
            <a:endParaRPr kumimoji="0" lang="uk-UA" sz="2400" i="0" u="none" strike="noStrike" normalizeH="0" baseline="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6868" name="Picture 4" descr="C:\Users\Админ\Pictures\Рисунок5.png"/>
          <p:cNvPicPr>
            <a:picLocks noChangeAspect="1" noChangeArrowheads="1"/>
          </p:cNvPicPr>
          <p:nvPr/>
        </p:nvPicPr>
        <p:blipFill>
          <a:blip r:embed="rId4"/>
          <a:srcRect t="6300" r="6250"/>
          <a:stretch>
            <a:fillRect/>
          </a:stretch>
        </p:blipFill>
        <p:spPr bwMode="auto">
          <a:xfrm>
            <a:off x="0" y="0"/>
            <a:ext cx="3000364" cy="3187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Админ\Pictures\Рисунок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57694"/>
            <a:ext cx="9144000" cy="2286016"/>
          </a:xfrm>
          <a:prstGeom prst="rect">
            <a:avLst/>
          </a:prstGeom>
          <a:noFill/>
        </p:spPr>
      </p:pic>
      <p:pic>
        <p:nvPicPr>
          <p:cNvPr id="35841" name="Picture 1" descr="C:\Users\Админ\Pictures\Рисунок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357818" y="1357298"/>
            <a:ext cx="3600623" cy="3571900"/>
          </a:xfrm>
          <a:prstGeom prst="rect">
            <a:avLst/>
          </a:prstGeom>
          <a:noFill/>
        </p:spPr>
      </p:pic>
      <p:pic>
        <p:nvPicPr>
          <p:cNvPr id="12291" name="Picture 2" descr="C:\Documents and Settings\Admin\Рабочий стол\Пушкин\puschin_i_i_h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428869"/>
            <a:ext cx="1607355" cy="1928826"/>
          </a:xfrm>
          <a:prstGeom prst="ellipse">
            <a:avLst/>
          </a:prstGeom>
          <a:ln w="190500" cap="rnd">
            <a:solidFill>
              <a:schemeClr val="bg1">
                <a:lumMod val="8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3857620" y="4357694"/>
            <a:ext cx="1785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Іван</a:t>
            </a:r>
            <a:r>
              <a:rPr lang="ru-RU" sz="20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0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Пущін</a:t>
            </a:r>
            <a:endParaRPr lang="ru-RU" sz="20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214282" y="500042"/>
            <a:ext cx="84947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Талант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його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був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визнаний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товаришами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по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ліцею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Пушкін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зберіг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ліцейську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дружбу та 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культ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Ліцею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на все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життя</a:t>
            </a:r>
            <a:r>
              <a:rPr lang="ru-RU" sz="2400" i="1" dirty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1785918" y="3786190"/>
            <a:ext cx="2232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</a:rPr>
              <a:t>Вільгельм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eorgia" pitchFamily="18" charset="0"/>
            </a:endParaRPr>
          </a:p>
          <a:p>
            <a:pPr algn="ctr"/>
            <a:r>
              <a:rPr lang="ru-RU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eorgia" pitchFamily="18" charset="0"/>
              </a:rPr>
              <a:t>Кюхельбекер</a:t>
            </a:r>
          </a:p>
        </p:txBody>
      </p:sp>
      <p:pic>
        <p:nvPicPr>
          <p:cNvPr id="10" name="Picture 4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1857364"/>
            <a:ext cx="1663474" cy="18682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285720" y="3357562"/>
            <a:ext cx="1928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Антон </a:t>
            </a:r>
            <a:r>
              <a:rPr lang="ru-RU" sz="20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Дельвіг</a:t>
            </a:r>
            <a:endParaRPr lang="ru-RU" sz="200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290" name="Picture 1" descr="C:\Documents and Settings\Admin\Рабочий стол\Пушкин\delvig_a_p_h1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428736"/>
            <a:ext cx="1626425" cy="1934922"/>
          </a:xfrm>
          <a:prstGeom prst="ellipse">
            <a:avLst/>
          </a:prstGeom>
          <a:ln w="190500" cap="rnd">
            <a:solidFill>
              <a:schemeClr val="bg2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7" grpId="0"/>
      <p:bldP spid="122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3"/>
          <p:cNvSpPr>
            <a:spLocks noChangeArrowheads="1"/>
          </p:cNvSpPr>
          <p:nvPr/>
        </p:nvSpPr>
        <p:spPr bwMode="auto">
          <a:xfrm>
            <a:off x="285720" y="357166"/>
            <a:ext cx="85725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У 1815 р.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Пушкін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із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тріумфом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прочитав на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екзамені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свій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вірш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«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Спогади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в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Царському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селі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" у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присутності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знаменитого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поета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Г.Р.Державіна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 </a:t>
            </a:r>
            <a:endParaRPr lang="ru-RU" sz="2400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Строк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перебування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в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ліцеї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скінчився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влітку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1817 року. </a:t>
            </a:r>
          </a:p>
          <a:p>
            <a:pPr algn="ctr"/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9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червня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відбулися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випускні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екзамени</a:t>
            </a:r>
            <a:r>
              <a:rPr lang="ru-RU" sz="24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.</a:t>
            </a:r>
          </a:p>
        </p:txBody>
      </p:sp>
      <p:pic>
        <p:nvPicPr>
          <p:cNvPr id="13315" name="Picture 1" descr="C:\Documents and Settings\Admin\Рабочий стол\Пушкин\pushkin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357430"/>
            <a:ext cx="5407359" cy="3368689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3214678" y="5715016"/>
            <a:ext cx="5381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"</a:t>
            </a:r>
            <a:r>
              <a:rPr lang="ru-RU" sz="20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Пушкін</a:t>
            </a:r>
            <a:r>
              <a:rPr lang="ru-RU" sz="20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у </a:t>
            </a:r>
            <a:r>
              <a:rPr lang="ru-RU" sz="20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Царському</a:t>
            </a:r>
            <a:r>
              <a:rPr lang="ru-RU" sz="20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Сел</a:t>
            </a:r>
            <a:r>
              <a:rPr lang="uk-UA" sz="20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sz="20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",</a:t>
            </a:r>
          </a:p>
          <a:p>
            <a:pPr algn="ctr"/>
            <a:r>
              <a:rPr lang="ru-RU" sz="20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картина І. </a:t>
            </a:r>
            <a:r>
              <a:rPr lang="ru-RU" sz="2000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Репіна</a:t>
            </a:r>
            <a:r>
              <a:rPr lang="ru-RU" sz="200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1911 р.</a:t>
            </a:r>
          </a:p>
        </p:txBody>
      </p:sp>
      <p:pic>
        <p:nvPicPr>
          <p:cNvPr id="14341" name="Picture 5" descr="F:\derzain.jpg"/>
          <p:cNvPicPr>
            <a:picLocks noChangeAspect="1" noChangeArrowheads="1"/>
          </p:cNvPicPr>
          <p:nvPr/>
        </p:nvPicPr>
        <p:blipFill>
          <a:blip r:embed="rId3"/>
          <a:srcRect t="2083"/>
          <a:stretch>
            <a:fillRect/>
          </a:stretch>
        </p:blipFill>
        <p:spPr bwMode="auto">
          <a:xfrm>
            <a:off x="500034" y="2357430"/>
            <a:ext cx="2500330" cy="3357562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6" name="Прямокутник 5"/>
          <p:cNvSpPr/>
          <p:nvPr/>
        </p:nvSpPr>
        <p:spPr>
          <a:xfrm>
            <a:off x="857224" y="5786454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Г.Р. </a:t>
            </a:r>
            <a:r>
              <a:rPr lang="ru-RU" sz="200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Державін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1883</Words>
  <PresentationFormat>Екран (4:3)</PresentationFormat>
  <Paragraphs>139</Paragraphs>
  <Slides>33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Ще в ліцеї, у 1817 році, Пушкін почав писати поему «Руслан і Людмила», яку закінчив у березні 1820 року.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200</cp:revision>
  <dcterms:created xsi:type="dcterms:W3CDTF">2016-04-15T03:46:58Z</dcterms:created>
  <dcterms:modified xsi:type="dcterms:W3CDTF">2018-11-17T04:24:46Z</dcterms:modified>
</cp:coreProperties>
</file>