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242" r:id="rId4"/>
    <p:sldId id="1313" r:id="rId5"/>
    <p:sldId id="769" r:id="rId6"/>
    <p:sldId id="1314" r:id="rId7"/>
    <p:sldId id="1315" r:id="rId8"/>
    <p:sldId id="1317" r:id="rId9"/>
    <p:sldId id="1322" r:id="rId10"/>
    <p:sldId id="1324" r:id="rId11"/>
    <p:sldId id="1325" r:id="rId12"/>
    <p:sldId id="401" r:id="rId13"/>
    <p:sldId id="335" r:id="rId14"/>
    <p:sldId id="643" r:id="rId15"/>
    <p:sldId id="644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Візуалізація рядів даних</a:t>
            </a:r>
            <a:endParaRPr lang="uk-UA" sz="8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9</a:t>
            </a:r>
          </a:p>
        </p:txBody>
      </p:sp>
      <p:pic>
        <p:nvPicPr>
          <p:cNvPr id="1026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55B45B80-B39D-47D2-BAF0-BBAE14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t, graph, graphic, graphics icon">
            <a:extLst>
              <a:ext uri="{FF2B5EF4-FFF2-40B4-BE49-F238E27FC236}">
                <a16:creationId xmlns:a16="http://schemas.microsoft.com/office/drawing/2014/main" id="{99B6D8AF-349E-4FB9-9E39-575B22BD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41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Подібну діаграму можна побудувати для кількох рядів даних — </a:t>
            </a:r>
            <a:r>
              <a:rPr lang="uk-UA" sz="2800" b="1" i="1" kern="0" dirty="0">
                <a:solidFill>
                  <a:srgbClr val="FFFF00"/>
                </a:solidFill>
              </a:rPr>
              <a:t>кільцеву діаграму</a:t>
            </a:r>
            <a:r>
              <a:rPr lang="uk-UA" sz="2800" b="1" i="1" kern="0" dirty="0">
                <a:solidFill>
                  <a:srgbClr val="FFFFFF"/>
                </a:solidFill>
              </a:rPr>
              <a:t>, виконавши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Вставити секторну або кільцеву діаграму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Кільцева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8B075A-B1C4-4D9D-B441-8B4B3DC91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2652939"/>
            <a:ext cx="11325226" cy="390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A461047-1189-497B-A2E7-0E6284E35A6F}"/>
              </a:ext>
            </a:extLst>
          </p:cNvPr>
          <p:cNvSpPr/>
          <p:nvPr/>
        </p:nvSpPr>
        <p:spPr>
          <a:xfrm>
            <a:off x="1786139" y="2981435"/>
            <a:ext cx="941821" cy="39803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CCC3A0B8-C72A-4039-8E2F-D0CF68939FBD}"/>
              </a:ext>
            </a:extLst>
          </p:cNvPr>
          <p:cNvSpPr/>
          <p:nvPr/>
        </p:nvSpPr>
        <p:spPr>
          <a:xfrm rot="19917273">
            <a:off x="2574197" y="253369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C6D65C0-1EA0-44C0-B681-94CFA197A306}"/>
              </a:ext>
            </a:extLst>
          </p:cNvPr>
          <p:cNvSpPr/>
          <p:nvPr/>
        </p:nvSpPr>
        <p:spPr>
          <a:xfrm>
            <a:off x="7521061" y="3793751"/>
            <a:ext cx="388500" cy="2943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9C0313A1-EAF7-42D2-AE28-C9C1A48D46C0}"/>
              </a:ext>
            </a:extLst>
          </p:cNvPr>
          <p:cNvSpPr/>
          <p:nvPr/>
        </p:nvSpPr>
        <p:spPr>
          <a:xfrm rot="18900000">
            <a:off x="7677740" y="321941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82D481D-CED9-4B74-B100-BA5BF31825BD}"/>
              </a:ext>
            </a:extLst>
          </p:cNvPr>
          <p:cNvSpPr/>
          <p:nvPr/>
        </p:nvSpPr>
        <p:spPr>
          <a:xfrm>
            <a:off x="7541136" y="5919160"/>
            <a:ext cx="660524" cy="6569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34733180-D79D-4758-B7A5-4D5CF767698C}"/>
              </a:ext>
            </a:extLst>
          </p:cNvPr>
          <p:cNvSpPr/>
          <p:nvPr/>
        </p:nvSpPr>
        <p:spPr>
          <a:xfrm rot="18900000">
            <a:off x="7898475" y="542356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4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7138417" cy="2893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На малюнку наведено кільцеву діаграму, на якій зображено прибутки трьох фірм за кожний з чотирьох кварталів року. Внутрішнє кільце відповідає першій фірмі в таблиці, зовнішнє — третій.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26A2F0-F19E-4E06-9ED5-F85677528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4" y="1196763"/>
            <a:ext cx="4595243" cy="539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7E105F-34B6-444C-A982-7816DA5A1FD8}"/>
              </a:ext>
            </a:extLst>
          </p:cNvPr>
          <p:cNvSpPr txBox="1"/>
          <p:nvPr/>
        </p:nvSpPr>
        <p:spPr>
          <a:xfrm>
            <a:off x="72007" y="4202498"/>
            <a:ext cx="7138417" cy="249299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Кільцеву діаграму </a:t>
            </a:r>
            <a:r>
              <a:rPr lang="uk-UA" sz="2600" b="1" i="1" kern="0" dirty="0">
                <a:solidFill>
                  <a:srgbClr val="FFFFFF"/>
                </a:solidFill>
              </a:rPr>
              <a:t>доцільно побудувати для аналогічної таблиці, у якій буде наведено прибутки однієї фірми за кожний з чотирьох кварталів, але не одного року, а кількох років. </a:t>
            </a:r>
          </a:p>
        </p:txBody>
      </p:sp>
    </p:spTree>
    <p:extLst>
      <p:ext uri="{BB962C8B-B14F-4D97-AF65-F5344CB8AC3E}">
        <p14:creationId xmlns:p14="http://schemas.microsoft.com/office/powerpoint/2010/main" val="34202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Діаграма</a:t>
            </a:r>
          </a:p>
        </p:txBody>
      </p:sp>
      <p:grpSp>
        <p:nvGrpSpPr>
          <p:cNvPr id="10" name="Групувати 9"/>
          <p:cNvGrpSpPr/>
          <p:nvPr/>
        </p:nvGrpSpPr>
        <p:grpSpPr>
          <a:xfrm>
            <a:off x="30480" y="2141395"/>
            <a:ext cx="11886375" cy="2342660"/>
            <a:chOff x="413960" y="2494845"/>
            <a:chExt cx="10244407" cy="201904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960" y="2494845"/>
              <a:ext cx="6409524" cy="201904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0272" y="2551988"/>
              <a:ext cx="3638095" cy="1961905"/>
            </a:xfrm>
            <a:prstGeom prst="rect">
              <a:avLst/>
            </a:prstGeom>
          </p:spPr>
        </p:pic>
      </p:grpSp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візуалізація? Чим пояснюється її популярність?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68800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засоби візуалізації ви знаєте?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928478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відображається на стовпчастих діаграмах з накопиченням? У яких випадках доцільно використовувати такі діаграми?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4431403"/>
            <a:ext cx="10453767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відображається на нормованих стовпчастих діаграмах з накопиченням? У яких випадках доцільно використовувати такі діаграми?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4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49-50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4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538"/>
              <a:gd name="adj2" fmla="val 1818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54</a:t>
            </a:r>
            <a:r>
              <a:rPr lang="uk-UA" sz="2800" dirty="0"/>
              <a:t> (задача 1)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9</a:t>
            </a:r>
          </a:p>
        </p:txBody>
      </p:sp>
      <p:pic>
        <p:nvPicPr>
          <p:cNvPr id="9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40E5F997-916D-4771-A666-C832D53C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art, graph, graphic, graphics icon">
            <a:extLst>
              <a:ext uri="{FF2B5EF4-FFF2-40B4-BE49-F238E27FC236}">
                <a16:creationId xmlns:a16="http://schemas.microsoft.com/office/drawing/2014/main" id="{5A951625-B724-489D-97CC-6299A8B9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41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графік? Для чого його використовують?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2008" y="1865160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діаграма? Для чого її використовують?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2009" y="2533557"/>
            <a:ext cx="3880866" cy="353943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 знаєте види діаграм у табличному процесорі Excel і як побудувати в Excel діаграми цих видів?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´ÑÐ°Ð³ÑÐ°Ð¼Ð° Ð²ÐµÐºÑÐ¾Ñ&quot;">
            <a:extLst>
              <a:ext uri="{FF2B5EF4-FFF2-40B4-BE49-F238E27FC236}">
                <a16:creationId xmlns:a16="http://schemas.microsoft.com/office/drawing/2014/main" id="{9C173DF9-B306-46FF-9654-FB27ADBD6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2"/>
          <a:stretch/>
        </p:blipFill>
        <p:spPr bwMode="auto">
          <a:xfrm>
            <a:off x="4229100" y="2533557"/>
            <a:ext cx="6058224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знаєте, що для наочного подання й аналізу рядів даних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діаграми</a:t>
            </a:r>
            <a:r>
              <a:rPr lang="uk-UA" sz="2800" b="1" i="1" kern="0" dirty="0">
                <a:solidFill>
                  <a:srgbClr val="FFFFFF"/>
                </a:solidFill>
              </a:rPr>
              <a:t>. На діаграмах числові дані подаються геометричними фігурами: 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8D9AB7F6-B20D-43C3-ACA6-92D7C1D010BA}"/>
              </a:ext>
            </a:extLst>
          </p:cNvPr>
          <p:cNvSpPr/>
          <p:nvPr/>
        </p:nvSpPr>
        <p:spPr>
          <a:xfrm>
            <a:off x="72008" y="2696779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точками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3287C26D-AC76-46A9-9B2D-44854706949D}"/>
              </a:ext>
            </a:extLst>
          </p:cNvPr>
          <p:cNvSpPr/>
          <p:nvPr/>
        </p:nvSpPr>
        <p:spPr>
          <a:xfrm>
            <a:off x="3125138" y="2696779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відрізками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3632F5E-380A-46F8-8145-D6118B1B8C29}"/>
              </a:ext>
            </a:extLst>
          </p:cNvPr>
          <p:cNvSpPr/>
          <p:nvPr/>
        </p:nvSpPr>
        <p:spPr>
          <a:xfrm>
            <a:off x="6178267" y="2696779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прямо-кутниками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D4A51B4F-59A0-4B88-B17C-014C706F3286}"/>
              </a:ext>
            </a:extLst>
          </p:cNvPr>
          <p:cNvSpPr/>
          <p:nvPr/>
        </p:nvSpPr>
        <p:spPr>
          <a:xfrm>
            <a:off x="9229550" y="2698697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секторами круга та ін.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7C6F4B-33E6-46C9-9DBB-22D5A402E0CB}"/>
              </a:ext>
            </a:extLst>
          </p:cNvPr>
          <p:cNvSpPr txBox="1"/>
          <p:nvPr/>
        </p:nvSpPr>
        <p:spPr>
          <a:xfrm>
            <a:off x="72008" y="4200041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Розміри цих фігур пропорційні числовим даним, за якими побудовано діаграму Це дає можливість візуально оцінити співвідношення між числами в одному або в кількох рядах даних.</a:t>
            </a:r>
          </a:p>
        </p:txBody>
      </p:sp>
    </p:spTree>
    <p:extLst>
      <p:ext uri="{BB962C8B-B14F-4D97-AF65-F5344CB8AC3E}">
        <p14:creationId xmlns:p14="http://schemas.microsoft.com/office/powerpoint/2010/main" val="39371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інформатики в 7-му і 8-му класах ви будували стовпчасті діаграми, гістограми, секторні й точкові діаграми.</a:t>
            </a:r>
          </a:p>
        </p:txBody>
      </p:sp>
      <p:pic>
        <p:nvPicPr>
          <p:cNvPr id="6" name="Picture 4" descr="business, chart, diagram, graph, graph line, graphs, statistics icon">
            <a:extLst>
              <a:ext uri="{FF2B5EF4-FFF2-40B4-BE49-F238E27FC236}">
                <a16:creationId xmlns:a16="http://schemas.microsoft.com/office/drawing/2014/main" id="{5D9D530F-F328-4FBE-B1E4-482A6D2FA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4" y="4584003"/>
            <a:ext cx="2228803" cy="222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6812C5-FB8A-440A-81EB-D0E57C21287E}"/>
              </a:ext>
            </a:extLst>
          </p:cNvPr>
          <p:cNvSpPr txBox="1"/>
          <p:nvPr/>
        </p:nvSpPr>
        <p:spPr>
          <a:xfrm>
            <a:off x="1403648" y="2655439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Діаграма</a:t>
            </a:r>
            <a:r>
              <a:rPr lang="uk-UA" sz="2800" b="1" i="1" kern="0" dirty="0">
                <a:solidFill>
                  <a:srgbClr val="FFFFFF"/>
                </a:solidFill>
              </a:rPr>
              <a:t> — графічне зображення, що наочно відображає співвідношення між числовими даними за допомогою лінійних відрізків або геометричних фігур.</a:t>
            </a:r>
          </a:p>
        </p:txBody>
      </p:sp>
      <p:pic>
        <p:nvPicPr>
          <p:cNvPr id="9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9D4C64D0-900E-489A-984C-73B095BD6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69373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BEF875-DF8F-4392-9B75-3E2BEABF30A3}"/>
              </a:ext>
            </a:extLst>
          </p:cNvPr>
          <p:cNvSpPr txBox="1"/>
          <p:nvPr/>
        </p:nvSpPr>
        <p:spPr>
          <a:xfrm>
            <a:off x="72008" y="4675443"/>
            <a:ext cx="888911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Слово «</a:t>
            </a:r>
            <a:r>
              <a:rPr lang="uk-UA" sz="2800" b="1" i="1" kern="0" dirty="0">
                <a:solidFill>
                  <a:srgbClr val="FFFF00"/>
                </a:solidFill>
              </a:rPr>
              <a:t>діаграма</a:t>
            </a:r>
            <a:r>
              <a:rPr lang="uk-UA" sz="2800" b="1" i="1" kern="0" dirty="0">
                <a:solidFill>
                  <a:srgbClr val="FFFFFF"/>
                </a:solidFill>
              </a:rPr>
              <a:t>» походить від грецького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diagramma</a:t>
            </a:r>
            <a:r>
              <a:rPr lang="uk-UA" sz="2800" b="1" i="1" kern="0" dirty="0">
                <a:solidFill>
                  <a:srgbClr val="FFFFFF"/>
                </a:solidFill>
              </a:rPr>
              <a:t> — зображення, малюнок, креслення.</a:t>
            </a:r>
          </a:p>
        </p:txBody>
      </p:sp>
    </p:spTree>
    <p:extLst>
      <p:ext uri="{BB962C8B-B14F-4D97-AF65-F5344CB8AC3E}">
        <p14:creationId xmlns:p14="http://schemas.microsoft.com/office/powerpoint/2010/main" val="36437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58" y="1576379"/>
            <a:ext cx="10603678" cy="462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3450814" y="1643972"/>
            <a:ext cx="5037866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8824939" y="1166918"/>
            <a:ext cx="3253088" cy="954107"/>
          </a:xfrm>
          <a:prstGeom prst="wedgeRectCallout">
            <a:avLst>
              <a:gd name="adj1" fmla="val -65092"/>
              <a:gd name="adj2" fmla="val 2112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Назва діаграми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9387840" y="2844638"/>
            <a:ext cx="1913096" cy="26417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10053845" y="5649593"/>
            <a:ext cx="2024182" cy="523220"/>
          </a:xfrm>
          <a:prstGeom prst="wedgeRectCallout">
            <a:avLst>
              <a:gd name="adj1" fmla="val -40999"/>
              <a:gd name="adj2" fmla="val -10411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Легенда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8431292" y="2967037"/>
            <a:ext cx="274558" cy="27587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8585200" y="6272506"/>
            <a:ext cx="3492827" cy="523220"/>
          </a:xfrm>
          <a:prstGeom prst="wedgeRectCallout">
            <a:avLst>
              <a:gd name="adj1" fmla="val -50089"/>
              <a:gd name="adj2" fmla="val -17451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Категорії даних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2172904" y="5751192"/>
            <a:ext cx="6258387" cy="4470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2053174" y="6272506"/>
            <a:ext cx="6497845" cy="523220"/>
          </a:xfrm>
          <a:prstGeom prst="wedgeRectCallout">
            <a:avLst>
              <a:gd name="adj1" fmla="val -4059"/>
              <a:gd name="adj2" fmla="val -847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Підписи на горизонтальній осі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697258" y="2285953"/>
            <a:ext cx="594509" cy="35490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1399861" y="2454565"/>
            <a:ext cx="2219340" cy="954107"/>
          </a:xfrm>
          <a:prstGeom prst="wedgeRectCallout">
            <a:avLst>
              <a:gd name="adj1" fmla="val -60226"/>
              <a:gd name="adj2" fmla="val 5720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даних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771529" y="3695699"/>
            <a:ext cx="376484" cy="3214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3950419" y="2355971"/>
            <a:ext cx="3494492" cy="954107"/>
          </a:xfrm>
          <a:prstGeom prst="wedgeRectCallout">
            <a:avLst>
              <a:gd name="adj1" fmla="val -75054"/>
              <a:gd name="adj2" fmla="val 9873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Підписи значень даних</a:t>
            </a:r>
          </a:p>
        </p:txBody>
      </p:sp>
    </p:spTree>
    <p:extLst>
      <p:ext uri="{BB962C8B-B14F-4D97-AF65-F5344CB8AC3E}">
        <p14:creationId xmlns:p14="http://schemas.microsoft.com/office/powerpoint/2010/main" val="28193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товпчасту </a:t>
            </a:r>
            <a:r>
              <a:rPr lang="uk-UA" sz="2800" b="1" i="1" kern="0" dirty="0">
                <a:solidFill>
                  <a:srgbClr val="FFFFFF"/>
                </a:solidFill>
              </a:rPr>
              <a:t>діаграму доцільно будувати тоді, коли потрібно порівняти значення кількох рядів даних.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A04CF05-3AA6-4388-B14F-EB7C44BD1A83}"/>
              </a:ext>
            </a:extLst>
          </p:cNvPr>
          <p:cNvSpPr/>
          <p:nvPr/>
        </p:nvSpPr>
        <p:spPr>
          <a:xfrm>
            <a:off x="69850" y="2697993"/>
            <a:ext cx="3973050" cy="17216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Звичайна стовпчаста діаграма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C67E9DF-BE9A-4C53-A4B7-771B9E127FF0}"/>
              </a:ext>
            </a:extLst>
          </p:cNvPr>
          <p:cNvSpPr/>
          <p:nvPr/>
        </p:nvSpPr>
        <p:spPr>
          <a:xfrm>
            <a:off x="4110552" y="2697993"/>
            <a:ext cx="3973050" cy="17216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Стовпчаста діаграма з накопиченням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D90ECAF-CFC2-4F32-A6D9-74893B304E3A}"/>
              </a:ext>
            </a:extLst>
          </p:cNvPr>
          <p:cNvSpPr/>
          <p:nvPr/>
        </p:nvSpPr>
        <p:spPr>
          <a:xfrm>
            <a:off x="8149100" y="2697993"/>
            <a:ext cx="3973050" cy="17216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Стовпчаста нормована діаграма з накопиченням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B55BCF-E554-4258-8B47-38938B35D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" y="4586638"/>
            <a:ext cx="3973050" cy="185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90B4EA-F9A6-4F6B-B45E-C2DCC3BE43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2" r="3983"/>
          <a:stretch/>
        </p:blipFill>
        <p:spPr>
          <a:xfrm>
            <a:off x="4110552" y="4586638"/>
            <a:ext cx="3973050" cy="185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BF320A-B6C9-4338-B8C8-CAA1C3150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101" y="4545360"/>
            <a:ext cx="3973050" cy="189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5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63121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00"/>
                </a:solidFill>
              </a:rPr>
              <a:t>Стовпчаста діаграма з накопиченням </a:t>
            </a:r>
            <a:r>
              <a:rPr lang="uk-UA" sz="2500" b="1" i="1" kern="0" dirty="0">
                <a:solidFill>
                  <a:srgbClr val="FFFFFF"/>
                </a:solidFill>
              </a:rPr>
              <a:t>відображає частини цілого в усьому цілому (прибутки фірми в кожному із чотирьох кварталів, що в сумі дають прибуток фірми за рік) або кожний із доданків у сумі їх значень для кількох рядів даних.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CCEA90-5B06-4167-B3C8-352E3997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983415"/>
            <a:ext cx="12050142" cy="3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Нормована стовпчаста діаграма з накопиченням </a:t>
            </a:r>
            <a:r>
              <a:rPr lang="uk-UA" sz="2800" b="1" i="1" kern="0" dirty="0">
                <a:solidFill>
                  <a:srgbClr val="FFFFFF"/>
                </a:solidFill>
              </a:rPr>
              <a:t>також відображає частини цілого в усьому цілому,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41C23C-6CBA-4143-81BD-296E45968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904" y="2304550"/>
            <a:ext cx="6443092" cy="4222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C74371-6DE6-44AC-A27C-D534087C701D}"/>
              </a:ext>
            </a:extLst>
          </p:cNvPr>
          <p:cNvSpPr txBox="1"/>
          <p:nvPr/>
        </p:nvSpPr>
        <p:spPr>
          <a:xfrm>
            <a:off x="69851" y="2150870"/>
            <a:ext cx="5168900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але у відсотках. Усе ціле приймається за 100%, визначаються відсотки кожної частини від цих 100%, і всі ці відсотки-частини відображаються частинами одного стовпця діаграми.</a:t>
            </a:r>
          </a:p>
        </p:txBody>
      </p:sp>
    </p:spTree>
    <p:extLst>
      <p:ext uri="{BB962C8B-B14F-4D97-AF65-F5344CB8AC3E}">
        <p14:creationId xmlns:p14="http://schemas.microsoft.com/office/powerpoint/2010/main" val="695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65573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також знаєте, що </a:t>
            </a:r>
            <a:r>
              <a:rPr lang="uk-UA" sz="2800" b="1" i="1" kern="0" dirty="0">
                <a:solidFill>
                  <a:srgbClr val="FFFF00"/>
                </a:solidFill>
              </a:rPr>
              <a:t>секторні діаграми </a:t>
            </a:r>
            <a:r>
              <a:rPr lang="uk-UA" sz="2800" b="1" i="1" kern="0" dirty="0">
                <a:solidFill>
                  <a:srgbClr val="FFFFFF"/>
                </a:solidFill>
              </a:rPr>
              <a:t>будуються для одного ряду даних, якщо потрібно відобразити частку кожного окремого даного в загальній сумі.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D44B9-E983-4497-9CA4-8EB53E5B7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5" y="1196763"/>
            <a:ext cx="5229225" cy="550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AE9B99-322B-4270-93CD-0CA02B7DDED1}"/>
              </a:ext>
            </a:extLst>
          </p:cNvPr>
          <p:cNvSpPr txBox="1"/>
          <p:nvPr/>
        </p:nvSpPr>
        <p:spPr>
          <a:xfrm>
            <a:off x="72008" y="4033495"/>
            <a:ext cx="65573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наведено </a:t>
            </a:r>
            <a:r>
              <a:rPr lang="uk-UA" sz="2800" b="1" i="1" kern="0" dirty="0">
                <a:solidFill>
                  <a:srgbClr val="FFFF00"/>
                </a:solidFill>
              </a:rPr>
              <a:t>секторну діаграму</a:t>
            </a:r>
            <a:r>
              <a:rPr lang="uk-UA" sz="2800" b="1" i="1" kern="0" dirty="0">
                <a:solidFill>
                  <a:srgbClr val="FFFFFF"/>
                </a:solidFill>
              </a:rPr>
              <a:t>, на якій зображено прибутки однієї фірми за кожний з чотирьох кварталів року.</a:t>
            </a:r>
          </a:p>
        </p:txBody>
      </p:sp>
    </p:spTree>
    <p:extLst>
      <p:ext uri="{BB962C8B-B14F-4D97-AF65-F5344CB8AC3E}">
        <p14:creationId xmlns:p14="http://schemas.microsoft.com/office/powerpoint/2010/main" val="3002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146175</TotalTime>
  <Words>590</Words>
  <Application>Microsoft Office PowerPoint</Application>
  <PresentationFormat>Широкоэкранный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Symbol</vt:lpstr>
      <vt:lpstr>Times New Roman</vt:lpstr>
      <vt:lpstr>Verdana</vt:lpstr>
      <vt:lpstr>Wingdings</vt:lpstr>
      <vt:lpstr>Тема Office</vt:lpstr>
      <vt:lpstr>Візуалізація рядів даних</vt:lpstr>
      <vt:lpstr>Запитання</vt:lpstr>
      <vt:lpstr>Діаграми</vt:lpstr>
      <vt:lpstr>Діаграми</vt:lpstr>
      <vt:lpstr>Повторення</vt:lpstr>
      <vt:lpstr>Діаграми</vt:lpstr>
      <vt:lpstr>Діаграми</vt:lpstr>
      <vt:lpstr>Діаграми</vt:lpstr>
      <vt:lpstr>Діаграми</vt:lpstr>
      <vt:lpstr>Діаграми</vt:lpstr>
      <vt:lpstr>Діаграми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Пользователь Windows</cp:lastModifiedBy>
  <cp:revision>725</cp:revision>
  <dcterms:created xsi:type="dcterms:W3CDTF">2016-06-06T19:48:43Z</dcterms:created>
  <dcterms:modified xsi:type="dcterms:W3CDTF">2019-11-12T17:19:08Z</dcterms:modified>
</cp:coreProperties>
</file>