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56" r:id="rId7"/>
    <p:sldId id="257" r:id="rId8"/>
    <p:sldId id="259" r:id="rId9"/>
    <p:sldId id="276" r:id="rId10"/>
    <p:sldId id="278" r:id="rId11"/>
    <p:sldId id="279" r:id="rId12"/>
    <p:sldId id="280" r:id="rId13"/>
    <p:sldId id="281" r:id="rId14"/>
    <p:sldId id="262" r:id="rId15"/>
    <p:sldId id="265" r:id="rId16"/>
    <p:sldId id="282" r:id="rId17"/>
    <p:sldId id="283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45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7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713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68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2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77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34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51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1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63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74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72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080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67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7258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077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978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5" y="1755649"/>
            <a:ext cx="2153743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7146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389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299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551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2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231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767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41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836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1584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844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773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5" y="1755649"/>
            <a:ext cx="2153743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296629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411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659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37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8146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07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873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804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21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136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461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243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5" y="1755649"/>
            <a:ext cx="2153743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370821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891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49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91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5707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0128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5460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331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920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000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784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303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5" y="1755649"/>
            <a:ext cx="2153743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755377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23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366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9861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9268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931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812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1269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9271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74075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4331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3192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5" y="1755649"/>
            <a:ext cx="2153743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7944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954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097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2257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8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22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2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DBCAE7-69F2-41FB-A799-587976F5358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637698-6982-463A-AEA2-B5581508B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89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0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2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3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139-1F36-44DC-A716-A835874953F3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29BC-DC06-45FE-BFEF-7FB4974E2E0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64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9642" y="3297302"/>
            <a:ext cx="7580071" cy="1687132"/>
          </a:xfrm>
        </p:spPr>
        <p:txBody>
          <a:bodyPr/>
          <a:lstStyle/>
          <a:p>
            <a:r>
              <a:rPr lang="uk-UA" sz="3200" b="1" dirty="0" smtClean="0"/>
              <a:t>Політика Російської імперії щодо українських  </a:t>
            </a:r>
            <a:br>
              <a:rPr lang="uk-UA" sz="3200" b="1" dirty="0" smtClean="0"/>
            </a:br>
            <a:r>
              <a:rPr lang="uk-UA" sz="3200" b="1" dirty="0" smtClean="0"/>
              <a:t>етнічних </a:t>
            </a:r>
            <a:r>
              <a:rPr lang="uk-UA" sz="3200" b="1" dirty="0" smtClean="0"/>
              <a:t>територій. </a:t>
            </a:r>
            <a:br>
              <a:rPr lang="uk-UA" sz="3200" b="1" dirty="0" smtClean="0"/>
            </a:br>
            <a:r>
              <a:rPr lang="uk-UA" sz="3200" b="1" dirty="0" smtClean="0"/>
              <a:t>Козацтво після ліквідації  Запорозької Січі.</a:t>
            </a:r>
            <a:br>
              <a:rPr lang="uk-UA" sz="3200" b="1" dirty="0" smtClean="0"/>
            </a:b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4282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9699" y="675946"/>
            <a:ext cx="9935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землі під час війни Росії з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Наполеоном 1812 року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1" y="1397101"/>
            <a:ext cx="5241820" cy="3868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996" y="1397101"/>
            <a:ext cx="5110687" cy="41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597" y="1148485"/>
            <a:ext cx="7329959" cy="4134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1148485"/>
            <a:ext cx="2703422" cy="413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1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674" y="666852"/>
            <a:ext cx="819655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Franklin Gothic Heavy" panose="020B0903020102020204" pitchFamily="34" charset="0"/>
              </a:rPr>
              <a:t>Козацтво після ліквідації Запорозької Січі</a:t>
            </a:r>
            <a:endParaRPr lang="ru-RU" sz="2800" dirty="0">
              <a:latin typeface="Franklin Gothic Heavy" panose="020B0903020102020204" pitchFamily="34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240375" y="1595545"/>
            <a:ext cx="2543479" cy="61694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Російська імперія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2" y="1610755"/>
            <a:ext cx="2429936" cy="6340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14066" y="2310851"/>
            <a:ext cx="2763114" cy="167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Чорноморське козацьке військо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456" y="2425447"/>
            <a:ext cx="2457040" cy="15547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3394" y="1554456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Османська імперія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05934" y="2597594"/>
            <a:ext cx="192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Задунайська Січ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(1775-1828)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4621419" y="2555201"/>
            <a:ext cx="3647636" cy="11268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Російсько-турецька війна   1828-1828 рр</a:t>
            </a:r>
            <a:r>
              <a:rPr lang="uk-UA" sz="1100" b="1" dirty="0" smtClean="0"/>
              <a:t>. </a:t>
            </a:r>
            <a:endParaRPr lang="ru-RU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19451" y="4146333"/>
            <a:ext cx="394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Йосип Гладкий + 500 козаків 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48999" y="4209379"/>
            <a:ext cx="2763114" cy="1085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Азовське козацьке військо(1832-1864 </a:t>
            </a:r>
            <a:r>
              <a:rPr lang="uk-UA" sz="2000" b="1" dirty="0" err="1" smtClean="0"/>
              <a:t>рр</a:t>
            </a:r>
            <a:r>
              <a:rPr lang="uk-UA" sz="2000" b="1" dirty="0" smtClean="0"/>
              <a:t>)</a:t>
            </a:r>
            <a:endParaRPr lang="ru-RU" sz="2000" b="1" dirty="0"/>
          </a:p>
        </p:txBody>
      </p:sp>
      <p:sp>
        <p:nvSpPr>
          <p:cNvPr id="24" name="Стрелка углом 23"/>
          <p:cNvSpPr/>
          <p:nvPr/>
        </p:nvSpPr>
        <p:spPr>
          <a:xfrm rot="10800000">
            <a:off x="4512113" y="3980210"/>
            <a:ext cx="5314128" cy="1031953"/>
          </a:xfrm>
          <a:prstGeom prst="bentArrow">
            <a:avLst>
              <a:gd name="adj1" fmla="val 16226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 rot="16200000">
            <a:off x="4337063" y="1311190"/>
            <a:ext cx="350101" cy="2186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052" y="1217517"/>
            <a:ext cx="237765" cy="365792"/>
          </a:xfrm>
          <a:prstGeom prst="rect">
            <a:avLst/>
          </a:prstGeom>
        </p:spPr>
      </p:pic>
      <p:sp>
        <p:nvSpPr>
          <p:cNvPr id="28" name="Выноска со стрелкой вниз 27"/>
          <p:cNvSpPr/>
          <p:nvPr/>
        </p:nvSpPr>
        <p:spPr>
          <a:xfrm>
            <a:off x="2971694" y="5348448"/>
            <a:ext cx="317724" cy="3511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273864" y="5715626"/>
            <a:ext cx="3933022" cy="48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Кубанське козацьке військо</a:t>
            </a:r>
            <a:endParaRPr lang="ru-RU" sz="2000" b="1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43" y="2597594"/>
            <a:ext cx="986053" cy="11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77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244" y="618595"/>
            <a:ext cx="92684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України в російсько-турецькій війні 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1828-1829 років.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44" y="1809376"/>
            <a:ext cx="5701447" cy="4081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91" y="1691592"/>
            <a:ext cx="3213825" cy="4198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442" y="1809376"/>
            <a:ext cx="1848225" cy="2198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49903" y="1332131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Чорноморські козаки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46974" y="878738"/>
            <a:ext cx="9601200" cy="53816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Мета: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46974" y="1243818"/>
            <a:ext cx="9601200" cy="4641827"/>
          </a:xfrm>
        </p:spPr>
        <p:txBody>
          <a:bodyPr>
            <a:normAutofit fontScale="40000" lnSpcReduction="20000"/>
          </a:bodyPr>
          <a:lstStyle/>
          <a:p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з’ясувати, яке місце посідала Україна в системі міжнародних відносин в   пер. третині ХІХ ст., як вплинули на життя українців  війни Російської   імперії, як склалася доля козаків після ліквідації Запорозької Січі,    </a:t>
            </a:r>
          </a:p>
          <a:p>
            <a:pPr marL="0" indent="0">
              <a:buNone/>
            </a:pPr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  Задунайська Січ та Азовське козацьке військо, дати характеристику     діяльності Йосипа Гладкого ; </a:t>
            </a:r>
          </a:p>
          <a:p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розвивати в учнів уміння працювати з історичними джерелами, аналізувати їх, робити висновки, виділяти головне і другорядне, систематизувати історичний матеріал, висловлювати свою точку зору щодо певних історичних подій, складати історичний портрет Йосипа Гладкого;</a:t>
            </a:r>
          </a:p>
          <a:p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виховувати в учнів національні та патріотичні почуття;</a:t>
            </a:r>
          </a:p>
          <a:p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виховати в учнях любов до Батьківщини;</a:t>
            </a:r>
          </a:p>
          <a:p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зацікавити учнів у подальшому вивченні матеріалу.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4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043" y="888267"/>
            <a:ext cx="107924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Місце </a:t>
            </a:r>
            <a:r>
              <a:rPr lang="uk-UA" sz="2400" b="1" dirty="0">
                <a:solidFill>
                  <a:srgbClr val="FF0000"/>
                </a:solidFill>
              </a:rPr>
              <a:t>Н</a:t>
            </a:r>
            <a:r>
              <a:rPr lang="uk-UA" sz="2400" b="1" dirty="0" smtClean="0">
                <a:solidFill>
                  <a:srgbClr val="FF0000"/>
                </a:solidFill>
              </a:rPr>
              <a:t>аддніпрянської </a:t>
            </a:r>
            <a:r>
              <a:rPr lang="uk-UA" sz="2400" b="1" dirty="0" smtClean="0">
                <a:solidFill>
                  <a:srgbClr val="FF0000"/>
                </a:solidFill>
              </a:rPr>
              <a:t>України в системі міжнародних відносин у першій половині Х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uk-UA" sz="2400" b="1" dirty="0" smtClean="0">
                <a:solidFill>
                  <a:srgbClr val="FF0000"/>
                </a:solidFill>
              </a:rPr>
              <a:t>Х ст.</a:t>
            </a:r>
          </a:p>
          <a:p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власної державності спричинило те, що Наддніпрянщина стала об’єктом у політичних комбінаціях інших держав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землі протягом першої половини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ІХ ст. неодноразово привертали увагу тих європейських політиків, які розробляли плани ослаблення Російської імперії через відокремлення підпорядкованих нею територій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Українцям доводилося брати участь у здійсненні амбітних планів російських можновладців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Висуваючи плани стосовно майбутньої зміни державної приналежності Наддніпрянщини, європейські політики не передбачали можливості залучення самих українців до вирішення своєї долі, що було однією з причин їх невдач.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786" y="112690"/>
            <a:ext cx="10871200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УКРАЇНСЬКІ ЗЕМЛІ У СКЛАДІ РОСІЙСЬКОЇ ІМПЕРІЇ НАПРИКІНЦІ </a:t>
            </a:r>
            <a:r>
              <a:rPr lang="en-US" sz="3600" dirty="0">
                <a:solidFill>
                  <a:schemeClr val="tx1"/>
                </a:solidFill>
              </a:rPr>
              <a:t>XVIII - </a:t>
            </a:r>
            <a:r>
              <a:rPr lang="ru-RU" sz="3600" dirty="0">
                <a:solidFill>
                  <a:schemeClr val="tx1"/>
                </a:solidFill>
              </a:rPr>
              <a:t>У ПЕРШІЙ ПОЛОВИНІ </a:t>
            </a:r>
            <a:r>
              <a:rPr lang="en-US" sz="3600" dirty="0">
                <a:solidFill>
                  <a:schemeClr val="tx1"/>
                </a:solidFill>
              </a:rPr>
              <a:t>XIX </a:t>
            </a:r>
            <a:r>
              <a:rPr lang="ru-RU" sz="3600" dirty="0">
                <a:solidFill>
                  <a:schemeClr val="tx1"/>
                </a:solidFill>
              </a:rPr>
              <a:t>ст.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792" y="1446727"/>
            <a:ext cx="11037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Наприкінці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XVIII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ст.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внаслідок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російсько-турецьких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війн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(1768-1774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рр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., 1787-1791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рр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.) і  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поділів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Речі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Посполитої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(1772 р., 1793 р., 1795 р.)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Правобережна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й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Південна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Україна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опинилися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в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складі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Російської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імперії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Західна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Україна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— у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складі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Австрійської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імперії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2477794"/>
            <a:ext cx="10058400" cy="420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5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0323" y="162059"/>
            <a:ext cx="10871200" cy="9906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УКРАЇНСЬКІ ЗЕМЛІ У СКЛАДІ РОСІЙСЬКОЇ ІМПЕРІЇ НАПРИКІНЦІ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XVIII -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У ПЕРШІЙ ПОЛОВИНІ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XIX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ст.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8" y="1152659"/>
            <a:ext cx="10424710" cy="57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9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87132" y="1690352"/>
            <a:ext cx="9569003" cy="483923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b="1" u="sng" dirty="0" err="1" smtClean="0"/>
              <a:t>Губернія</a:t>
            </a:r>
            <a:r>
              <a:rPr lang="ru-RU" sz="3600" dirty="0" smtClean="0"/>
              <a:t> </a:t>
            </a:r>
            <a:r>
              <a:rPr lang="ru-RU" sz="3600" dirty="0"/>
              <a:t>— </a:t>
            </a:r>
            <a:r>
              <a:rPr lang="ru-RU" sz="3600" dirty="0" err="1"/>
              <a:t>вища</a:t>
            </a:r>
            <a:r>
              <a:rPr lang="ru-RU" sz="3600" dirty="0"/>
              <a:t> </a:t>
            </a:r>
            <a:r>
              <a:rPr lang="ru-RU" sz="3600" dirty="0" err="1" smtClean="0"/>
              <a:t>одиниця</a:t>
            </a:r>
            <a:r>
              <a:rPr lang="ru-RU" sz="3600" dirty="0" smtClean="0"/>
              <a:t> </a:t>
            </a:r>
            <a:r>
              <a:rPr lang="ru-RU" sz="3600" dirty="0" err="1" smtClean="0"/>
              <a:t>адміністративного</a:t>
            </a:r>
            <a:r>
              <a:rPr lang="ru-RU" sz="3600" dirty="0" smtClean="0"/>
              <a:t> </a:t>
            </a:r>
            <a:r>
              <a:rPr lang="ru-RU" sz="3600" dirty="0" err="1"/>
              <a:t>поділу</a:t>
            </a:r>
            <a:r>
              <a:rPr lang="ru-RU" sz="3600" dirty="0"/>
              <a:t> </a:t>
            </a:r>
            <a:r>
              <a:rPr lang="ru-RU" sz="3600" dirty="0" smtClean="0"/>
              <a:t>й </a:t>
            </a:r>
            <a:r>
              <a:rPr lang="ru-RU" sz="3600" dirty="0" err="1" smtClean="0"/>
              <a:t>місцевого</a:t>
            </a:r>
            <a:r>
              <a:rPr lang="ru-RU" sz="3600" dirty="0" smtClean="0"/>
              <a:t> </a:t>
            </a:r>
            <a:r>
              <a:rPr lang="ru-RU" sz="3600" dirty="0"/>
              <a:t>устрою в </a:t>
            </a:r>
            <a:r>
              <a:rPr lang="ru-RU" sz="3600" dirty="0" err="1" smtClean="0"/>
              <a:t>Російській</a:t>
            </a:r>
            <a:r>
              <a:rPr lang="ru-RU" sz="3600" dirty="0" smtClean="0"/>
              <a:t> </a:t>
            </a:r>
            <a:r>
              <a:rPr lang="ru-RU" sz="3600" dirty="0" err="1"/>
              <a:t>імперії</a:t>
            </a:r>
            <a:r>
              <a:rPr lang="ru-RU" sz="3600" dirty="0" smtClean="0"/>
              <a:t>.</a:t>
            </a:r>
          </a:p>
          <a:p>
            <a:endParaRPr lang="ru-RU" sz="3600" dirty="0"/>
          </a:p>
          <a:p>
            <a:r>
              <a:rPr lang="ru-RU" sz="3600" b="1" u="sng" dirty="0" smtClean="0"/>
              <a:t>Генерал-губернаторство</a:t>
            </a:r>
            <a:r>
              <a:rPr lang="ru-RU" sz="3600" dirty="0" smtClean="0"/>
              <a:t> – велика </a:t>
            </a:r>
            <a:r>
              <a:rPr lang="ru-RU" sz="3600" dirty="0" err="1" smtClean="0"/>
              <a:t>адміністративно-територіальна</a:t>
            </a:r>
            <a:r>
              <a:rPr lang="ru-RU" sz="3600" dirty="0" smtClean="0"/>
              <a:t> </a:t>
            </a:r>
            <a:r>
              <a:rPr lang="ru-RU" sz="3600" dirty="0" err="1" smtClean="0"/>
              <a:t>одиниця</a:t>
            </a:r>
            <a:r>
              <a:rPr lang="ru-RU" sz="3600" dirty="0" smtClean="0"/>
              <a:t>, до </a:t>
            </a:r>
            <a:r>
              <a:rPr lang="ru-RU" sz="3600" dirty="0"/>
              <a:t>складу </a:t>
            </a:r>
            <a:r>
              <a:rPr lang="ru-RU" sz="3600" dirty="0" err="1"/>
              <a:t>якої</a:t>
            </a:r>
            <a:r>
              <a:rPr lang="ru-RU" sz="3600" dirty="0"/>
              <a:t> входила </a:t>
            </a:r>
            <a:r>
              <a:rPr lang="ru-RU" sz="3600" dirty="0" smtClean="0"/>
              <a:t>одна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ru-RU" sz="3600" dirty="0" err="1"/>
              <a:t>кілька</a:t>
            </a:r>
            <a:r>
              <a:rPr lang="ru-RU" sz="3600" dirty="0"/>
              <a:t> </a:t>
            </a:r>
            <a:r>
              <a:rPr lang="ru-RU" sz="3600" dirty="0" err="1"/>
              <a:t>губерній</a:t>
            </a:r>
            <a:r>
              <a:rPr lang="ru-RU" sz="3600" dirty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0323" y="162059"/>
            <a:ext cx="10871200" cy="9906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УКРАЇНСЬКІ ЗЕМЛІ У СКЛАДІ РОСІЙСЬКОЇ ІМПЕРІЇ НАПРИКІНЦІ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XVIII -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У ПЕРШІЙ ПОЛОВИНІ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XIX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ст.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747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0323" y="162059"/>
            <a:ext cx="10871200" cy="9906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УКРАЇНСЬКІ ЗЕМЛІ У СКЛАДІ РОСІЙСЬКОЇ ІМПЕРІЇ НАПРИКІНЦІ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XVIII -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У ПЕРШІЙ ПОЛОВИНІ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XIX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ст.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2" y="1114425"/>
            <a:ext cx="7972425" cy="5743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9753" y="1809482"/>
            <a:ext cx="3743458" cy="42165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«</a:t>
            </a:r>
            <a:r>
              <a:rPr kumimoji="0" lang="ru-RU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Смуга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осілості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»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—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територія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компактного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проживання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євреїв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Російській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імперії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визначена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царським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урядом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 метою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запобігання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про-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никнення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їх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великоруські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губернії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й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захисту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росій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ського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підприємництва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від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єврейської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конкуренції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70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138447"/>
            <a:ext cx="10871200" cy="9906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Українські етнічні землі за межами губерній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9135" y="1752571"/>
            <a:ext cx="3355891" cy="4495800"/>
          </a:xfrm>
        </p:spPr>
        <p:txBody>
          <a:bodyPr/>
          <a:lstStyle/>
          <a:p>
            <a:r>
              <a:rPr lang="uk-UA" dirty="0" smtClean="0"/>
              <a:t>Адміністративно-територіальний поділ в Російській імперії не враховував географію національного розселення українців.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19" y="1638836"/>
            <a:ext cx="6984576" cy="47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6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24622"/>
              </p:ext>
            </p:extLst>
          </p:nvPr>
        </p:nvGraphicFramePr>
        <p:xfrm>
          <a:off x="649996" y="1145754"/>
          <a:ext cx="10807546" cy="504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2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Хто  розв’язав?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4" marR="302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Грудень 1806 Туреччина оголосила війну Росії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4" marR="3020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4" marR="3020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Росія, захопивши в результаті воєн проти Туреччини Причорномор'я і Крим, не збиралася припиняти свою експансію.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Туреччина не полишала сподівань повернути собі Північне Причорномор’я і Крим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4" marR="3020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Привід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4" marR="302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 1804 спалахнуло повстання в Сербії, яке поклало початок національно-визвольний рух проти турецького панування на Балканах, Росія вирішила втрутитися в ці події. Порушуючи свої союзницькі зобов'язання, вона направила повстанцям кораблі зі зброєю.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4" marR="3020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  воєнні події стосувалися українських земель?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4" marR="302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Українські землі були безпосередньо наближені до головного театру воєнних дій у Молдавії, Валахії та Болгарії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4" marR="3020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3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 українські  території відчули на собі тягар війни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4" marR="302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Чернігівській, Полтавській, Київській,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Херсонській, Катеринославській та Харківській губерніях було проведено набір до ополчення. Кожна губернія відправляла по кілька тисяч ополченців. На українські губернії ліг тягар продовольчого забезпечення російської армії. З Лівобережжя на потреби армії було реквізовано понад 1 тис. коней, близько 14 тис. волів і понад 6 тис. возів у супроводі 4 тис. селян-погоничів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4" marR="3020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Чому війна була  братовбивчою?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4" marR="302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Українцям у складі російської армії довелося йти «брат на брата», оскільки в турецький армії були підрозділи задунайських запорожців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4" marR="3020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4" marR="302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Бухарестським миром, підписаним у травні 1812 р., до Росії відійшла Бессарабія. Більшість її населення складали молдавани, але в трьох повітах (Хотинському,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Акерманському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Ізмаїльському) проживали українці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4" marR="3020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7436" y="560979"/>
            <a:ext cx="7260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Російсько-турецька війна 1806-1812 рр.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Student 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udent 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tudent 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tudent 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tudent 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284</TotalTime>
  <Words>638</Words>
  <Application>Microsoft Office PowerPoint</Application>
  <PresentationFormat>Широкоэкранный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Calibri</vt:lpstr>
      <vt:lpstr>Franklin Gothic Heavy</vt:lpstr>
      <vt:lpstr>Garamond</vt:lpstr>
      <vt:lpstr>Times New Roman</vt:lpstr>
      <vt:lpstr>Tw Cen MT</vt:lpstr>
      <vt:lpstr>Wingdings</vt:lpstr>
      <vt:lpstr>Wingdings 2</vt:lpstr>
      <vt:lpstr>Натуральные материалы</vt:lpstr>
      <vt:lpstr>Student presentation</vt:lpstr>
      <vt:lpstr>1_Student presentation</vt:lpstr>
      <vt:lpstr>2_Student presentation</vt:lpstr>
      <vt:lpstr>3_Student presentation</vt:lpstr>
      <vt:lpstr>4_Student presentation</vt:lpstr>
      <vt:lpstr>Політика Російської імперії щодо українських   етнічних територій.  Козацтво після ліквідації  Запорозької Січі. </vt:lpstr>
      <vt:lpstr>Мета:  </vt:lpstr>
      <vt:lpstr>Презентация PowerPoint</vt:lpstr>
      <vt:lpstr>УКРАЇНСЬКІ ЗЕМЛІ У СКЛАДІ РОСІЙСЬКОЇ ІМПЕРІЇ НАПРИКІНЦІ XVIII - У ПЕРШІЙ ПОЛОВИНІ XIX ст.</vt:lpstr>
      <vt:lpstr>Презентация PowerPoint</vt:lpstr>
      <vt:lpstr>Презентация PowerPoint</vt:lpstr>
      <vt:lpstr>Презентация PowerPoint</vt:lpstr>
      <vt:lpstr>Українські етнічні землі за межами губерній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Політика Російської імперії щодо українських                      етнічних територій.  Козацтво після ліквідації  Запорозької Січі.</dc:title>
  <dc:creator>Пользователь Windows</dc:creator>
  <cp:lastModifiedBy>Vita</cp:lastModifiedBy>
  <cp:revision>25</cp:revision>
  <dcterms:created xsi:type="dcterms:W3CDTF">2017-10-18T14:16:34Z</dcterms:created>
  <dcterms:modified xsi:type="dcterms:W3CDTF">2021-11-08T18:46:13Z</dcterms:modified>
</cp:coreProperties>
</file>