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98" r:id="rId3"/>
    <p:sldId id="257" r:id="rId4"/>
    <p:sldId id="299" r:id="rId5"/>
    <p:sldId id="258" r:id="rId6"/>
    <p:sldId id="259" r:id="rId7"/>
    <p:sldId id="260" r:id="rId8"/>
    <p:sldId id="261" r:id="rId9"/>
    <p:sldId id="262" r:id="rId10"/>
    <p:sldId id="263" r:id="rId11"/>
    <p:sldId id="264" r:id="rId12"/>
    <p:sldId id="265" r:id="rId13"/>
    <p:sldId id="308" r:id="rId14"/>
    <p:sldId id="306" r:id="rId15"/>
    <p:sldId id="311" r:id="rId16"/>
    <p:sldId id="310" r:id="rId17"/>
    <p:sldId id="309" r:id="rId18"/>
    <p:sldId id="266" r:id="rId19"/>
    <p:sldId id="267" r:id="rId20"/>
    <p:sldId id="268" r:id="rId21"/>
    <p:sldId id="269" r:id="rId22"/>
    <p:sldId id="270" r:id="rId23"/>
    <p:sldId id="271" r:id="rId24"/>
    <p:sldId id="272" r:id="rId25"/>
    <p:sldId id="276" r:id="rId26"/>
    <p:sldId id="278" r:id="rId27"/>
    <p:sldId id="280" r:id="rId28"/>
    <p:sldId id="282" r:id="rId29"/>
    <p:sldId id="283" r:id="rId30"/>
    <p:sldId id="303" r:id="rId31"/>
    <p:sldId id="304" r:id="rId32"/>
    <p:sldId id="284" r:id="rId33"/>
    <p:sldId id="285" r:id="rId34"/>
    <p:sldId id="286" r:id="rId35"/>
    <p:sldId id="305" r:id="rId36"/>
    <p:sldId id="287" r:id="rId37"/>
    <p:sldId id="289" r:id="rId38"/>
    <p:sldId id="290" r:id="rId39"/>
    <p:sldId id="291" r:id="rId40"/>
    <p:sldId id="292" r:id="rId41"/>
    <p:sldId id="293" r:id="rId42"/>
    <p:sldId id="294" r:id="rId43"/>
    <p:sldId id="295" r:id="rId44"/>
    <p:sldId id="296" r:id="rId45"/>
    <p:sldId id="297" r:id="rId46"/>
    <p:sldId id="300" r:id="rId47"/>
    <p:sldId id="301"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4696" autoAdjust="0"/>
  </p:normalViewPr>
  <p:slideViewPr>
    <p:cSldViewPr>
      <p:cViewPr>
        <p:scale>
          <a:sx n="77" d="100"/>
          <a:sy n="77" d="100"/>
        </p:scale>
        <p:origin x="-117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F7307806-4B33-4F54-861F-1B03F2814D23}" type="datetimeFigureOut">
              <a:rPr lang="ru-RU"/>
              <a:pPr>
                <a:defRPr/>
              </a:pPr>
              <a:t>08.11.2021</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1BFD7692-A73F-407F-AC6A-6EEA09D27D4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CD30969-4F33-422D-B450-34F7033E459D}" type="datetimeFigureOut">
              <a:rPr lang="ru-RU"/>
              <a:pPr>
                <a:defRPr/>
              </a:pPr>
              <a:t>08.11.2021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B327E29-C627-4C91-9306-D0E10E5E67F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C5F9D96-FE78-44FD-810E-171F37BFCC0A}" type="datetimeFigureOut">
              <a:rPr lang="ru-RU"/>
              <a:pPr>
                <a:defRPr/>
              </a:pPr>
              <a:t>08.11.2021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B99034B-1579-4C16-8575-CC177761FE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7FD27093-C174-4C35-94EE-E15E467DB297}" type="datetimeFigureOut">
              <a:rPr lang="ru-RU"/>
              <a:pPr>
                <a:defRPr/>
              </a:pPr>
              <a:t>08.11.2021</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D9D1D59F-CD90-4185-958E-573E1E0CFFFE}"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04BC4BB1-1BF2-48B5-A6CC-FA8D326F93E5}" type="datetimeFigureOut">
              <a:rPr lang="ru-RU"/>
              <a:pPr>
                <a:defRPr/>
              </a:pPr>
              <a:t>08.11.2021</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4F2C0201-4386-4EAF-A687-C97EF9097BB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BEB5CBB-955B-4C3B-93A5-C2AD9D5717A0}" type="datetimeFigureOut">
              <a:rPr lang="ru-RU"/>
              <a:pPr>
                <a:defRPr/>
              </a:pPr>
              <a:t>08.11.2021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E64317B-4AE1-47CF-A458-B30F306495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CC66CA29-5679-4B9E-A920-D0911B3BC7F3}" type="datetimeFigureOut">
              <a:rPr lang="ru-RU"/>
              <a:pPr>
                <a:defRPr/>
              </a:pPr>
              <a:t>08.11.2021</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D5FAE3CB-1352-4A57-A238-DF047AE7227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9946D2D6-7D60-42EC-A8A0-3E1B5346B470}" type="datetimeFigureOut">
              <a:rPr lang="ru-RU"/>
              <a:pPr>
                <a:defRPr/>
              </a:pPr>
              <a:t>08.11.2021</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4F8DD3B8-DB1D-462A-986A-A299257564A4}"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74FC9B95-BEC6-481A-BA1A-9F4D1160B868}" type="datetimeFigureOut">
              <a:rPr lang="ru-RU"/>
              <a:pPr>
                <a:defRPr/>
              </a:pPr>
              <a:t>08.11.2021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5D9437C-B1F0-41FE-9F81-AC8D059928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F006ED53-3F2D-4BBA-B82C-F4EF31935722}" type="datetimeFigureOut">
              <a:rPr lang="ru-RU"/>
              <a:pPr>
                <a:defRPr/>
              </a:pPr>
              <a:t>08.11.2021</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7E51FD5F-4D57-4A9C-BEEF-21095FA89675}"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75D352C1-CEF6-4262-8144-CE59FF2AE95B}" type="datetimeFigureOut">
              <a:rPr lang="ru-RU"/>
              <a:pPr>
                <a:defRPr/>
              </a:pPr>
              <a:t>08.11.2021</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FC5731DC-7A18-43AF-B87A-98A335D65AFD}"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63773AC3-6A8A-4E32-813E-169C0084C1B3}" type="datetimeFigureOut">
              <a:rPr lang="ru-RU"/>
              <a:pPr>
                <a:defRPr/>
              </a:pPr>
              <a:t>08.11.2021</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3099383-B7D3-490D-9E57-BF9EBF05A9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5" r:id="rId4"/>
    <p:sldLayoutId id="2147483874" r:id="rId5"/>
    <p:sldLayoutId id="2147483879" r:id="rId6"/>
    <p:sldLayoutId id="2147483873" r:id="rId7"/>
    <p:sldLayoutId id="2147483880" r:id="rId8"/>
    <p:sldLayoutId id="2147483881" r:id="rId9"/>
    <p:sldLayoutId id="2147483872" r:id="rId10"/>
    <p:sldLayoutId id="214748387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p:nvPr>
        </p:nvSpPr>
        <p:spPr bwMode="auto">
          <a:xfrm>
            <a:off x="2627313" y="260350"/>
            <a:ext cx="6172200" cy="1101725"/>
          </a:xfrm>
        </p:spPr>
        <p:txBody>
          <a:bodyPr wrap="square" lIns="91440" tIns="45720" rIns="91440" bIns="45720" numCol="1" anchorCtr="0" compatLnSpc="1">
            <a:prstTxWarp prst="textNoShape">
              <a:avLst/>
            </a:prstTxWarp>
            <a:normAutofit fontScale="90000"/>
          </a:bodyPr>
          <a:lstStyle/>
          <a:p>
            <a:pPr algn="ctr" eaLnBrk="1" hangingPunct="1"/>
            <a:r>
              <a:rPr lang="uk-UA" sz="2400" cap="none" dirty="0" smtClean="0">
                <a:solidFill>
                  <a:srgbClr val="0000CC"/>
                </a:solidFill>
              </a:rPr>
              <a:t/>
            </a:r>
            <a:br>
              <a:rPr lang="uk-UA" sz="2400" cap="none" dirty="0" smtClean="0">
                <a:solidFill>
                  <a:srgbClr val="0000CC"/>
                </a:solidFill>
              </a:rPr>
            </a:br>
            <a:r>
              <a:rPr lang="uk-UA" sz="2400" cap="none" dirty="0" smtClean="0">
                <a:solidFill>
                  <a:srgbClr val="0000CC"/>
                </a:solidFill>
                <a:latin typeface="Times New Roman" pitchFamily="18" charset="0"/>
              </a:rPr>
              <a:t>ВХПУ-3</a:t>
            </a:r>
            <a:br>
              <a:rPr lang="uk-UA" sz="2400" cap="none" dirty="0" smtClean="0">
                <a:solidFill>
                  <a:srgbClr val="0000CC"/>
                </a:solidFill>
                <a:latin typeface="Times New Roman" pitchFamily="18" charset="0"/>
              </a:rPr>
            </a:br>
            <a:r>
              <a:rPr lang="uk-UA" sz="2400" cap="none" dirty="0" smtClean="0">
                <a:solidFill>
                  <a:srgbClr val="0000CC"/>
                </a:solidFill>
                <a:latin typeface="Times New Roman" pitchFamily="18" charset="0"/>
              </a:rPr>
              <a:t>м. </a:t>
            </a:r>
            <a:r>
              <a:rPr lang="uk-UA" sz="2400" cap="none" dirty="0" err="1" smtClean="0">
                <a:solidFill>
                  <a:srgbClr val="0000CC"/>
                </a:solidFill>
                <a:latin typeface="Times New Roman" pitchFamily="18" charset="0"/>
              </a:rPr>
              <a:t>Івано-</a:t>
            </a:r>
            <a:r>
              <a:rPr lang="uk-UA" sz="2400" cap="none" dirty="0" smtClean="0">
                <a:solidFill>
                  <a:srgbClr val="0000CC"/>
                </a:solidFill>
                <a:latin typeface="Times New Roman" pitchFamily="18" charset="0"/>
              </a:rPr>
              <a:t> </a:t>
            </a:r>
            <a:r>
              <a:rPr lang="uk-UA" sz="2400" cap="none" dirty="0" err="1" smtClean="0">
                <a:solidFill>
                  <a:srgbClr val="0000CC"/>
                </a:solidFill>
                <a:latin typeface="Times New Roman" pitchFamily="18" charset="0"/>
              </a:rPr>
              <a:t>Франківськ</a:t>
            </a:r>
            <a:endParaRPr lang="ru-RU" sz="2400" cap="none" dirty="0" smtClean="0">
              <a:solidFill>
                <a:srgbClr val="0000CC"/>
              </a:solidFill>
              <a:latin typeface="Times New Roman" pitchFamily="18" charset="0"/>
            </a:endParaRPr>
          </a:p>
        </p:txBody>
      </p:sp>
      <p:sp>
        <p:nvSpPr>
          <p:cNvPr id="13315" name="Подзаголовок 2"/>
          <p:cNvSpPr>
            <a:spLocks noGrp="1"/>
          </p:cNvSpPr>
          <p:nvPr>
            <p:ph type="subTitle" idx="1"/>
          </p:nvPr>
        </p:nvSpPr>
        <p:spPr>
          <a:xfrm>
            <a:off x="2843213" y="3500438"/>
            <a:ext cx="6172200" cy="2163762"/>
          </a:xfrm>
        </p:spPr>
        <p:txBody>
          <a:bodyPr/>
          <a:lstStyle/>
          <a:p>
            <a:pPr eaLnBrk="1" hangingPunct="1"/>
            <a:r>
              <a:rPr lang="uk-UA" sz="2400" dirty="0" smtClean="0">
                <a:solidFill>
                  <a:schemeClr val="tx1"/>
                </a:solidFill>
              </a:rPr>
              <a:t>                          </a:t>
            </a:r>
          </a:p>
          <a:p>
            <a:pPr eaLnBrk="1" hangingPunct="1"/>
            <a:endParaRPr lang="uk-UA" sz="2400" dirty="0" smtClean="0">
              <a:solidFill>
                <a:schemeClr val="tx1"/>
              </a:solidFill>
            </a:endParaRPr>
          </a:p>
          <a:p>
            <a:pPr eaLnBrk="1" hangingPunct="1"/>
            <a:endParaRPr lang="uk-UA" sz="2400" dirty="0" smtClean="0">
              <a:solidFill>
                <a:srgbClr val="0000CC"/>
              </a:solidFill>
            </a:endParaRPr>
          </a:p>
          <a:p>
            <a:pPr eaLnBrk="1" hangingPunct="1"/>
            <a:r>
              <a:rPr lang="uk-UA" sz="2400" dirty="0" smtClean="0">
                <a:solidFill>
                  <a:srgbClr val="0000CC"/>
                </a:solidFill>
              </a:rPr>
              <a:t> </a:t>
            </a:r>
            <a:r>
              <a:rPr lang="uk-UA" sz="2400" dirty="0" err="1" smtClean="0">
                <a:solidFill>
                  <a:srgbClr val="0000CC"/>
                </a:solidFill>
              </a:rPr>
              <a:t>“Особливості</a:t>
            </a:r>
            <a:r>
              <a:rPr lang="uk-UA" sz="2400" dirty="0" smtClean="0">
                <a:solidFill>
                  <a:srgbClr val="0000CC"/>
                </a:solidFill>
              </a:rPr>
              <a:t> зорового </a:t>
            </a:r>
            <a:r>
              <a:rPr lang="uk-UA" sz="2400" dirty="0" err="1" smtClean="0">
                <a:solidFill>
                  <a:srgbClr val="0000CC"/>
                </a:solidFill>
              </a:rPr>
              <a:t>сприйняття”</a:t>
            </a:r>
            <a:endParaRPr lang="uk-UA" sz="2400" dirty="0" smtClean="0">
              <a:solidFill>
                <a:srgbClr val="0000CC"/>
              </a:solidFill>
            </a:endParaRPr>
          </a:p>
          <a:p>
            <a:pPr algn="ctr" eaLnBrk="1" hangingPunct="1"/>
            <a:r>
              <a:rPr lang="en-US" sz="2400" dirty="0" smtClean="0">
                <a:solidFill>
                  <a:srgbClr val="0000CC"/>
                </a:solidFill>
              </a:rPr>
              <a:t>20</a:t>
            </a:r>
            <a:r>
              <a:rPr lang="uk-UA" sz="2400" dirty="0" smtClean="0">
                <a:solidFill>
                  <a:srgbClr val="0000CC"/>
                </a:solidFill>
              </a:rPr>
              <a:t>21</a:t>
            </a:r>
            <a:r>
              <a:rPr lang="en-US" sz="2400" dirty="0" smtClean="0">
                <a:solidFill>
                  <a:srgbClr val="0000CC"/>
                </a:solidFill>
              </a:rPr>
              <a:t> </a:t>
            </a:r>
            <a:r>
              <a:rPr lang="ru-RU" sz="2400" dirty="0" smtClean="0">
                <a:solidFill>
                  <a:srgbClr val="0000CC"/>
                </a:solidFill>
                <a:latin typeface="Arial" charset="0"/>
              </a:rPr>
              <a:t>р.</a:t>
            </a:r>
            <a:endParaRPr lang="en-US" sz="2400" dirty="0" smtClean="0">
              <a:solidFill>
                <a:srgbClr val="0000CC"/>
              </a:solidFill>
              <a:latin typeface="Arial" charset="0"/>
            </a:endParaRPr>
          </a:p>
          <a:p>
            <a:pPr algn="ctr" eaLnBrk="1" hangingPunct="1"/>
            <a:r>
              <a:rPr lang="ru-RU" sz="2000" dirty="0" err="1" smtClean="0">
                <a:solidFill>
                  <a:srgbClr val="0000CC"/>
                </a:solidFill>
                <a:latin typeface="Arial" charset="0"/>
              </a:rPr>
              <a:t>Викладач</a:t>
            </a:r>
            <a:r>
              <a:rPr lang="ru-RU" sz="2000" dirty="0" smtClean="0">
                <a:solidFill>
                  <a:srgbClr val="0000CC"/>
                </a:solidFill>
                <a:latin typeface="Arial" charset="0"/>
              </a:rPr>
              <a:t> </a:t>
            </a:r>
            <a:r>
              <a:rPr lang="ru-RU" sz="2000" dirty="0" smtClean="0">
                <a:solidFill>
                  <a:srgbClr val="0000CC"/>
                </a:solidFill>
                <a:latin typeface="Arial" charset="0"/>
              </a:rPr>
              <a:t> – </a:t>
            </a:r>
            <a:r>
              <a:rPr lang="ru-RU" sz="2000" dirty="0" err="1" smtClean="0">
                <a:solidFill>
                  <a:srgbClr val="0000CC"/>
                </a:solidFill>
                <a:latin typeface="Arial" charset="0"/>
              </a:rPr>
              <a:t>П</a:t>
            </a:r>
            <a:r>
              <a:rPr lang="ru-RU" sz="2000" dirty="0" err="1" smtClean="0">
                <a:solidFill>
                  <a:srgbClr val="0000CC"/>
                </a:solidFill>
                <a:latin typeface="Arial" charset="0"/>
              </a:rPr>
              <a:t>етранюк</a:t>
            </a:r>
            <a:r>
              <a:rPr lang="ru-RU" sz="2000" dirty="0" smtClean="0">
                <a:solidFill>
                  <a:srgbClr val="0000CC"/>
                </a:solidFill>
                <a:latin typeface="Arial" charset="0"/>
              </a:rPr>
              <a:t> Ю.О. </a:t>
            </a:r>
            <a:endParaRPr lang="uk-UA" sz="2000" dirty="0" smtClean="0">
              <a:solidFill>
                <a:srgbClr val="0000CC"/>
              </a:solidFill>
              <a:latin typeface="Arial" charset="0"/>
            </a:endParaRPr>
          </a:p>
          <a:p>
            <a:pPr eaLnBrk="1" hangingPunct="1"/>
            <a:endParaRPr lang="uk-UA" sz="2400" dirty="0" smtClean="0">
              <a:solidFill>
                <a:schemeClr val="tx1"/>
              </a:solidFill>
            </a:endParaRPr>
          </a:p>
          <a:p>
            <a:pPr eaLnBrk="1" hangingPunct="1"/>
            <a:endParaRPr lang="uk-UA" sz="2400" dirty="0" smtClean="0">
              <a:solidFill>
                <a:schemeClr val="tx1"/>
              </a:solidFill>
            </a:endParaRPr>
          </a:p>
          <a:p>
            <a:pPr algn="ctr" eaLnBrk="1" hangingPunct="1"/>
            <a:endParaRPr lang="ru-RU" sz="2400" dirty="0" smtClean="0">
              <a:solidFill>
                <a:schemeClr val="tx1"/>
              </a:solidFill>
            </a:endParaRPr>
          </a:p>
        </p:txBody>
      </p:sp>
      <p:pic>
        <p:nvPicPr>
          <p:cNvPr id="13316" name="Picture 5"/>
          <p:cNvPicPr>
            <a:picLocks noChangeAspect="1" noChangeArrowheads="1"/>
          </p:cNvPicPr>
          <p:nvPr/>
        </p:nvPicPr>
        <p:blipFill>
          <a:blip r:embed="rId2" cstate="print"/>
          <a:srcRect/>
          <a:stretch>
            <a:fillRect/>
          </a:stretch>
        </p:blipFill>
        <p:spPr bwMode="auto">
          <a:xfrm>
            <a:off x="3924300" y="2060575"/>
            <a:ext cx="4048125" cy="2287588"/>
          </a:xfrm>
          <a:prstGeom prst="rect">
            <a:avLst/>
          </a:prstGeom>
          <a:noFill/>
          <a:ln w="9525">
            <a:noFill/>
            <a:miter lim="800000"/>
            <a:headEnd/>
            <a:tailEnd/>
          </a:ln>
        </p:spPr>
      </p:pic>
    </p:spTree>
  </p:cSld>
  <p:clrMapOvr>
    <a:masterClrMapping/>
  </p:clrMapOvr>
  <p:transition advClick="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2530" name="Содержимое 2"/>
          <p:cNvSpPr>
            <a:spLocks noGrp="1"/>
          </p:cNvSpPr>
          <p:nvPr>
            <p:ph sz="quarter" idx="1"/>
          </p:nvPr>
        </p:nvSpPr>
        <p:spPr>
          <a:xfrm>
            <a:off x="457200" y="260350"/>
            <a:ext cx="7467600" cy="6213475"/>
          </a:xfrm>
        </p:spPr>
        <p:txBody>
          <a:bodyPr/>
          <a:lstStyle/>
          <a:p>
            <a:pPr algn="ctr" eaLnBrk="1" hangingPunct="1">
              <a:buFont typeface="Wingdings" pitchFamily="2" charset="2"/>
              <a:buNone/>
            </a:pPr>
            <a:r>
              <a:rPr lang="ru-RU" sz="1800" b="1" smtClean="0"/>
              <a:t>                 </a:t>
            </a:r>
            <a:r>
              <a:rPr lang="ru-RU" b="1" i="1" smtClean="0"/>
              <a:t>Сприйняття основних ознак об'єкта.</a:t>
            </a:r>
            <a:endParaRPr lang="uk-UA" i="1" smtClean="0"/>
          </a:p>
          <a:p>
            <a:pPr eaLnBrk="1" hangingPunct="1"/>
            <a:r>
              <a:rPr lang="uk-UA" sz="2000" b="1" smtClean="0"/>
              <a:t>Сприйняття </a:t>
            </a:r>
            <a:r>
              <a:rPr lang="ru-RU" sz="2000" b="1" smtClean="0"/>
              <a:t>форми предметів</a:t>
            </a:r>
            <a:r>
              <a:rPr lang="ru-RU" sz="2000" smtClean="0"/>
              <a:t>. У формі відображаються якості і властивості, що характеризують предмет. Форма предмета розрізняє геометричні фігури: коло, квадрат, трикутник, овал і т.д. Геометричні параметри характеризують динамічність, статичність, мірність форми. У створенні образу форми предмета велике значення  відіграють рухи очей.</a:t>
            </a:r>
          </a:p>
        </p:txBody>
      </p:sp>
      <p:pic>
        <p:nvPicPr>
          <p:cNvPr id="22531" name="Picture 9" descr="765big"/>
          <p:cNvPicPr>
            <a:picLocks noChangeAspect="1" noChangeArrowheads="1"/>
          </p:cNvPicPr>
          <p:nvPr/>
        </p:nvPicPr>
        <p:blipFill>
          <a:blip r:embed="rId2" cstate="print"/>
          <a:srcRect/>
          <a:stretch>
            <a:fillRect/>
          </a:stretch>
        </p:blipFill>
        <p:spPr bwMode="auto">
          <a:xfrm>
            <a:off x="4787900" y="3500438"/>
            <a:ext cx="3313113" cy="3194050"/>
          </a:xfrm>
          <a:prstGeom prst="rect">
            <a:avLst/>
          </a:prstGeom>
          <a:noFill/>
          <a:ln w="9525">
            <a:noFill/>
            <a:miter lim="800000"/>
            <a:headEnd/>
            <a:tailEnd/>
          </a:ln>
        </p:spPr>
      </p:pic>
      <p:pic>
        <p:nvPicPr>
          <p:cNvPr id="22532" name="Picture 11" descr="ponyatie-formyi-i-tsveta"/>
          <p:cNvPicPr>
            <a:picLocks noChangeAspect="1" noChangeArrowheads="1"/>
          </p:cNvPicPr>
          <p:nvPr/>
        </p:nvPicPr>
        <p:blipFill>
          <a:blip r:embed="rId3" cstate="print"/>
          <a:srcRect/>
          <a:stretch>
            <a:fillRect/>
          </a:stretch>
        </p:blipFill>
        <p:spPr bwMode="auto">
          <a:xfrm>
            <a:off x="468313" y="3500438"/>
            <a:ext cx="4343400" cy="3181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3554" name="Содержимое 2"/>
          <p:cNvSpPr>
            <a:spLocks noGrp="1"/>
          </p:cNvSpPr>
          <p:nvPr>
            <p:ph sz="quarter" idx="1"/>
          </p:nvPr>
        </p:nvSpPr>
        <p:spPr>
          <a:xfrm>
            <a:off x="468313" y="404813"/>
            <a:ext cx="7467600" cy="6097587"/>
          </a:xfrm>
        </p:spPr>
        <p:txBody>
          <a:bodyPr/>
          <a:lstStyle/>
          <a:p>
            <a:pPr eaLnBrk="1" hangingPunct="1"/>
            <a:r>
              <a:rPr lang="uk-UA" sz="2000" b="1" smtClean="0"/>
              <a:t>Сприйняття </a:t>
            </a:r>
            <a:r>
              <a:rPr lang="ru-RU" sz="2000" b="1" smtClean="0"/>
              <a:t>величини предметів</a:t>
            </a:r>
            <a:r>
              <a:rPr lang="ru-RU" sz="2000" smtClean="0"/>
              <a:t>. </a:t>
            </a:r>
          </a:p>
          <a:p>
            <a:pPr eaLnBrk="1" hangingPunct="1">
              <a:buFont typeface="Wingdings" pitchFamily="2" charset="2"/>
              <a:buNone/>
            </a:pPr>
            <a:r>
              <a:rPr lang="ru-RU" sz="2000" smtClean="0"/>
              <a:t>    Сприймається величина предмета залежить від величини його зображення на сітківці очей і віддаленості від очей. Чіткість сприйняття по різному віддалених предметів залежить від процесів акомодації і конвергенції органу зору.</a:t>
            </a:r>
          </a:p>
          <a:p>
            <a:pPr eaLnBrk="1" hangingPunct="1"/>
            <a:endParaRPr lang="ru-RU" sz="2000" smtClean="0"/>
          </a:p>
        </p:txBody>
      </p:sp>
      <p:pic>
        <p:nvPicPr>
          <p:cNvPr id="23555" name="Picture 5" descr="vospriyatie-velichiny-predmeta"/>
          <p:cNvPicPr>
            <a:picLocks noChangeAspect="1" noChangeArrowheads="1"/>
          </p:cNvPicPr>
          <p:nvPr/>
        </p:nvPicPr>
        <p:blipFill>
          <a:blip r:embed="rId3" cstate="print"/>
          <a:srcRect/>
          <a:stretch>
            <a:fillRect/>
          </a:stretch>
        </p:blipFill>
        <p:spPr bwMode="auto">
          <a:xfrm>
            <a:off x="1258888" y="2492375"/>
            <a:ext cx="6121400" cy="40751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4578" name="Содержимое 2"/>
          <p:cNvSpPr>
            <a:spLocks noGrp="1"/>
          </p:cNvSpPr>
          <p:nvPr>
            <p:ph sz="quarter" idx="1"/>
          </p:nvPr>
        </p:nvSpPr>
        <p:spPr>
          <a:xfrm>
            <a:off x="457200" y="260350"/>
            <a:ext cx="7715250" cy="6213475"/>
          </a:xfrm>
        </p:spPr>
        <p:txBody>
          <a:bodyPr/>
          <a:lstStyle/>
          <a:p>
            <a:pPr eaLnBrk="1" hangingPunct="1"/>
            <a:r>
              <a:rPr lang="uk-UA" sz="2000" b="1" smtClean="0"/>
              <a:t>Сприйняття </a:t>
            </a:r>
            <a:r>
              <a:rPr lang="ru-RU" sz="2000" b="1" smtClean="0"/>
              <a:t>кольору і контрасту. Значення кольору на різних етапах зорового сприйняття змінюється. Зорове сприйняття залежить від відчуття кольору.</a:t>
            </a:r>
          </a:p>
        </p:txBody>
      </p:sp>
      <p:pic>
        <p:nvPicPr>
          <p:cNvPr id="24579" name="Picture 5" descr="news-view-6712"/>
          <p:cNvPicPr>
            <a:picLocks noChangeAspect="1" noChangeArrowheads="1"/>
          </p:cNvPicPr>
          <p:nvPr/>
        </p:nvPicPr>
        <p:blipFill>
          <a:blip r:embed="rId3" cstate="print"/>
          <a:srcRect/>
          <a:stretch>
            <a:fillRect/>
          </a:stretch>
        </p:blipFill>
        <p:spPr bwMode="auto">
          <a:xfrm>
            <a:off x="900113" y="1646238"/>
            <a:ext cx="3024187" cy="4375150"/>
          </a:xfrm>
          <a:prstGeom prst="rect">
            <a:avLst/>
          </a:prstGeom>
          <a:noFill/>
          <a:ln w="9525">
            <a:noFill/>
            <a:miter lim="800000"/>
            <a:headEnd/>
            <a:tailEnd/>
          </a:ln>
        </p:spPr>
      </p:pic>
      <p:pic>
        <p:nvPicPr>
          <p:cNvPr id="24580" name="Picture 7" descr="tabl16"/>
          <p:cNvPicPr>
            <a:picLocks noChangeAspect="1" noChangeArrowheads="1"/>
          </p:cNvPicPr>
          <p:nvPr/>
        </p:nvPicPr>
        <p:blipFill>
          <a:blip r:embed="rId4" cstate="print"/>
          <a:srcRect/>
          <a:stretch>
            <a:fillRect/>
          </a:stretch>
        </p:blipFill>
        <p:spPr bwMode="auto">
          <a:xfrm>
            <a:off x="4643438" y="1628775"/>
            <a:ext cx="2924175" cy="4457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2" name="Rectangle 3"/>
          <p:cNvSpPr>
            <a:spLocks noGrp="1"/>
          </p:cNvSpPr>
          <p:nvPr>
            <p:ph type="body" idx="4294967295"/>
          </p:nvPr>
        </p:nvSpPr>
        <p:spPr>
          <a:xfrm>
            <a:off x="457200" y="260350"/>
            <a:ext cx="7467600" cy="6213475"/>
          </a:xfrm>
        </p:spPr>
        <p:txBody>
          <a:bodyPr/>
          <a:lstStyle/>
          <a:p>
            <a:pPr>
              <a:lnSpc>
                <a:spcPct val="90000"/>
              </a:lnSpc>
            </a:pPr>
            <a:r>
              <a:rPr lang="ru-RU" smtClean="0"/>
              <a:t>Кольоровідчуття - це здатність ока розрізняти колірні тони.</a:t>
            </a:r>
          </a:p>
          <a:p>
            <a:pPr>
              <a:lnSpc>
                <a:spcPct val="90000"/>
              </a:lnSpc>
            </a:pPr>
            <a:r>
              <a:rPr lang="ru-RU" smtClean="0"/>
              <a:t> Видима частина спектра світлового випромінювання має хвилі різної довжини і сприймається оком у вигляді гами різних кольорів. Певний колір відчувається при переважанні випромінювання з певною довжиною хвилі. Довгохвильові випромінювання викликають відчуття червоного та помаранчевого кольорів, середньохвильові - жовтого і зеленого, короткохвильові - блакитного, синього і фіолетового. У спектрі - сім основних кольорів: червоний, оранжевий, жовтий, зелений, блакитний, синій і фіолетовий. Розрізняють також безліч проміжних відтінків . Білий, сірий і чорний кольори називаються ахроматичними(позбавлені кольоровості).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6626" name="Rectangle 3"/>
          <p:cNvSpPr>
            <a:spLocks noGrp="1"/>
          </p:cNvSpPr>
          <p:nvPr>
            <p:ph type="body" idx="4294967295"/>
          </p:nvPr>
        </p:nvSpPr>
        <p:spPr>
          <a:xfrm>
            <a:off x="457200" y="260350"/>
            <a:ext cx="7467600" cy="6213475"/>
          </a:xfrm>
        </p:spPr>
        <p:txBody>
          <a:bodyPr/>
          <a:lstStyle/>
          <a:p>
            <a:r>
              <a:rPr lang="ru-RU" smtClean="0"/>
              <a:t>Спостережувані в природі кольори поділяються на хроматичні і ахроматичні. До хроматичних кольорів, розрізняючих в спектрі, відносять червоний, оранжевий, жовтий, жовто-зелений, блакитний, синій і фіолетовий. До ахроматичних - білий, сірий і чорний кольори, кожен з яких може володіти різним коефіцієнтом відбиття. </a:t>
            </a:r>
          </a:p>
          <a:p>
            <a:r>
              <a:rPr lang="ru-RU" smtClean="0"/>
              <a:t>Хроматичні кольори володіють трьома властивостями: </a:t>
            </a:r>
          </a:p>
          <a:p>
            <a:r>
              <a:rPr lang="ru-RU" smtClean="0"/>
              <a:t>колірним тоном, що визначаються довжиною хвилі (λ нм), </a:t>
            </a:r>
          </a:p>
          <a:p>
            <a:r>
              <a:rPr lang="ru-RU" smtClean="0"/>
              <a:t>насиченістю, або чистотою кольору (Р%)</a:t>
            </a:r>
          </a:p>
          <a:p>
            <a:r>
              <a:rPr lang="ru-RU" smtClean="0"/>
              <a:t>і яскравістю (ніт).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4294967295"/>
          </p:nvPr>
        </p:nvSpPr>
        <p:spPr>
          <a:xfrm>
            <a:off x="250825" y="188913"/>
            <a:ext cx="8353425" cy="6335712"/>
          </a:xfrm>
        </p:spPr>
        <p:txBody>
          <a:bodyPr/>
          <a:lstStyle/>
          <a:p>
            <a:r>
              <a:rPr lang="ru-RU" sz="2000" smtClean="0"/>
              <a:t>Нормальне кольоровідчуття іменується нормальною трихромазією, а особи з таким колірним зором - нормальними трихроматами. Розлади колірного зору можуть бути вродженими і набутими. Вроджені розлади, вперше описані Дальтоном і раніше називалися дальтонізм, спостерігаються серед чоловіків в середньому у 8% випадків, а серед жінок - на 0,5%. При цих розладах знижується чутливість до червоного і зеленого кольорів, а при набутих, виникають при захворюваннях зорово-нервового апарату та ЦНС, - до всіх основних кольорів. </a:t>
            </a:r>
          </a:p>
          <a:p>
            <a:r>
              <a:rPr lang="ru-RU" sz="2000" smtClean="0"/>
              <a:t>При цьому в частині випадків зниження чутливості стосується обох кольорів, але більшою мірою наголошується на червоний, тоді такі форми іменуються </a:t>
            </a:r>
            <a:r>
              <a:rPr lang="ru-RU" sz="2000" b="1" smtClean="0"/>
              <a:t>протанопією</a:t>
            </a:r>
            <a:r>
              <a:rPr lang="ru-RU" sz="2000" smtClean="0"/>
              <a:t> і </a:t>
            </a:r>
            <a:r>
              <a:rPr lang="ru-RU" sz="2000" b="1" smtClean="0"/>
              <a:t>протаномалією;</a:t>
            </a:r>
            <a:r>
              <a:rPr lang="ru-RU" sz="2000" smtClean="0"/>
              <a:t> в інших випадках зниження чутливості відноситься переважно до зеленого кольору. Такі форми носять назву </a:t>
            </a:r>
            <a:r>
              <a:rPr lang="ru-RU" sz="2000" b="1" smtClean="0"/>
              <a:t>дейтеранопії</a:t>
            </a:r>
            <a:r>
              <a:rPr lang="ru-RU" sz="2000" smtClean="0"/>
              <a:t> і </a:t>
            </a:r>
            <a:r>
              <a:rPr lang="ru-RU" sz="2000" b="1" smtClean="0"/>
              <a:t>дейтераномалії</a:t>
            </a:r>
            <a:r>
              <a:rPr lang="ru-RU" sz="2000" smtClean="0"/>
              <a:t>. </a:t>
            </a:r>
          </a:p>
          <a:p>
            <a:r>
              <a:rPr lang="ru-RU" sz="2000" smtClean="0"/>
              <a:t>Повна відсутність колірного зору - кольорова сліпота, або монохромазія (неможливість розрізнення кольору).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xfrm>
            <a:off x="457200" y="115888"/>
            <a:ext cx="7467600" cy="1009650"/>
          </a:xfrm>
          <a:noFill/>
        </p:spPr>
        <p:txBody>
          <a:bodyPr wrap="square" lIns="91440" tIns="45720" rIns="91440" bIns="45720" numCol="1" anchorCtr="0" compatLnSpc="1">
            <a:prstTxWarp prst="textNoShape">
              <a:avLst/>
            </a:prstTxWarp>
            <a:normAutofit fontScale="90000"/>
          </a:bodyPr>
          <a:lstStyle/>
          <a:p>
            <a:r>
              <a:rPr lang="ru-RU" sz="1800" cap="none" dirty="0" smtClean="0">
                <a:solidFill>
                  <a:schemeClr val="tx1"/>
                </a:solidFill>
              </a:rPr>
              <a:t>Рис. 1. </a:t>
            </a:r>
            <a:r>
              <a:rPr lang="ru-RU" sz="1800" cap="none" dirty="0" err="1" smtClean="0">
                <a:solidFill>
                  <a:schemeClr val="tx1"/>
                </a:solidFill>
              </a:rPr>
              <a:t>Репродукція</a:t>
            </a:r>
            <a:r>
              <a:rPr lang="ru-RU" sz="1800" cap="none" dirty="0" smtClean="0">
                <a:solidFill>
                  <a:schemeClr val="tx1"/>
                </a:solidFill>
              </a:rPr>
              <a:t> </a:t>
            </a:r>
            <a:r>
              <a:rPr lang="ru-RU" sz="1800" cap="none" dirty="0" err="1" smtClean="0">
                <a:solidFill>
                  <a:schemeClr val="tx1"/>
                </a:solidFill>
              </a:rPr>
              <a:t>з</a:t>
            </a:r>
            <a:r>
              <a:rPr lang="ru-RU" sz="1800" cap="none" dirty="0" smtClean="0">
                <a:solidFill>
                  <a:schemeClr val="tx1"/>
                </a:solidFill>
              </a:rPr>
              <a:t> </a:t>
            </a:r>
            <a:r>
              <a:rPr lang="ru-RU" sz="1800" cap="none" dirty="0" err="1" smtClean="0">
                <a:solidFill>
                  <a:schemeClr val="tx1"/>
                </a:solidFill>
              </a:rPr>
              <a:t>картини</a:t>
            </a:r>
            <a:r>
              <a:rPr lang="ru-RU" sz="1800" cap="none" dirty="0" smtClean="0">
                <a:solidFill>
                  <a:schemeClr val="tx1"/>
                </a:solidFill>
              </a:rPr>
              <a:t> Джорджоне, </a:t>
            </a:r>
            <a:r>
              <a:rPr lang="ru-RU" sz="1800" cap="none" dirty="0" err="1" smtClean="0">
                <a:solidFill>
                  <a:schemeClr val="tx1"/>
                </a:solidFill>
              </a:rPr>
              <a:t>відтворена</a:t>
            </a:r>
            <a:r>
              <a:rPr lang="ru-RU" sz="1800" cap="none" dirty="0" smtClean="0">
                <a:solidFill>
                  <a:schemeClr val="tx1"/>
                </a:solidFill>
              </a:rPr>
              <a:t> художником </a:t>
            </a:r>
            <a:r>
              <a:rPr lang="ru-RU" sz="1800" cap="none" dirty="0" err="1" smtClean="0">
                <a:solidFill>
                  <a:schemeClr val="tx1"/>
                </a:solidFill>
              </a:rPr>
              <a:t>з</a:t>
            </a:r>
            <a:r>
              <a:rPr lang="ru-RU" sz="1800" cap="none" dirty="0" smtClean="0">
                <a:solidFill>
                  <a:schemeClr val="tx1"/>
                </a:solidFill>
              </a:rPr>
              <a:t> </a:t>
            </a:r>
            <a:r>
              <a:rPr lang="ru-RU" sz="1800" cap="none" dirty="0" err="1" smtClean="0">
                <a:solidFill>
                  <a:schemeClr val="tx1"/>
                </a:solidFill>
              </a:rPr>
              <a:t>нормальним</a:t>
            </a:r>
            <a:r>
              <a:rPr lang="ru-RU" sz="1800" cap="none" dirty="0" smtClean="0">
                <a:solidFill>
                  <a:schemeClr val="tx1"/>
                </a:solidFill>
              </a:rPr>
              <a:t> </a:t>
            </a:r>
            <a:r>
              <a:rPr lang="ru-RU" sz="1800" cap="none" dirty="0" err="1" smtClean="0">
                <a:solidFill>
                  <a:schemeClr val="tx1"/>
                </a:solidFill>
              </a:rPr>
              <a:t>кольоровідчуттям</a:t>
            </a:r>
            <a:r>
              <a:rPr lang="ru-RU" sz="1800" cap="none" dirty="0" smtClean="0">
                <a:solidFill>
                  <a:schemeClr val="tx1"/>
                </a:solidFill>
              </a:rPr>
              <a:t>. </a:t>
            </a:r>
            <a:br>
              <a:rPr lang="ru-RU" sz="1800" cap="none" dirty="0" smtClean="0">
                <a:solidFill>
                  <a:schemeClr val="tx1"/>
                </a:solidFill>
              </a:rPr>
            </a:br>
            <a:r>
              <a:rPr lang="ru-RU" sz="1800" cap="none" dirty="0" smtClean="0">
                <a:solidFill>
                  <a:schemeClr val="tx1"/>
                </a:solidFill>
              </a:rPr>
              <a:t>Рис. 2. Та ж картина, </a:t>
            </a:r>
            <a:r>
              <a:rPr lang="ru-RU" sz="1800" cap="none" dirty="0" err="1" smtClean="0">
                <a:solidFill>
                  <a:schemeClr val="tx1"/>
                </a:solidFill>
              </a:rPr>
              <a:t>відтворена</a:t>
            </a:r>
            <a:r>
              <a:rPr lang="ru-RU" sz="1800" cap="none" dirty="0" smtClean="0">
                <a:solidFill>
                  <a:schemeClr val="tx1"/>
                </a:solidFill>
              </a:rPr>
              <a:t> </a:t>
            </a:r>
            <a:r>
              <a:rPr lang="ru-RU" sz="1800" cap="none" dirty="0" err="1" smtClean="0">
                <a:solidFill>
                  <a:schemeClr val="tx1"/>
                </a:solidFill>
              </a:rPr>
              <a:t>художником-протанопом</a:t>
            </a:r>
            <a:r>
              <a:rPr lang="ru-RU" sz="1800" cap="none" dirty="0" smtClean="0">
                <a:solidFill>
                  <a:schemeClr val="tx1"/>
                </a:solidFill>
              </a:rPr>
              <a:t>. </a:t>
            </a:r>
            <a:br>
              <a:rPr lang="ru-RU" sz="1800" cap="none" dirty="0" smtClean="0">
                <a:solidFill>
                  <a:schemeClr val="tx1"/>
                </a:solidFill>
              </a:rPr>
            </a:br>
            <a:r>
              <a:rPr lang="ru-RU" sz="1800" cap="none" dirty="0" smtClean="0">
                <a:solidFill>
                  <a:schemeClr val="tx1"/>
                </a:solidFill>
              </a:rPr>
              <a:t>                     Рис. 2.                                                Рис.1.</a:t>
            </a:r>
          </a:p>
        </p:txBody>
      </p:sp>
      <p:pic>
        <p:nvPicPr>
          <p:cNvPr id="28674" name="Picture 3"/>
          <p:cNvPicPr>
            <a:picLocks noGrp="1" noChangeAspect="1" noChangeArrowheads="1"/>
          </p:cNvPicPr>
          <p:nvPr>
            <p:ph type="body" idx="4294967295"/>
          </p:nvPr>
        </p:nvPicPr>
        <p:blipFill>
          <a:blip r:embed="rId2" cstate="print"/>
          <a:srcRect/>
          <a:stretch>
            <a:fillRect/>
          </a:stretch>
        </p:blipFill>
        <p:spPr>
          <a:xfrm>
            <a:off x="827088" y="1125538"/>
            <a:ext cx="7416800" cy="54483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p:cNvSpPr>
          <p:nvPr>
            <p:ph type="body" idx="4294967295"/>
          </p:nvPr>
        </p:nvSpPr>
        <p:spPr>
          <a:xfrm>
            <a:off x="457200" y="188913"/>
            <a:ext cx="7467600" cy="6284912"/>
          </a:xfrm>
        </p:spPr>
        <p:txBody>
          <a:bodyPr/>
          <a:lstStyle/>
          <a:p>
            <a:pPr lvl="1" algn="ctr"/>
            <a:r>
              <a:rPr lang="ru-RU" b="1" smtClean="0"/>
              <a:t>Дальтонізм або кольорова сліпота</a:t>
            </a:r>
          </a:p>
        </p:txBody>
      </p:sp>
      <p:pic>
        <p:nvPicPr>
          <p:cNvPr id="29698" name="Picture 5"/>
          <p:cNvPicPr>
            <a:picLocks noChangeAspect="1" noChangeArrowheads="1"/>
          </p:cNvPicPr>
          <p:nvPr/>
        </p:nvPicPr>
        <p:blipFill>
          <a:blip r:embed="rId2" cstate="print"/>
          <a:srcRect/>
          <a:stretch>
            <a:fillRect/>
          </a:stretch>
        </p:blipFill>
        <p:spPr bwMode="auto">
          <a:xfrm>
            <a:off x="1428750" y="1504950"/>
            <a:ext cx="6286500" cy="3848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722" name="Содержимое 2"/>
          <p:cNvSpPr>
            <a:spLocks noGrp="1"/>
          </p:cNvSpPr>
          <p:nvPr>
            <p:ph sz="quarter" idx="1"/>
          </p:nvPr>
        </p:nvSpPr>
        <p:spPr>
          <a:xfrm>
            <a:off x="457200" y="260350"/>
            <a:ext cx="7467600" cy="6213475"/>
          </a:xfrm>
        </p:spPr>
        <p:txBody>
          <a:bodyPr/>
          <a:lstStyle/>
          <a:p>
            <a:pPr eaLnBrk="1" hangingPunct="1"/>
            <a:r>
              <a:rPr lang="ru-RU" sz="1800" smtClean="0"/>
              <a:t> </a:t>
            </a:r>
            <a:r>
              <a:rPr lang="ru-RU" sz="2000" b="1" smtClean="0"/>
              <a:t>Сприйняття глибини і віддаленості предметів залежить від стану бінокулярного зору.</a:t>
            </a:r>
          </a:p>
        </p:txBody>
      </p:sp>
      <p:pic>
        <p:nvPicPr>
          <p:cNvPr id="30723" name="Picture 5" descr="&amp;vcy;&amp;ocy;&amp;dcy;&amp;ocy;&amp;scy;&amp;pcy;&amp;acy;&amp;dcy; &amp;IEcy;&amp;shcy;&amp;iecy;&amp;rcy;&amp;acy; Escher's waterfall"/>
          <p:cNvPicPr>
            <a:picLocks noChangeAspect="1" noChangeArrowheads="1"/>
          </p:cNvPicPr>
          <p:nvPr/>
        </p:nvPicPr>
        <p:blipFill>
          <a:blip r:embed="rId3" cstate="print"/>
          <a:srcRect/>
          <a:stretch>
            <a:fillRect/>
          </a:stretch>
        </p:blipFill>
        <p:spPr bwMode="auto">
          <a:xfrm>
            <a:off x="2339975" y="981075"/>
            <a:ext cx="4738688" cy="3632200"/>
          </a:xfrm>
          <a:prstGeom prst="rect">
            <a:avLst/>
          </a:prstGeom>
          <a:noFill/>
          <a:ln w="9525">
            <a:noFill/>
            <a:miter lim="800000"/>
            <a:headEnd/>
            <a:tailEnd/>
          </a:ln>
        </p:spPr>
      </p:pic>
      <p:sp>
        <p:nvSpPr>
          <p:cNvPr id="30724" name="Rectangle 6"/>
          <p:cNvSpPr>
            <a:spLocks noChangeArrowheads="1"/>
          </p:cNvSpPr>
          <p:nvPr/>
        </p:nvSpPr>
        <p:spPr bwMode="auto">
          <a:xfrm>
            <a:off x="900113" y="4652963"/>
            <a:ext cx="7272337" cy="1966912"/>
          </a:xfrm>
          <a:prstGeom prst="rect">
            <a:avLst/>
          </a:prstGeom>
          <a:noFill/>
          <a:ln w="9525">
            <a:noFill/>
            <a:miter lim="800000"/>
            <a:headEnd/>
            <a:tailEnd/>
          </a:ln>
        </p:spPr>
        <p:txBody>
          <a:bodyPr>
            <a:spAutoFit/>
          </a:bodyPr>
          <a:lstStyle/>
          <a:p>
            <a:pPr>
              <a:spcBef>
                <a:spcPts val="600"/>
              </a:spcBef>
              <a:buClr>
                <a:schemeClr val="accent1"/>
              </a:buClr>
              <a:buSzPct val="70000"/>
              <a:buFont typeface="Wingdings" pitchFamily="2" charset="2"/>
              <a:buChar char=""/>
            </a:pPr>
            <a:r>
              <a:rPr lang="uk-UA"/>
              <a:t> </a:t>
            </a:r>
            <a:r>
              <a:rPr lang="uk-UA" sz="2000" b="1">
                <a:latin typeface="Century Schoolbook" pitchFamily="18" charset="0"/>
              </a:rPr>
              <a:t>Сприйняття </a:t>
            </a:r>
            <a:r>
              <a:rPr lang="ru-RU" sz="2000" b="1">
                <a:latin typeface="Century Schoolbook" pitchFamily="18" charset="0"/>
              </a:rPr>
              <a:t>рухів залежить від фіксації погляду і просліджуючих функцій очей, а також від слухових, тактильних та інших сенсорних систем. Велику роль у сприйнятті рухів грають зоровий і кінестетичний аналізатори.</a:t>
            </a:r>
          </a:p>
          <a:p>
            <a:pPr>
              <a:spcBef>
                <a:spcPts val="600"/>
              </a:spcBef>
              <a:buClr>
                <a:schemeClr val="accent1"/>
              </a:buClr>
              <a:buSzPct val="70000"/>
              <a:buFont typeface="Wingdings" pitchFamily="2" charset="2"/>
              <a:buChar char=""/>
            </a:pPr>
            <a:endParaRPr lang="ru-RU">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31747" name="Содержимое 2"/>
          <p:cNvSpPr>
            <a:spLocks noGrp="1"/>
          </p:cNvSpPr>
          <p:nvPr>
            <p:ph sz="quarter" idx="1"/>
          </p:nvPr>
        </p:nvSpPr>
        <p:spPr>
          <a:xfrm>
            <a:off x="457200" y="1600200"/>
            <a:ext cx="7467600" cy="4873625"/>
          </a:xfrm>
        </p:spPr>
        <p:txBody>
          <a:bodyPr/>
          <a:lstStyle/>
          <a:p>
            <a:pPr eaLnBrk="1" hangingPunct="1"/>
            <a:r>
              <a:rPr lang="ru-RU" sz="1800" smtClean="0"/>
              <a:t>.</a:t>
            </a:r>
          </a:p>
        </p:txBody>
      </p:sp>
      <p:pic>
        <p:nvPicPr>
          <p:cNvPr id="31748" name="Picture 4" descr="image004"/>
          <p:cNvPicPr>
            <a:picLocks noChangeAspect="1" noChangeArrowheads="1"/>
          </p:cNvPicPr>
          <p:nvPr/>
        </p:nvPicPr>
        <p:blipFill>
          <a:blip r:embed="rId3" cstate="print"/>
          <a:srcRect/>
          <a:stretch>
            <a:fillRect/>
          </a:stretch>
        </p:blipFill>
        <p:spPr bwMode="auto">
          <a:xfrm>
            <a:off x="468313" y="0"/>
            <a:ext cx="8207375" cy="66690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type="body" idx="4294967295"/>
          </p:nvPr>
        </p:nvSpPr>
        <p:spPr>
          <a:xfrm>
            <a:off x="457200" y="404813"/>
            <a:ext cx="8218488" cy="6069012"/>
          </a:xfrm>
        </p:spPr>
        <p:txBody>
          <a:bodyPr/>
          <a:lstStyle/>
          <a:p>
            <a:pPr eaLnBrk="1" hangingPunct="1">
              <a:lnSpc>
                <a:spcPct val="90000"/>
              </a:lnSpc>
            </a:pPr>
            <a:r>
              <a:rPr lang="ru-RU" b="1" i="1" smtClean="0">
                <a:latin typeface="Comic Sans MS" pitchFamily="66" charset="0"/>
              </a:rPr>
              <a:t>Сприйняття</a:t>
            </a:r>
            <a:r>
              <a:rPr lang="ru-RU" b="1" i="1" smtClean="0"/>
              <a:t> </a:t>
            </a:r>
            <a:r>
              <a:rPr lang="ru-RU" smtClean="0"/>
              <a:t>– це відображення комплексного подразника (оскільки впливають на людину об'єкти,що володіють комплексом властивостей, в процесі яких  бере участь відчуття різних модальностей). </a:t>
            </a:r>
          </a:p>
          <a:p>
            <a:pPr eaLnBrk="1" hangingPunct="1">
              <a:lnSpc>
                <a:spcPct val="90000"/>
              </a:lnSpc>
            </a:pPr>
            <a:r>
              <a:rPr lang="ru-RU" smtClean="0"/>
              <a:t>Визначення сприйняття по </a:t>
            </a:r>
            <a:r>
              <a:rPr lang="uk-UA" smtClean="0"/>
              <a:t>І</a:t>
            </a:r>
            <a:r>
              <a:rPr lang="ru-RU" smtClean="0"/>
              <a:t>.П.Павлову: основою сприйняття є рефлекторний процес з утворенням тимчасових нервових зв'язків в якості комплексних подразників.</a:t>
            </a:r>
          </a:p>
          <a:p>
            <a:pPr eaLnBrk="1" hangingPunct="1">
              <a:lnSpc>
                <a:spcPct val="90000"/>
              </a:lnSpc>
            </a:pPr>
            <a:r>
              <a:rPr lang="ru-RU" smtClean="0"/>
              <a:t>У процесі сприйняття зазвичай беруть участь кілька</a:t>
            </a:r>
            <a:r>
              <a:rPr lang="en-US" smtClean="0"/>
              <a:t> </a:t>
            </a:r>
            <a:r>
              <a:rPr lang="ru-RU" smtClean="0"/>
              <a:t>аналізаторів. Під час виконання різних видів діяльності той чи інший аналізатор стає ведучим. Залежно від умов життя і характеру діяльності один з аналізаторів відповідно стає домінуючим. Відповідно цьому визначається властивий тій або іншій людині тип сприйняття.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0" name="Содержимое 2"/>
          <p:cNvSpPr>
            <a:spLocks noGrp="1"/>
          </p:cNvSpPr>
          <p:nvPr>
            <p:ph sz="quarter" idx="1"/>
          </p:nvPr>
        </p:nvSpPr>
        <p:spPr>
          <a:xfrm>
            <a:off x="457200" y="260350"/>
            <a:ext cx="7467600" cy="6213475"/>
          </a:xfrm>
        </p:spPr>
        <p:txBody>
          <a:bodyPr/>
          <a:lstStyle/>
          <a:p>
            <a:pPr algn="ctr" eaLnBrk="1" hangingPunct="1">
              <a:buFont typeface="Wingdings" pitchFamily="2" charset="2"/>
              <a:buNone/>
            </a:pPr>
            <a:r>
              <a:rPr lang="ru-RU" b="1" smtClean="0"/>
              <a:t>Основні типи зорового впізнання або          сприйняття зображень.</a:t>
            </a:r>
          </a:p>
          <a:p>
            <a:pPr algn="ctr" eaLnBrk="1" hangingPunct="1">
              <a:buFont typeface="Wingdings" pitchFamily="2" charset="2"/>
              <a:buNone/>
            </a:pPr>
            <a:endParaRPr lang="ru-RU" smtClean="0"/>
          </a:p>
          <a:p>
            <a:pPr eaLnBrk="1" hangingPunct="1"/>
            <a:r>
              <a:rPr lang="ru-RU" smtClean="0"/>
              <a:t>Особливості сприйняття простих просторових ознак зображення (орієнтації ліній, фігур, місцерозташування зображення в полі зору, величина зображення).</a:t>
            </a:r>
          </a:p>
          <a:p>
            <a:pPr eaLnBrk="1" hangingPunct="1"/>
            <a:r>
              <a:rPr lang="ru-RU" smtClean="0"/>
              <a:t> Особливості сприйняття форми зображень (предметні малюнки, геометричні фігури, літери). Особливості сприйняття форми зображень (тих же) після тривалого тренування.  </a:t>
            </a:r>
          </a:p>
          <a:p>
            <a:pPr eaLnBrk="1" hangingPunct="1"/>
            <a:r>
              <a:rPr lang="ru-RU" smtClean="0"/>
              <a:t>Основні види звірення: а) сукцес</a:t>
            </a:r>
            <a:r>
              <a:rPr lang="uk-UA" smtClean="0"/>
              <a:t>ивне</a:t>
            </a:r>
            <a:r>
              <a:rPr lang="ru-RU" smtClean="0"/>
              <a:t>; б) симультан</a:t>
            </a:r>
            <a:r>
              <a:rPr lang="uk-UA" smtClean="0"/>
              <a:t>не.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3794" name="Содержимое 2"/>
          <p:cNvSpPr>
            <a:spLocks noGrp="1"/>
          </p:cNvSpPr>
          <p:nvPr>
            <p:ph sz="quarter" idx="1"/>
          </p:nvPr>
        </p:nvSpPr>
        <p:spPr>
          <a:xfrm>
            <a:off x="457200" y="188913"/>
            <a:ext cx="8291513" cy="6284912"/>
          </a:xfrm>
        </p:spPr>
        <p:txBody>
          <a:bodyPr/>
          <a:lstStyle/>
          <a:p>
            <a:pPr algn="ctr" eaLnBrk="1" hangingPunct="1">
              <a:buFont typeface="Wingdings" pitchFamily="2" charset="2"/>
              <a:buNone/>
            </a:pPr>
            <a:r>
              <a:rPr lang="uk-UA" b="1" smtClean="0"/>
              <a:t>Класифікації</a:t>
            </a:r>
            <a:r>
              <a:rPr lang="en-US" b="1" smtClean="0"/>
              <a:t> </a:t>
            </a:r>
            <a:r>
              <a:rPr lang="uk-UA" b="1" smtClean="0"/>
              <a:t>дітей з порушенням</a:t>
            </a:r>
            <a:r>
              <a:rPr lang="en-US" b="1" smtClean="0"/>
              <a:t> </a:t>
            </a:r>
            <a:r>
              <a:rPr lang="uk-UA" b="1" smtClean="0"/>
              <a:t>зору</a:t>
            </a:r>
          </a:p>
          <a:p>
            <a:pPr eaLnBrk="1" hangingPunct="1"/>
            <a:r>
              <a:rPr lang="uk-UA" smtClean="0"/>
              <a:t>Системний</a:t>
            </a:r>
            <a:r>
              <a:rPr lang="en-US" smtClean="0"/>
              <a:t> </a:t>
            </a:r>
            <a:r>
              <a:rPr lang="uk-UA" smtClean="0"/>
              <a:t>розвиток</a:t>
            </a:r>
            <a:r>
              <a:rPr lang="en-US" smtClean="0"/>
              <a:t> </a:t>
            </a:r>
            <a:r>
              <a:rPr lang="uk-UA" smtClean="0"/>
              <a:t>зорового</a:t>
            </a:r>
            <a:r>
              <a:rPr lang="en-US" smtClean="0"/>
              <a:t> </a:t>
            </a:r>
            <a:r>
              <a:rPr lang="uk-UA" smtClean="0"/>
              <a:t>сприйняття</a:t>
            </a:r>
            <a:r>
              <a:rPr lang="en-US" smtClean="0"/>
              <a:t> </a:t>
            </a:r>
            <a:r>
              <a:rPr lang="uk-UA" smtClean="0"/>
              <a:t>вимагає</a:t>
            </a:r>
            <a:r>
              <a:rPr lang="en-US" smtClean="0"/>
              <a:t> </a:t>
            </a:r>
            <a:r>
              <a:rPr lang="uk-UA" smtClean="0"/>
              <a:t>диференційованого</a:t>
            </a:r>
            <a:r>
              <a:rPr lang="en-US" smtClean="0"/>
              <a:t> </a:t>
            </a:r>
            <a:r>
              <a:rPr lang="uk-UA" smtClean="0"/>
              <a:t>підходу, що</a:t>
            </a:r>
            <a:r>
              <a:rPr lang="en-US" smtClean="0"/>
              <a:t> </a:t>
            </a:r>
            <a:r>
              <a:rPr lang="uk-UA" smtClean="0"/>
              <a:t>пов'язано з необхідністю</a:t>
            </a:r>
            <a:r>
              <a:rPr lang="en-US" smtClean="0"/>
              <a:t> </a:t>
            </a:r>
            <a:r>
              <a:rPr lang="uk-UA" smtClean="0"/>
              <a:t>враховувати</a:t>
            </a:r>
            <a:r>
              <a:rPr lang="en-US" smtClean="0"/>
              <a:t> </a:t>
            </a:r>
            <a:r>
              <a:rPr lang="uk-UA" smtClean="0"/>
              <a:t>співвідношення</a:t>
            </a:r>
            <a:r>
              <a:rPr lang="en-US" smtClean="0"/>
              <a:t> </a:t>
            </a:r>
            <a:r>
              <a:rPr lang="uk-UA" smtClean="0"/>
              <a:t>патологічного, психолого-педагогічного та вікового</a:t>
            </a:r>
            <a:r>
              <a:rPr lang="en-US" smtClean="0"/>
              <a:t> </a:t>
            </a:r>
            <a:r>
              <a:rPr lang="uk-UA" smtClean="0"/>
              <a:t>чинників у визначенні</a:t>
            </a:r>
            <a:r>
              <a:rPr lang="en-US" smtClean="0"/>
              <a:t> </a:t>
            </a:r>
            <a:r>
              <a:rPr lang="uk-UA" smtClean="0"/>
              <a:t>складності, динаміки</a:t>
            </a:r>
            <a:r>
              <a:rPr lang="en-US" smtClean="0"/>
              <a:t> </a:t>
            </a:r>
            <a:r>
              <a:rPr lang="uk-UA" smtClean="0"/>
              <a:t>станів, прогнозу корекції і компенсації</a:t>
            </a:r>
            <a:r>
              <a:rPr lang="en-US" smtClean="0"/>
              <a:t> </a:t>
            </a:r>
            <a:r>
              <a:rPr lang="uk-UA" smtClean="0"/>
              <a:t>зорового дефекту.</a:t>
            </a:r>
            <a:endParaRPr lang="ru-RU" smtClean="0"/>
          </a:p>
          <a:p>
            <a:pPr eaLnBrk="1" hangingPunct="1"/>
            <a:r>
              <a:rPr lang="ru-RU" smtClean="0"/>
              <a:t>Це</a:t>
            </a:r>
            <a:r>
              <a:rPr lang="en-US" smtClean="0"/>
              <a:t> </a:t>
            </a:r>
            <a:r>
              <a:rPr lang="ru-RU" smtClean="0"/>
              <a:t>знання</a:t>
            </a:r>
            <a:r>
              <a:rPr lang="en-US" smtClean="0"/>
              <a:t> </a:t>
            </a:r>
            <a:r>
              <a:rPr lang="ru-RU" smtClean="0"/>
              <a:t>дозволяє провести розмежування</a:t>
            </a:r>
            <a:r>
              <a:rPr lang="en-US" smtClean="0"/>
              <a:t> </a:t>
            </a:r>
            <a:r>
              <a:rPr lang="ru-RU" smtClean="0"/>
              <a:t>дітей з порушенням</a:t>
            </a:r>
            <a:r>
              <a:rPr lang="en-US" smtClean="0"/>
              <a:t> </a:t>
            </a:r>
            <a:r>
              <a:rPr lang="ru-RU" smtClean="0"/>
              <a:t>зору на такі</a:t>
            </a:r>
            <a:r>
              <a:rPr lang="en-US" smtClean="0"/>
              <a:t> </a:t>
            </a:r>
            <a:r>
              <a:rPr lang="ru-RU" smtClean="0"/>
              <a:t>основні</a:t>
            </a:r>
            <a:r>
              <a:rPr lang="en-US" smtClean="0"/>
              <a:t> </a:t>
            </a:r>
            <a:r>
              <a:rPr lang="ru-RU" smtClean="0"/>
              <a:t>групи:</a:t>
            </a:r>
          </a:p>
          <a:p>
            <a:pPr eaLnBrk="1" hangingPunct="1"/>
            <a:r>
              <a:rPr lang="ru-RU" smtClean="0"/>
              <a:t> сліпі (абсолютно сліпі і част</a:t>
            </a:r>
            <a:r>
              <a:rPr lang="uk-UA" smtClean="0"/>
              <a:t>ковобачучі</a:t>
            </a:r>
            <a:r>
              <a:rPr lang="ru-RU" smtClean="0"/>
              <a:t>),</a:t>
            </a:r>
          </a:p>
          <a:p>
            <a:pPr eaLnBrk="1" hangingPunct="1"/>
            <a:r>
              <a:rPr lang="ru-RU" smtClean="0"/>
              <a:t>слабозорі,</a:t>
            </a:r>
          </a:p>
          <a:p>
            <a:pPr eaLnBrk="1" hangingPunct="1"/>
            <a:r>
              <a:rPr lang="ru-RU" smtClean="0"/>
              <a:t>діти з амбл</a:t>
            </a:r>
            <a:r>
              <a:rPr lang="uk-UA" smtClean="0"/>
              <a:t>іопією</a:t>
            </a:r>
            <a:r>
              <a:rPr lang="ru-RU" smtClean="0"/>
              <a:t> і косоокістю.</a:t>
            </a:r>
          </a:p>
          <a:p>
            <a:pPr eaLnBrk="1" hangingPunct="1"/>
            <a:endParaRPr lang="ru-RU"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34818" name="Содержимое 2"/>
          <p:cNvSpPr>
            <a:spLocks noGrp="1"/>
          </p:cNvSpPr>
          <p:nvPr>
            <p:ph sz="quarter" idx="1"/>
          </p:nvPr>
        </p:nvSpPr>
        <p:spPr>
          <a:xfrm>
            <a:off x="457200" y="260350"/>
            <a:ext cx="7467600" cy="6213475"/>
          </a:xfrm>
        </p:spPr>
        <p:txBody>
          <a:bodyPr/>
          <a:lstStyle/>
          <a:p>
            <a:pPr eaLnBrk="1" hangingPunct="1"/>
            <a:r>
              <a:rPr lang="ru-RU" smtClean="0"/>
              <a:t>Але такої</a:t>
            </a:r>
            <a:r>
              <a:rPr lang="en-US" smtClean="0"/>
              <a:t> </a:t>
            </a:r>
            <a:r>
              <a:rPr lang="ru-RU" smtClean="0"/>
              <a:t>класифікації</a:t>
            </a:r>
            <a:r>
              <a:rPr lang="en-US" smtClean="0"/>
              <a:t> </a:t>
            </a:r>
            <a:r>
              <a:rPr lang="ru-RU" smtClean="0"/>
              <a:t>для</a:t>
            </a:r>
            <a:r>
              <a:rPr lang="en-US" smtClean="0"/>
              <a:t> </a:t>
            </a:r>
            <a:r>
              <a:rPr lang="ru-RU" smtClean="0"/>
              <a:t>організації</a:t>
            </a:r>
            <a:r>
              <a:rPr lang="en-US" smtClean="0"/>
              <a:t> </a:t>
            </a:r>
            <a:r>
              <a:rPr lang="ru-RU" smtClean="0"/>
              <a:t>корекційної</a:t>
            </a:r>
            <a:r>
              <a:rPr lang="en-US" smtClean="0"/>
              <a:t> </a:t>
            </a:r>
            <a:r>
              <a:rPr lang="ru-RU" smtClean="0"/>
              <a:t>роботи з розвитку</a:t>
            </a:r>
            <a:r>
              <a:rPr lang="en-US" smtClean="0"/>
              <a:t> </a:t>
            </a:r>
            <a:r>
              <a:rPr lang="ru-RU" smtClean="0"/>
              <a:t>зорового</a:t>
            </a:r>
            <a:r>
              <a:rPr lang="en-US" smtClean="0"/>
              <a:t> </a:t>
            </a:r>
            <a:r>
              <a:rPr lang="ru-RU" smtClean="0"/>
              <a:t>сприйняття</a:t>
            </a:r>
            <a:r>
              <a:rPr lang="en-US" smtClean="0"/>
              <a:t> </a:t>
            </a:r>
            <a:r>
              <a:rPr lang="ru-RU" smtClean="0"/>
              <a:t>недостатньо, необхідна</a:t>
            </a:r>
            <a:r>
              <a:rPr lang="en-US" smtClean="0"/>
              <a:t> </a:t>
            </a:r>
            <a:r>
              <a:rPr lang="ru-RU" smtClean="0"/>
              <a:t>більш</a:t>
            </a:r>
            <a:r>
              <a:rPr lang="en-US" smtClean="0"/>
              <a:t> </a:t>
            </a:r>
            <a:r>
              <a:rPr lang="ru-RU" smtClean="0"/>
              <a:t>диференційована. Порушення</a:t>
            </a:r>
            <a:r>
              <a:rPr lang="en-US" smtClean="0"/>
              <a:t> </a:t>
            </a:r>
            <a:r>
              <a:rPr lang="ru-RU" smtClean="0"/>
              <a:t>зору</a:t>
            </a:r>
            <a:r>
              <a:rPr lang="en-US" smtClean="0"/>
              <a:t> </a:t>
            </a:r>
            <a:r>
              <a:rPr lang="ru-RU" smtClean="0"/>
              <a:t>впливає на становлення</a:t>
            </a:r>
            <a:r>
              <a:rPr lang="en-US" smtClean="0"/>
              <a:t> </a:t>
            </a:r>
            <a:r>
              <a:rPr lang="ru-RU" smtClean="0"/>
              <a:t>зорового</a:t>
            </a:r>
            <a:r>
              <a:rPr lang="en-US" smtClean="0"/>
              <a:t> </a:t>
            </a:r>
            <a:r>
              <a:rPr lang="ru-RU" smtClean="0"/>
              <a:t>сприйняття як психічного</a:t>
            </a:r>
            <a:r>
              <a:rPr lang="en-US" smtClean="0"/>
              <a:t> </a:t>
            </a:r>
            <a:r>
              <a:rPr lang="ru-RU" smtClean="0"/>
              <a:t>пізнавального</a:t>
            </a:r>
            <a:r>
              <a:rPr lang="en-US" smtClean="0"/>
              <a:t> </a:t>
            </a:r>
            <a:r>
              <a:rPr lang="ru-RU" smtClean="0"/>
              <a:t>процесу. Глибина і сила негативного впливу на розвиток</a:t>
            </a:r>
            <a:r>
              <a:rPr lang="en-US" smtClean="0"/>
              <a:t> </a:t>
            </a:r>
            <a:r>
              <a:rPr lang="ru-RU" smtClean="0"/>
              <a:t>функціональних</a:t>
            </a:r>
            <a:r>
              <a:rPr lang="en-US" smtClean="0"/>
              <a:t> </a:t>
            </a:r>
            <a:r>
              <a:rPr lang="ru-RU" smtClean="0"/>
              <a:t>механізмів</a:t>
            </a:r>
            <a:r>
              <a:rPr lang="en-US" smtClean="0"/>
              <a:t> </a:t>
            </a:r>
            <a:r>
              <a:rPr lang="ru-RU" smtClean="0"/>
              <a:t>зорової</a:t>
            </a:r>
            <a:r>
              <a:rPr lang="en-US" smtClean="0"/>
              <a:t> </a:t>
            </a:r>
            <a:r>
              <a:rPr lang="ru-RU" smtClean="0"/>
              <a:t>патології у різних</a:t>
            </a:r>
            <a:r>
              <a:rPr lang="en-US" smtClean="0"/>
              <a:t> </a:t>
            </a:r>
            <a:r>
              <a:rPr lang="ru-RU" smtClean="0"/>
              <a:t>дітей неоднозначна. Це</a:t>
            </a:r>
            <a:r>
              <a:rPr lang="en-US" smtClean="0"/>
              <a:t> </a:t>
            </a:r>
            <a:r>
              <a:rPr lang="ru-RU" smtClean="0"/>
              <a:t>пов'язано з одного боку з тим, що</a:t>
            </a:r>
            <a:r>
              <a:rPr lang="en-US" smtClean="0"/>
              <a:t> </a:t>
            </a:r>
            <a:r>
              <a:rPr lang="ru-RU" smtClean="0"/>
              <a:t>зорове</a:t>
            </a:r>
            <a:r>
              <a:rPr lang="en-US" smtClean="0"/>
              <a:t> </a:t>
            </a:r>
            <a:r>
              <a:rPr lang="ru-RU" smtClean="0"/>
              <a:t>порушення</a:t>
            </a:r>
            <a:r>
              <a:rPr lang="en-US" smtClean="0"/>
              <a:t> </a:t>
            </a:r>
            <a:r>
              <a:rPr lang="ru-RU" smtClean="0"/>
              <a:t>кожної</a:t>
            </a:r>
            <a:r>
              <a:rPr lang="en-US" smtClean="0"/>
              <a:t> </a:t>
            </a:r>
            <a:r>
              <a:rPr lang="ru-RU" smtClean="0"/>
              <a:t>дитини</a:t>
            </a:r>
            <a:r>
              <a:rPr lang="en-US" smtClean="0"/>
              <a:t> </a:t>
            </a:r>
            <a:r>
              <a:rPr lang="ru-RU" smtClean="0"/>
              <a:t>має</a:t>
            </a:r>
            <a:r>
              <a:rPr lang="en-US" smtClean="0"/>
              <a:t> </a:t>
            </a:r>
            <a:r>
              <a:rPr lang="ru-RU" smtClean="0"/>
              <a:t>свої</a:t>
            </a:r>
            <a:r>
              <a:rPr lang="en-US" smtClean="0"/>
              <a:t> </a:t>
            </a:r>
            <a:r>
              <a:rPr lang="ru-RU" smtClean="0"/>
              <a:t>особливості і характеристику, яка залежить</a:t>
            </a:r>
            <a:r>
              <a:rPr lang="en-US" smtClean="0"/>
              <a:t> </a:t>
            </a:r>
            <a:r>
              <a:rPr lang="ru-RU" smtClean="0"/>
              <a:t>від</a:t>
            </a:r>
            <a:r>
              <a:rPr lang="en-US" smtClean="0"/>
              <a:t> </a:t>
            </a:r>
            <a:r>
              <a:rPr lang="ru-RU" smtClean="0"/>
              <a:t>багатьох</a:t>
            </a:r>
            <a:r>
              <a:rPr lang="en-US" smtClean="0"/>
              <a:t> </a:t>
            </a:r>
            <a:r>
              <a:rPr lang="ru-RU" smtClean="0"/>
              <a:t>факторів, а з іншого з тим, що</a:t>
            </a:r>
            <a:r>
              <a:rPr lang="en-US" smtClean="0"/>
              <a:t> </a:t>
            </a:r>
            <a:r>
              <a:rPr lang="ru-RU" smtClean="0"/>
              <a:t>розвиток</a:t>
            </a:r>
            <a:r>
              <a:rPr lang="en-US" smtClean="0"/>
              <a:t> </a:t>
            </a:r>
            <a:r>
              <a:rPr lang="ru-RU" smtClean="0"/>
              <a:t>психічних</a:t>
            </a:r>
            <a:r>
              <a:rPr lang="en-US" smtClean="0"/>
              <a:t> </a:t>
            </a:r>
            <a:r>
              <a:rPr lang="ru-RU" smtClean="0"/>
              <a:t>функцій в онтогенезі</a:t>
            </a:r>
            <a:r>
              <a:rPr lang="en-US" smtClean="0"/>
              <a:t> </a:t>
            </a:r>
            <a:r>
              <a:rPr lang="ru-RU" smtClean="0"/>
              <a:t>відбувається в результаті</a:t>
            </a:r>
            <a:r>
              <a:rPr lang="en-US" smtClean="0"/>
              <a:t> </a:t>
            </a:r>
            <a:r>
              <a:rPr lang="ru-RU" smtClean="0"/>
              <a:t>придбання</a:t>
            </a:r>
            <a:r>
              <a:rPr lang="en-US" smtClean="0"/>
              <a:t> </a:t>
            </a:r>
            <a:r>
              <a:rPr lang="ru-RU" smtClean="0"/>
              <a:t>дитиною</a:t>
            </a:r>
            <a:r>
              <a:rPr lang="en-US" smtClean="0"/>
              <a:t> </a:t>
            </a:r>
            <a:r>
              <a:rPr lang="ru-RU" smtClean="0"/>
              <a:t>індивідуального</a:t>
            </a:r>
            <a:r>
              <a:rPr lang="en-US" smtClean="0"/>
              <a:t> </a:t>
            </a:r>
            <a:r>
              <a:rPr lang="ru-RU" smtClean="0"/>
              <a:t>зорового</a:t>
            </a:r>
            <a:r>
              <a:rPr lang="en-US" smtClean="0"/>
              <a:t> </a:t>
            </a:r>
            <a:r>
              <a:rPr lang="ru-RU" smtClean="0"/>
              <a:t>досвіду, який</a:t>
            </a:r>
            <a:r>
              <a:rPr lang="en-US" smtClean="0"/>
              <a:t> </a:t>
            </a:r>
            <a:r>
              <a:rPr lang="ru-RU" smtClean="0"/>
              <a:t>формується в різних</a:t>
            </a:r>
            <a:r>
              <a:rPr lang="en-US" smtClean="0"/>
              <a:t> </a:t>
            </a:r>
            <a:r>
              <a:rPr lang="ru-RU" smtClean="0"/>
              <a:t>умовах.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5842" name="Содержимое 2"/>
          <p:cNvSpPr>
            <a:spLocks noGrp="1"/>
          </p:cNvSpPr>
          <p:nvPr>
            <p:ph sz="quarter" idx="1"/>
          </p:nvPr>
        </p:nvSpPr>
        <p:spPr>
          <a:xfrm>
            <a:off x="457200" y="188913"/>
            <a:ext cx="7467600" cy="6284912"/>
          </a:xfrm>
        </p:spPr>
        <p:txBody>
          <a:bodyPr/>
          <a:lstStyle/>
          <a:p>
            <a:pPr eaLnBrk="1" hangingPunct="1"/>
            <a:r>
              <a:rPr lang="uk-UA" b="1" smtClean="0"/>
              <a:t>Тому визначаючи напрямки роботи з розвитку зорового сприйняття потрібно знати такі показники психофізичного розвитку дітей:</a:t>
            </a:r>
          </a:p>
          <a:p>
            <a:pPr eaLnBrk="1" hangingPunct="1"/>
            <a:r>
              <a:rPr lang="uk-UA" b="1" smtClean="0"/>
              <a:t>- Ступінь зниження зору у кожної дитини (важка, середня, слабка);</a:t>
            </a:r>
          </a:p>
          <a:p>
            <a:pPr eaLnBrk="1" hangingPunct="1"/>
            <a:r>
              <a:rPr lang="uk-UA" b="1" smtClean="0"/>
              <a:t>- Функціональні резерви зору дитини (мінімальні, середні, високі);</a:t>
            </a:r>
          </a:p>
          <a:p>
            <a:pPr eaLnBrk="1" hangingPunct="1"/>
            <a:r>
              <a:rPr lang="uk-UA" b="1" smtClean="0"/>
              <a:t>- Час виникнення і тяжкість супутніх захворювань;</a:t>
            </a:r>
          </a:p>
          <a:p>
            <a:pPr eaLnBrk="1" hangingPunct="1"/>
            <a:r>
              <a:rPr lang="uk-UA" b="1" smtClean="0"/>
              <a:t>- Час ураження зорової системи (вроджене або набуте ураження);</a:t>
            </a:r>
          </a:p>
          <a:p>
            <a:pPr eaLnBrk="1" hangingPunct="1"/>
            <a:r>
              <a:rPr lang="uk-UA" b="1" smtClean="0"/>
              <a:t>- Перспективи лікування зорового захворювання (повне, часткове відновлення зорових функцій, зниження і втрата зору).</a:t>
            </a:r>
            <a:endParaRPr lang="ru-RU" b="1"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6866" name="Содержимое 2"/>
          <p:cNvSpPr>
            <a:spLocks noGrp="1"/>
          </p:cNvSpPr>
          <p:nvPr>
            <p:ph sz="quarter" idx="1"/>
          </p:nvPr>
        </p:nvSpPr>
        <p:spPr>
          <a:xfrm>
            <a:off x="457200" y="476250"/>
            <a:ext cx="7467600" cy="5997575"/>
          </a:xfrm>
        </p:spPr>
        <p:txBody>
          <a:bodyPr/>
          <a:lstStyle/>
          <a:p>
            <a:pPr algn="ctr" eaLnBrk="1" hangingPunct="1">
              <a:buFont typeface="Wingdings" pitchFamily="2" charset="2"/>
              <a:buNone/>
            </a:pPr>
            <a:r>
              <a:rPr lang="uk-UA" sz="2000" b="1" smtClean="0"/>
              <a:t>За ступенем зниження зору дітей розмежовують на три групи:</a:t>
            </a:r>
          </a:p>
          <a:p>
            <a:pPr eaLnBrk="1" hangingPunct="1"/>
            <a:r>
              <a:rPr lang="uk-UA" sz="2000" b="1" smtClean="0"/>
              <a:t>1) з важким зоровим дефектом: сюди відносять із залишком зору та слабозорих дітей з гостротою зору на  око, що краще бачить з корекцією до 0,2; дітей з амбліопією і косоокістю з гостротою зору до 0,2 з корекцією на амбліопічному оці в період оклюзії. В.П.Єрмаков відзначає, що найбільш значне порушення зорового сприйняття відзначається при гостроті зору 0,2 і нижче.</a:t>
            </a:r>
          </a:p>
          <a:p>
            <a:pPr eaLnBrk="1" hangingPunct="1"/>
            <a:r>
              <a:rPr lang="uk-UA" sz="2000" b="1" smtClean="0"/>
              <a:t>2) з середньою тяжкістю зорового дефекту: слабозорі діти з гостротою зору від 0,2 до 0,4 на оці , що краще бачить  з корекцією, дітей з амбліопією і косоокістю з гостротою зору від 0,2 до 0,4 з корекцією на амбліопічному оці в період оклюзії.</a:t>
            </a:r>
          </a:p>
          <a:p>
            <a:pPr eaLnBrk="1" hangingPunct="1"/>
            <a:r>
              <a:rPr lang="uk-UA" sz="2000" b="1" smtClean="0"/>
              <a:t>3) зі слабким ступенем зорового дефекту: дітей з амбліопією і косоокістю з гостротою зору вище 0,4 з корекцією на амбліопічному оці в період оклюзії.</a:t>
            </a:r>
            <a:endParaRPr lang="ru-RU" sz="2000" b="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890" name="Содержимое 2"/>
          <p:cNvSpPr>
            <a:spLocks noGrp="1"/>
          </p:cNvSpPr>
          <p:nvPr>
            <p:ph sz="quarter" idx="1"/>
          </p:nvPr>
        </p:nvSpPr>
        <p:spPr>
          <a:xfrm>
            <a:off x="457200" y="333375"/>
            <a:ext cx="7467600" cy="6140450"/>
          </a:xfrm>
        </p:spPr>
        <p:txBody>
          <a:bodyPr/>
          <a:lstStyle/>
          <a:p>
            <a:pPr eaLnBrk="1" hangingPunct="1"/>
            <a:r>
              <a:rPr lang="uk-UA" b="1" smtClean="0"/>
              <a:t>Дошкільнята, які складають ці три групи за ступенем зниження зору можуть мати різні функціональні резерви і залежно від цього виділяють наступні групи:</a:t>
            </a:r>
          </a:p>
          <a:p>
            <a:pPr eaLnBrk="1" hangingPunct="1"/>
            <a:r>
              <a:rPr lang="uk-UA" b="1" smtClean="0"/>
              <a:t>дошкільнята з мінімальними функціональними резервами зору (з залишковим зором діти). Лікування захворювання не дасть суттєвих результатів, а розвиток зорового сприйняття буде здійснюватися за рахунок стабілізації окремих зорових функцій і за рахунок навчання дітей баченню на сенсорній основі.</a:t>
            </a:r>
            <a:endParaRPr lang="ru-RU" b="1"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8914" name="Содержимое 2"/>
          <p:cNvSpPr>
            <a:spLocks noGrp="1"/>
          </p:cNvSpPr>
          <p:nvPr>
            <p:ph sz="quarter" idx="1"/>
          </p:nvPr>
        </p:nvSpPr>
        <p:spPr>
          <a:xfrm>
            <a:off x="457200" y="333375"/>
            <a:ext cx="7467600" cy="6140450"/>
          </a:xfrm>
        </p:spPr>
        <p:txBody>
          <a:bodyPr/>
          <a:lstStyle/>
          <a:p>
            <a:pPr eaLnBrk="1" hangingPunct="1"/>
            <a:r>
              <a:rPr lang="uk-UA" sz="2000" b="1" smtClean="0"/>
              <a:t>дошкільнята з середніми функціональними резервами зору (слабозорі діти з важким зоровим дефектом і діти із зоровим дефектом середньої тяжкості). Функціональні резерви зору цих дітей вище, ніж функціональні резерви дітей із залишковим зором. Це пов'язано з провідним захворюванням очей: при аномаліях рефракції (міопії, гіперметропії) стан окремих зорових функцій крім гостроти центрального зору у більшості дітей залишається в нормі. Багато дітей з цієї групи мають хороші перспективи розвитку зорового сприйняття за рахунок виліковування амбліопії. Але серед слабозорих дітей є невелика група, у яких зорові функціональні резерви незначні, до цієї групи належать діти з комплексними зоровими дефектами (наприклад, міопія з ністагмом).</a:t>
            </a:r>
            <a:r>
              <a:rPr lang="ru-RU" sz="2000" b="1"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9938" name="Содержимое 2"/>
          <p:cNvSpPr>
            <a:spLocks noGrp="1"/>
          </p:cNvSpPr>
          <p:nvPr>
            <p:ph sz="quarter" idx="1"/>
          </p:nvPr>
        </p:nvSpPr>
        <p:spPr>
          <a:xfrm>
            <a:off x="457200" y="260350"/>
            <a:ext cx="7467600" cy="6213475"/>
          </a:xfrm>
        </p:spPr>
        <p:txBody>
          <a:bodyPr/>
          <a:lstStyle/>
          <a:p>
            <a:pPr eaLnBrk="1" hangingPunct="1"/>
            <a:r>
              <a:rPr lang="uk-UA" sz="1800" smtClean="0"/>
              <a:t> </a:t>
            </a:r>
            <a:r>
              <a:rPr lang="uk-UA" sz="2000" b="1" smtClean="0"/>
              <a:t>дошкільнята з досить високими функціональними резервами зору (слабозорі дошкільники з середньою тяжкістю зорового дефекту, діти з амбліопією і косоокістю всіх ступенів зниження зору).</a:t>
            </a:r>
          </a:p>
          <a:p>
            <a:pPr eaLnBrk="1" hangingPunct="1"/>
            <a:r>
              <a:rPr lang="uk-UA" sz="2000" smtClean="0"/>
              <a:t>Слід суворо дотримуватися певних умов проведення занять. Освітленість робочого місця підбирається індивідуально відповідно до особливостей реактивності зорової системи (зниження чутливості до світла в надпороговому діапазоні і її підвищення - світлобоязнь). Поза дитини під час занять не повинна надавати негативного впливу на його поставу. Оптимальна відстань від очей до наочного матеріалу - 20-30см. Для порушеного зору характерна низька функціональна стійкість розрізнення об'єктів; тому педагог не повинен допускати зорового стомлення. Тривалість зорової роботи не повинна перевищувати 15 хвилин. У перервах для відпочинку - візуальна фіксація віддалених об'єктів, що сприяє зменшенню напруги акомодації, або ж адаптація до білому тлі середньої яскравості.</a:t>
            </a:r>
            <a:endParaRPr lang="ru-RU" sz="2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40962" name="Содержимое 2"/>
          <p:cNvSpPr>
            <a:spLocks noGrp="1"/>
          </p:cNvSpPr>
          <p:nvPr>
            <p:ph sz="quarter" idx="1"/>
          </p:nvPr>
        </p:nvSpPr>
        <p:spPr>
          <a:xfrm>
            <a:off x="457200" y="260350"/>
            <a:ext cx="8147050" cy="6213475"/>
          </a:xfrm>
        </p:spPr>
        <p:txBody>
          <a:bodyPr/>
          <a:lstStyle/>
          <a:p>
            <a:pPr eaLnBrk="1" hangingPunct="1"/>
            <a:r>
              <a:rPr lang="uk-UA" sz="2000" smtClean="0"/>
              <a:t>Певні вимоги пред'являються до наочного матеріалу, зображення на малюнках повинні мати оптимальні просторові і тимчасові характеристики (яскравість, контраст, колір, структура, співвідношення елементів, час експозиції і т.д.). Важливо обмежувати інформаційну ємність зображень і сюжетних ситуацій з метою виключення надмірності, що затрудняє впізнання. Мають значення кількість і щільність зображень, ступінь їх розчленованості. Кожне зображення повинне мати чіткий контур, високий контраст (до 60-100%); його кутові розміри підбираються індивідуально залежно від гостроти зору і стану поля зору. Наведемо приклади, як необхідно враховувати тип зорових порушень при підборі наочного матеріалу. При периферичних дефектах поля зору і відносно збереженій центральній зоні візуальна стимуляція повинна проводитися за допомогою об'єктів середніх кутових розмірів (3-5 град.) З високим контрастом (60-100%). При наявності центральної скотоми зорова система активується за допомогою зображень великих кутових розмірів (5-10 град. і більше), з посиленим чорно-білим контрастом </a:t>
            </a:r>
            <a:r>
              <a:rPr lang="uk-UA" sz="1600" smtClean="0"/>
              <a:t>(60-100%). </a:t>
            </a:r>
            <a:endParaRPr lang="ru-RU" sz="16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1986" name="Содержимое 2"/>
          <p:cNvSpPr>
            <a:spLocks noGrp="1"/>
          </p:cNvSpPr>
          <p:nvPr>
            <p:ph sz="quarter" idx="1"/>
          </p:nvPr>
        </p:nvSpPr>
        <p:spPr>
          <a:xfrm>
            <a:off x="457200" y="333375"/>
            <a:ext cx="8147050" cy="6140450"/>
          </a:xfrm>
        </p:spPr>
        <p:txBody>
          <a:bodyPr/>
          <a:lstStyle/>
          <a:p>
            <a:pPr eaLnBrk="1" hangingPunct="1"/>
            <a:r>
              <a:rPr lang="uk-UA" sz="2000" smtClean="0"/>
              <a:t>Час пред'явлення зорового матеріалу має бути збільшено, так як тимчасова роздільна здатність периферичних областей значно нижче центральної. При наявності центральних і парацентральних скотом рекомендується пред'являти великі чорно-білі зображення з кутовим розміром понад 10 град. При "трубчастому" звуженні поля зору візуальна стимуляція проводиться об'єктами невеликого кутового розміру (1-3 град.) З локалізацією їх на центральній зоні поля зору. </a:t>
            </a:r>
          </a:p>
          <a:p>
            <a:pPr eaLnBrk="1" hangingPunct="1"/>
            <a:r>
              <a:rPr lang="uk-UA" sz="2000" b="1" smtClean="0"/>
              <a:t>Поле зору</a:t>
            </a:r>
            <a:r>
              <a:rPr lang="uk-UA" sz="2000" smtClean="0"/>
              <a:t> - це простір, який ми бачимо навколо себе. Нормальне поле зору допомагає нам орієнтуватися в просторі, дозволяє бачити відразу багато предметів, оцінювати їх відносну величину, розташування і відстань між ними. У початковій стадії глаукоми найчастіше відзначаються малопомітні випадіння невеликих парацентральних ділянок поля зору. В подальшому, при прогресуванні глаукоми виявляється неухильне звуження периферичних меж поля зору. На пізніх стадіях зберігається трубчастий центральний зір або острівець зору розташовується ексцентрично в скроневій частині поля зору. В термінальній стадії глаукоми зір зникає повністю. </a:t>
            </a:r>
            <a:endParaRPr lang="ru-RU"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362" name="Содержимое 2"/>
          <p:cNvSpPr>
            <a:spLocks noGrp="1"/>
          </p:cNvSpPr>
          <p:nvPr>
            <p:ph sz="quarter" idx="1"/>
          </p:nvPr>
        </p:nvSpPr>
        <p:spPr>
          <a:xfrm>
            <a:off x="457200" y="404813"/>
            <a:ext cx="7643813" cy="6069012"/>
          </a:xfrm>
        </p:spPr>
        <p:txBody>
          <a:bodyPr/>
          <a:lstStyle/>
          <a:p>
            <a:pPr eaLnBrk="1" hangingPunct="1"/>
            <a:r>
              <a:rPr lang="ru-RU" smtClean="0"/>
              <a:t>У нормі у більшості людей формується зоровий тип сприйняття. Причому домінування зору (виникає як в філо- так і в онтогенезі) настільки міцно, що навіть такі серйозні порушення його функцій, які спостерігаються у слабозорих і </a:t>
            </a:r>
            <a:r>
              <a:rPr lang="uk-UA" smtClean="0"/>
              <a:t>з частковим зором</a:t>
            </a:r>
            <a:r>
              <a:rPr lang="ru-RU" smtClean="0"/>
              <a:t>, не тягнуть за собою зміни типу сприйняття. Як і внормі, у них спостерігається візуально - рухово - слуховий тип сприйняття. </a:t>
            </a:r>
          </a:p>
          <a:p>
            <a:pPr eaLnBrk="1" hangingPunct="1"/>
            <a:endParaRPr lang="ru-RU" smtClean="0"/>
          </a:p>
          <a:p>
            <a:pPr eaLnBrk="1" hangingPunct="1">
              <a:buFont typeface="Wingdings" pitchFamily="2" charset="2"/>
              <a:buNone/>
            </a:pPr>
            <a:r>
              <a:rPr lang="ru-RU" b="1" smtClean="0"/>
              <a:t>               </a:t>
            </a:r>
          </a:p>
          <a:p>
            <a:pPr eaLnBrk="1" hangingPunct="1">
              <a:buFont typeface="Wingdings" pitchFamily="2" charset="2"/>
              <a:buNone/>
            </a:pPr>
            <a:endParaRPr lang="ru-RU" smtClean="0"/>
          </a:p>
        </p:txBody>
      </p:sp>
      <p:pic>
        <p:nvPicPr>
          <p:cNvPr id="15363" name="Picture 3"/>
          <p:cNvPicPr>
            <a:picLocks noChangeAspect="1" noChangeArrowheads="1"/>
          </p:cNvPicPr>
          <p:nvPr/>
        </p:nvPicPr>
        <p:blipFill>
          <a:blip r:embed="rId3" cstate="print"/>
          <a:srcRect/>
          <a:stretch>
            <a:fillRect/>
          </a:stretch>
        </p:blipFill>
        <p:spPr bwMode="auto">
          <a:xfrm>
            <a:off x="2484438" y="3716338"/>
            <a:ext cx="3937000" cy="29527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ru-RU" cap="none" smtClean="0"/>
              <a:t> </a:t>
            </a:r>
            <a:r>
              <a:rPr lang="ru-RU" sz="2400" b="1" cap="none" smtClean="0">
                <a:solidFill>
                  <a:schemeClr val="tx1"/>
                </a:solidFill>
              </a:rPr>
              <a:t>Дефекти полів зору</a:t>
            </a:r>
          </a:p>
        </p:txBody>
      </p:sp>
      <p:pic>
        <p:nvPicPr>
          <p:cNvPr id="43010" name="Picture 3"/>
          <p:cNvPicPr>
            <a:picLocks noGrp="1" noChangeAspect="1" noChangeArrowheads="1"/>
          </p:cNvPicPr>
          <p:nvPr>
            <p:ph type="body" idx="4294967295"/>
          </p:nvPr>
        </p:nvPicPr>
        <p:blipFill>
          <a:blip r:embed="rId2" cstate="print"/>
          <a:srcRect/>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body" idx="4294967295"/>
          </p:nvPr>
        </p:nvSpPr>
        <p:spPr>
          <a:xfrm>
            <a:off x="539750" y="188913"/>
            <a:ext cx="8280400" cy="6192837"/>
          </a:xfrm>
        </p:spPr>
        <p:txBody>
          <a:bodyPr/>
          <a:lstStyle/>
          <a:p>
            <a:r>
              <a:rPr lang="uk-UA" sz="2000" smtClean="0"/>
              <a:t>Змішані форми патології (при високому ступені міопії з грубими змінами очного дна, дифузійної частковою атрофією зорового нерва, при змішаних формах дистрофій сітківки і т.д.) характеризуються наявністю по всьому полю зору безлічі різних за розміром відносних і абсолютних скотом. У цих випадках, а також при ністагмі (неконтрольовані очні рухи) проводиться індивідуальний підбір характеристик для візуальної стимуляції. Хроматичні об'єкти підбираються залежно від стану колірного зору.</a:t>
            </a:r>
            <a:r>
              <a:rPr lang="ru-RU" sz="2000" smtClean="0"/>
              <a:t/>
            </a:r>
            <a:br>
              <a:rPr lang="ru-RU" sz="2000" smtClean="0"/>
            </a:br>
            <a:endParaRPr lang="ru-RU" sz="2000" smtClean="0"/>
          </a:p>
        </p:txBody>
      </p:sp>
      <p:pic>
        <p:nvPicPr>
          <p:cNvPr id="44034" name="Picture 4"/>
          <p:cNvPicPr>
            <a:picLocks noChangeAspect="1" noChangeArrowheads="1"/>
          </p:cNvPicPr>
          <p:nvPr/>
        </p:nvPicPr>
        <p:blipFill>
          <a:blip r:embed="rId2" cstate="print"/>
          <a:srcRect/>
          <a:stretch>
            <a:fillRect/>
          </a:stretch>
        </p:blipFill>
        <p:spPr bwMode="auto">
          <a:xfrm>
            <a:off x="179388" y="3049588"/>
            <a:ext cx="4752975" cy="3565525"/>
          </a:xfrm>
          <a:prstGeom prst="rect">
            <a:avLst/>
          </a:prstGeom>
          <a:noFill/>
          <a:ln w="9525">
            <a:noFill/>
            <a:miter lim="800000"/>
            <a:headEnd/>
            <a:tailEnd/>
          </a:ln>
        </p:spPr>
      </p:pic>
      <p:pic>
        <p:nvPicPr>
          <p:cNvPr id="44035" name="Picture 5"/>
          <p:cNvPicPr>
            <a:picLocks noChangeAspect="1" noChangeArrowheads="1"/>
          </p:cNvPicPr>
          <p:nvPr/>
        </p:nvPicPr>
        <p:blipFill>
          <a:blip r:embed="rId3" cstate="print"/>
          <a:srcRect/>
          <a:stretch>
            <a:fillRect/>
          </a:stretch>
        </p:blipFill>
        <p:spPr bwMode="auto">
          <a:xfrm>
            <a:off x="4932363" y="3068638"/>
            <a:ext cx="3959225" cy="35829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8" name="Содержимое 2"/>
          <p:cNvSpPr>
            <a:spLocks noGrp="1"/>
          </p:cNvSpPr>
          <p:nvPr>
            <p:ph sz="quarter" idx="1"/>
          </p:nvPr>
        </p:nvSpPr>
        <p:spPr>
          <a:xfrm>
            <a:off x="457200" y="333375"/>
            <a:ext cx="7859713" cy="6140450"/>
          </a:xfrm>
        </p:spPr>
        <p:txBody>
          <a:bodyPr/>
          <a:lstStyle/>
          <a:p>
            <a:pPr eaLnBrk="1" hangingPunct="1"/>
            <a:r>
              <a:rPr lang="uk-UA" sz="2000" b="1" smtClean="0"/>
              <a:t>Основні властивості зорового сприйняття:</a:t>
            </a:r>
            <a:endParaRPr lang="uk-UA" sz="2000" smtClean="0"/>
          </a:p>
          <a:p>
            <a:pPr eaLnBrk="1" hangingPunct="1"/>
            <a:r>
              <a:rPr lang="uk-UA" sz="2000" b="1" smtClean="0"/>
              <a:t>1.Вибірковість сприйняття</a:t>
            </a:r>
            <a:r>
              <a:rPr lang="uk-UA" sz="2000" smtClean="0"/>
              <a:t> - виділення певних об'єктів і явищ; залежність від уваги, інтересів, мотивацій, установок, емоційно-вольової сфери.</a:t>
            </a:r>
          </a:p>
          <a:p>
            <a:pPr eaLnBrk="1" hangingPunct="1"/>
            <a:r>
              <a:rPr lang="uk-UA" sz="2000" b="1" smtClean="0"/>
              <a:t>2.Предметность сприйняття</a:t>
            </a:r>
            <a:r>
              <a:rPr lang="uk-UA" sz="2000" smtClean="0"/>
              <a:t> - віднесення відомостей, одержуваних із зовнішнього світу, до цього світу, тобто так званий акт об'єктивізації. Система дій, що забезпечують суб'єкту відкриття предметності світу. Особливості формування предметності сприйняття у дітей. Роль предметності в регуляції поведінки.</a:t>
            </a:r>
          </a:p>
          <a:p>
            <a:pPr eaLnBrk="1" hangingPunct="1"/>
            <a:r>
              <a:rPr lang="uk-UA" sz="2000" b="1" smtClean="0"/>
              <a:t>3.Цілісність сприйняття</a:t>
            </a:r>
            <a:r>
              <a:rPr lang="uk-UA" sz="2000" smtClean="0"/>
              <a:t> - складається на основі узагальнення знань про окремі властивості і якості предмета, одержуваних у вигляді різних відчуттів: залежність цілісності сприйняття від процесу сенсорного розвитку дитини. Зв'язок цілісності сприйняття з механізмами пам'яті (звірення образу з еталоном), мисленням (операції аналізу, синтезу).</a:t>
            </a:r>
            <a:endParaRPr lang="ru-RU" sz="20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46082" name="Содержимое 2"/>
          <p:cNvSpPr>
            <a:spLocks noGrp="1"/>
          </p:cNvSpPr>
          <p:nvPr>
            <p:ph sz="quarter" idx="1"/>
          </p:nvPr>
        </p:nvSpPr>
        <p:spPr>
          <a:xfrm>
            <a:off x="468313" y="260350"/>
            <a:ext cx="7467600" cy="6242050"/>
          </a:xfrm>
        </p:spPr>
        <p:txBody>
          <a:bodyPr/>
          <a:lstStyle/>
          <a:p>
            <a:pPr eaLnBrk="1" hangingPunct="1"/>
            <a:r>
              <a:rPr lang="uk-UA" sz="2000" b="1" smtClean="0"/>
              <a:t>4.Структурність, детальність сприйняття</a:t>
            </a:r>
            <a:r>
              <a:rPr lang="uk-UA" sz="2000" smtClean="0"/>
              <a:t> - уміння використовувати знання загальних властивостей об'єкта в процесі сприйняття одного з них. Зв'язок з цілісністю сприйняття, а також з взаємозалежної діяльністю аналізаторів.</a:t>
            </a:r>
          </a:p>
          <a:p>
            <a:pPr eaLnBrk="1" hangingPunct="1"/>
            <a:r>
              <a:rPr lang="uk-UA" sz="2000" b="1" smtClean="0"/>
              <a:t>5.Апперцепція сприйняття</a:t>
            </a:r>
            <a:r>
              <a:rPr lang="uk-UA" sz="2000" smtClean="0"/>
              <a:t> - процес усвідомлення ще не дійшов до свідомості враження; зв'язок сприйняття з минулим досвідом; вплив накопиченого зорового досвіду на процес сприйняття; залежність сприйняття від змісту психічного життя людини, від особливостей його особистості.</a:t>
            </a:r>
          </a:p>
          <a:p>
            <a:pPr eaLnBrk="1" hangingPunct="1"/>
            <a:r>
              <a:rPr lang="uk-UA" sz="2000" b="1" smtClean="0"/>
              <a:t>6.Антиціпація</a:t>
            </a:r>
            <a:r>
              <a:rPr lang="uk-UA" sz="2000" smtClean="0"/>
              <a:t> - передбачення, заздалегідь складене уявлення про що-небудь. Рівні антиціпації: субсенсорний (підсвідомий); перцептивний(оперативна і довготривала пам'ять); уявлення (панорамні образи, візуальні схеми); мовно-мисленнєвий (узагальнення, формування гіпотези про об'єкт, подію).</a:t>
            </a:r>
            <a:endParaRPr lang="ru-RU" sz="20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106" name="Содержимое 2"/>
          <p:cNvSpPr>
            <a:spLocks noGrp="1"/>
          </p:cNvSpPr>
          <p:nvPr>
            <p:ph sz="quarter" idx="1"/>
          </p:nvPr>
        </p:nvSpPr>
        <p:spPr>
          <a:xfrm>
            <a:off x="250825" y="260350"/>
            <a:ext cx="7467600" cy="6337300"/>
          </a:xfrm>
        </p:spPr>
        <p:txBody>
          <a:bodyPr/>
          <a:lstStyle/>
          <a:p>
            <a:pPr eaLnBrk="1" hangingPunct="1"/>
            <a:r>
              <a:rPr lang="uk-UA" sz="2000" b="1" smtClean="0"/>
              <a:t>7.Константність </a:t>
            </a:r>
            <a:r>
              <a:rPr lang="uk-UA" sz="2000" smtClean="0"/>
              <a:t>- відносна сталість сприймання характеристик об'єкта. Залежність зміни вигляду об'єкта від різноманіття умов їх появи (віддаленість від очей; рівень освітленості; місце розташування).</a:t>
            </a:r>
          </a:p>
          <a:p>
            <a:pPr eaLnBrk="1" hangingPunct="1"/>
            <a:r>
              <a:rPr lang="uk-UA" sz="2000" b="1" smtClean="0"/>
              <a:t>8.Узагальненість сприйняття.</a:t>
            </a:r>
            <a:r>
              <a:rPr lang="uk-UA" sz="2000" smtClean="0"/>
              <a:t> Взаємозв'язок з розумовими операціями (порівняння, узагальнення, аналіз, синтез).</a:t>
            </a:r>
          </a:p>
          <a:p>
            <a:pPr eaLnBrk="1" hangingPunct="1"/>
            <a:endParaRPr lang="uk-UA" sz="2000" smtClean="0"/>
          </a:p>
          <a:p>
            <a:pPr eaLnBrk="1" hangingPunct="1"/>
            <a:r>
              <a:rPr lang="uk-UA" sz="2000" b="1" smtClean="0"/>
              <a:t>Зорове сприйняття взаємодіє з іншими психічними процесами. На базовому сенсорно - перцептивному рівні (відчуття і сприйняття) формуються так звані первинні образи при безпосередньому впливі об'єктів на органи чуття. Уявлення (вторинні образи) з'єднують наочність з узагальненістю. Формування вторинних образів містить дві тенденції: деталізацію та інтеграцію, узагальнення та систематизацію. Яскравість, чіткість, ступінь деталізації та інші характеристики образів залежать від діяльності суб'єкта. </a:t>
            </a:r>
            <a:endParaRPr lang="ru-RU" sz="2000" b="1"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p:cNvSpPr>
          <p:nvPr>
            <p:ph type="body" idx="4294967295"/>
          </p:nvPr>
        </p:nvSpPr>
        <p:spPr>
          <a:xfrm>
            <a:off x="611188" y="549275"/>
            <a:ext cx="7467600" cy="4873625"/>
          </a:xfrm>
        </p:spPr>
        <p:txBody>
          <a:bodyPr/>
          <a:lstStyle/>
          <a:p>
            <a:pPr eaLnBrk="1" hangingPunct="1">
              <a:lnSpc>
                <a:spcPct val="90000"/>
              </a:lnSpc>
            </a:pPr>
            <a:r>
              <a:rPr lang="uk-UA" sz="2000" b="1" smtClean="0"/>
              <a:t>До рівня уявлень відносяться образна пам'ять, уява, послідовні образи. Взаємозв'язок зорового сприйняття і пам'яті проявляється тоді, коли зорові образи пізнаються, формуються і зберігаються на різних рівнях пам'яті. Мовно - мисленнєвий рівень відображення пов'язаний з формування понять і оперування знаковими системами. Взаємодія зорового сприйняття і мислення проявляється в процесі категоризації, ідентифікації, звірення зорових образів з еталонами, що зберігаються в пам'яті. Вибірковість зорового сприйняття залежить від розвитку рівня уваги, від уміння виділяти потрібний предмет, зображення з навколишнього світу. Інтенсивність і терміни розвитку словесної мови також пов'язані з зоровим сприйняттям.</a:t>
            </a:r>
            <a:endParaRPr lang="ru-RU" sz="2000" b="1" smtClean="0"/>
          </a:p>
          <a:p>
            <a:pPr>
              <a:lnSpc>
                <a:spcPct val="90000"/>
              </a:lnSpc>
            </a:pPr>
            <a:endParaRPr lang="ru-RU" sz="2000" b="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path path="rect">
            <a:fillToRect l="100000" t="100000"/>
          </a:path>
        </a:gradFill>
        <a:effectLst/>
      </p:bgPr>
    </p:bg>
    <p:spTree>
      <p:nvGrpSpPr>
        <p:cNvPr id="1" name=""/>
        <p:cNvGrpSpPr/>
        <p:nvPr/>
      </p:nvGrpSpPr>
      <p:grpSpPr>
        <a:xfrm>
          <a:off x="0" y="0"/>
          <a:ext cx="0" cy="0"/>
          <a:chOff x="0" y="0"/>
          <a:chExt cx="0" cy="0"/>
        </a:xfrm>
      </p:grpSpPr>
      <p:sp>
        <p:nvSpPr>
          <p:cNvPr id="49154" name="Содержимое 2"/>
          <p:cNvSpPr>
            <a:spLocks noGrp="1"/>
          </p:cNvSpPr>
          <p:nvPr>
            <p:ph sz="quarter" idx="1"/>
          </p:nvPr>
        </p:nvSpPr>
        <p:spPr>
          <a:xfrm>
            <a:off x="457200" y="333375"/>
            <a:ext cx="7467600" cy="6140450"/>
          </a:xfrm>
        </p:spPr>
        <p:txBody>
          <a:bodyPr/>
          <a:lstStyle/>
          <a:p>
            <a:pPr algn="ctr" eaLnBrk="1" hangingPunct="1"/>
            <a:r>
              <a:rPr lang="uk-UA" sz="2000" b="1" smtClean="0"/>
              <a:t>Особливості зорового сприйняття при порушенні зору.</a:t>
            </a:r>
          </a:p>
          <a:p>
            <a:pPr eaLnBrk="1" hangingPunct="1"/>
            <a:r>
              <a:rPr lang="uk-UA" sz="2000" smtClean="0"/>
              <a:t>Л.П. Григор'єва зазначає, що сприйняття реалізується механізмами взаємопов'язаних зорових функцій (світлова і контрастна чутливість, кольоровідчуття, роздільна здатність.). При патології зорової системи, що порушує її структуру і функції, мають місце зміна і неузгодженість сенсорно-перцептивних механізмів, що ускладнює формування основних якостей сприйняття. У слабозорих, із залишковим зором, глухих з низьким зором внаслідок сенсорної та загальної психічної депривації дозрівання структур мозку може бути уповільнено. Індивідуальна діяльність і досвід дитини можуть бути істотно обмежені. Порушення функцій зору призводить до скорочення і редукування (ослаблення) зорових відчуттів у людей із залишковим зором та слабозорих або повного їхнього випадання у тотально сліпих.</a:t>
            </a:r>
            <a:endParaRPr lang="ru-RU" sz="20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0178" name="Содержимое 2"/>
          <p:cNvSpPr>
            <a:spLocks noGrp="1"/>
          </p:cNvSpPr>
          <p:nvPr>
            <p:ph sz="quarter" idx="1"/>
          </p:nvPr>
        </p:nvSpPr>
        <p:spPr>
          <a:xfrm>
            <a:off x="457200" y="260350"/>
            <a:ext cx="7467600" cy="6213475"/>
          </a:xfrm>
        </p:spPr>
        <p:txBody>
          <a:bodyPr/>
          <a:lstStyle/>
          <a:p>
            <a:pPr algn="ctr" eaLnBrk="1" hangingPunct="1">
              <a:buFont typeface="Wingdings" pitchFamily="2" charset="2"/>
              <a:buNone/>
            </a:pPr>
            <a:r>
              <a:rPr lang="uk-UA" sz="2000" b="1" smtClean="0"/>
              <a:t>  </a:t>
            </a:r>
            <a:r>
              <a:rPr lang="uk-UA" b="1" smtClean="0"/>
              <a:t>Особливості зорового сприйняття слабозорих дошкільників: </a:t>
            </a:r>
          </a:p>
          <a:p>
            <a:pPr eaLnBrk="1" hangingPunct="1"/>
            <a:r>
              <a:rPr lang="uk-UA" smtClean="0"/>
              <a:t>процес сприйняття спонтанний, низької якості і малого об'єму; часткове впізнавання об'єктів; </a:t>
            </a:r>
          </a:p>
          <a:p>
            <a:pPr eaLnBrk="1" hangingPunct="1"/>
            <a:r>
              <a:rPr lang="uk-UA" smtClean="0"/>
              <a:t>довільне перерахування об'єктів сюжетного зображення, з встановленням невірних причинно-наслідкових зв'язків і відносин; </a:t>
            </a:r>
          </a:p>
          <a:p>
            <a:pPr eaLnBrk="1" hangingPunct="1"/>
            <a:r>
              <a:rPr lang="uk-UA" smtClean="0"/>
              <a:t>у дітей з косоокістю і амбліопією в плеоптичний період лікування ("виключається" кращебачуче око) мають ті ж зорові можливості, що і слабозорі, і навіть люди із залишковим зором.</a:t>
            </a:r>
            <a:endParaRPr lang="ru-RU"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1202" name="Содержимое 2"/>
          <p:cNvSpPr>
            <a:spLocks noGrp="1"/>
          </p:cNvSpPr>
          <p:nvPr>
            <p:ph sz="quarter" idx="1"/>
          </p:nvPr>
        </p:nvSpPr>
        <p:spPr>
          <a:xfrm>
            <a:off x="457200" y="404813"/>
            <a:ext cx="7467600" cy="6069012"/>
          </a:xfrm>
        </p:spPr>
        <p:txBody>
          <a:bodyPr/>
          <a:lstStyle/>
          <a:p>
            <a:pPr algn="ctr" eaLnBrk="1" hangingPunct="1">
              <a:buFont typeface="Wingdings" pitchFamily="2" charset="2"/>
              <a:buNone/>
            </a:pPr>
            <a:r>
              <a:rPr lang="uk-UA" sz="2000" b="1" smtClean="0"/>
              <a:t>  При сліпоті та слабкозорості спостерігається редукованість проявів деяких властивостей сприйняття:</a:t>
            </a:r>
          </a:p>
          <a:p>
            <a:pPr eaLnBrk="1" hangingPunct="1"/>
            <a:r>
              <a:rPr lang="uk-UA" sz="2000" b="1" smtClean="0"/>
              <a:t>1.Вибірковість сприйняття</a:t>
            </a:r>
            <a:r>
              <a:rPr lang="uk-UA" sz="2000" smtClean="0"/>
              <a:t> залежить від змін зору: зниження гостроти зору, порушення кольоросприйняття, зміни поля зору. Вибірковість сприйняття обмежується вузьким колом інтересів, зниженням активності відбивної діяльності, меншим порівняно з нормою емоційним впливом об'єктів зовнішнього світу.</a:t>
            </a:r>
          </a:p>
          <a:p>
            <a:pPr eaLnBrk="1" hangingPunct="1"/>
            <a:r>
              <a:rPr lang="uk-UA" sz="2000" b="1" smtClean="0"/>
              <a:t>2.Предметность зорового сприйняття</a:t>
            </a:r>
            <a:r>
              <a:rPr lang="uk-UA" sz="2000" smtClean="0"/>
              <a:t> залежить від світлочутливості, кольоросприйняття, стереоскопічного зору, периферичного зору; а також від величини предмета, відстані до очей, освітленості, контрасту між яскравістю об'єкта і фону.</a:t>
            </a:r>
          </a:p>
          <a:p>
            <a:pPr eaLnBrk="1" hangingPunct="1"/>
            <a:r>
              <a:rPr lang="uk-UA" sz="2000" b="1" smtClean="0"/>
              <a:t>3.Цілісність зорового сприйняття</a:t>
            </a:r>
            <a:r>
              <a:rPr lang="uk-UA" sz="2000" smtClean="0"/>
              <a:t> при глибоких порушеннях зору характеризується фрагментарністю, неповним, неточним відображенням зовнішнього світу, що тягне порушення детальності, структурності сприйняття.</a:t>
            </a:r>
            <a:endParaRPr lang="ru-RU" sz="20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Содержимое 2"/>
          <p:cNvSpPr>
            <a:spLocks noGrp="1"/>
          </p:cNvSpPr>
          <p:nvPr>
            <p:ph sz="quarter" idx="1"/>
          </p:nvPr>
        </p:nvSpPr>
        <p:spPr>
          <a:xfrm>
            <a:off x="457200" y="188913"/>
            <a:ext cx="7467600" cy="6284912"/>
          </a:xfrm>
        </p:spPr>
        <p:txBody>
          <a:bodyPr/>
          <a:lstStyle/>
          <a:p>
            <a:pPr eaLnBrk="1" hangingPunct="1"/>
            <a:r>
              <a:rPr lang="uk-UA" sz="2000" b="1" smtClean="0"/>
              <a:t>4.У процесі аперцепції при зміні зору відзначається недостатність попереднього досвіду, зниження повноти і точності відображуваного, невміння інтерпретувати.</a:t>
            </a:r>
          </a:p>
          <a:p>
            <a:pPr eaLnBrk="1" hangingPunct="1"/>
            <a:endParaRPr lang="uk-UA" sz="2000" b="1" smtClean="0"/>
          </a:p>
          <a:p>
            <a:pPr eaLnBrk="1" hangingPunct="1"/>
            <a:r>
              <a:rPr lang="uk-UA" sz="2000" b="1" smtClean="0"/>
              <a:t>5.Все це порушує осмисленість сприйняття, погіршує запам'ятовування, скорочується зона константного зорового сприйняття.</a:t>
            </a:r>
          </a:p>
          <a:p>
            <a:pPr eaLnBrk="1" hangingPunct="1"/>
            <a:endParaRPr lang="uk-UA" sz="2000" b="1" smtClean="0"/>
          </a:p>
          <a:p>
            <a:pPr eaLnBrk="1" hangingPunct="1"/>
            <a:r>
              <a:rPr lang="uk-UA" sz="2000" b="1" smtClean="0"/>
              <a:t>6.Наблюдаеться зв'язок порушень антиципації (збіднення і деформація зорових образів) з процесом звірення.</a:t>
            </a:r>
          </a:p>
          <a:p>
            <a:pPr eaLnBrk="1" hangingPunct="1"/>
            <a:endParaRPr lang="uk-UA" sz="2000" b="1" smtClean="0"/>
          </a:p>
          <a:p>
            <a:pPr eaLnBrk="1" hangingPunct="1"/>
            <a:r>
              <a:rPr lang="uk-UA" sz="2000" b="1" smtClean="0"/>
              <a:t>7.Узагальненість при слабозорості і залишковому зорі різко знижена: немає можливості вичленувати, виділити головні, основні елементи, істотні ознаки; погляд фіксує випадкові елементи.</a:t>
            </a:r>
            <a:endParaRPr lang="ru-RU" sz="20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4294967295"/>
          </p:nvPr>
        </p:nvSpPr>
        <p:spPr>
          <a:xfrm>
            <a:off x="457200" y="260350"/>
            <a:ext cx="7467600" cy="6213475"/>
          </a:xfrm>
        </p:spPr>
        <p:txBody>
          <a:bodyPr/>
          <a:lstStyle/>
          <a:p>
            <a:pPr eaLnBrk="1" hangingPunct="1"/>
            <a:r>
              <a:rPr lang="ru-RU" sz="2000" b="1" i="1" smtClean="0">
                <a:latin typeface="Comic Sans MS" pitchFamily="66" charset="0"/>
              </a:rPr>
              <a:t>Зорове сприйняття</a:t>
            </a:r>
            <a:r>
              <a:rPr lang="ru-RU" sz="2000" smtClean="0"/>
              <a:t> – це дуже складний, багаторівневий, системний процес, що виконує відбивну і регулятивну функції в поведінці людини. Акт зорового сприйняття пов'язаний з виявленням об'єкта, виділенням і розрізненням його ознак.</a:t>
            </a:r>
          </a:p>
        </p:txBody>
      </p:sp>
      <p:pic>
        <p:nvPicPr>
          <p:cNvPr id="16386" name="Picture 5" descr="image002"/>
          <p:cNvPicPr>
            <a:picLocks noChangeAspect="1" noChangeArrowheads="1"/>
          </p:cNvPicPr>
          <p:nvPr/>
        </p:nvPicPr>
        <p:blipFill>
          <a:blip r:embed="rId2" cstate="print"/>
          <a:srcRect/>
          <a:stretch>
            <a:fillRect/>
          </a:stretch>
        </p:blipFill>
        <p:spPr bwMode="auto">
          <a:xfrm>
            <a:off x="827088" y="1916113"/>
            <a:ext cx="7345362" cy="463073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Содержимое 2"/>
          <p:cNvSpPr>
            <a:spLocks noGrp="1"/>
          </p:cNvSpPr>
          <p:nvPr>
            <p:ph sz="quarter" idx="1"/>
          </p:nvPr>
        </p:nvSpPr>
        <p:spPr>
          <a:xfrm>
            <a:off x="323850" y="333375"/>
            <a:ext cx="8281988" cy="6140450"/>
          </a:xfrm>
        </p:spPr>
        <p:txBody>
          <a:bodyPr/>
          <a:lstStyle/>
          <a:p>
            <a:pPr algn="ctr" eaLnBrk="1" hangingPunct="1">
              <a:buFont typeface="Wingdings" pitchFamily="2" charset="2"/>
              <a:buNone/>
            </a:pPr>
            <a:r>
              <a:rPr lang="uk-UA" b="1" smtClean="0"/>
              <a:t>Вимоги до методів роботи з розвитку зорового сприйняття, застосовуваним у практиці навчання дітей з вадами зору:</a:t>
            </a:r>
            <a:endParaRPr lang="uk-UA" smtClean="0"/>
          </a:p>
          <a:p>
            <a:pPr eaLnBrk="1" hangingPunct="1"/>
            <a:r>
              <a:rPr lang="uk-UA" smtClean="0"/>
              <a:t>1. Необхідно забезпечити формування зорового образу, його закріплення і стабілізацію, розвивати когнітивну і регулятивну функцію образу.</a:t>
            </a:r>
          </a:p>
          <a:p>
            <a:pPr eaLnBrk="1" hangingPunct="1"/>
            <a:r>
              <a:rPr lang="uk-UA" smtClean="0"/>
              <a:t>2. У процесі занять важливо переходити від елементарних образів одиничних ознак до складних цілісним образам; навчити дитину свідомому контролю за відповідністю між сенсорними даними і семантичними значеннями образів.</a:t>
            </a:r>
          </a:p>
          <a:p>
            <a:pPr eaLnBrk="1" hangingPunct="1"/>
            <a:r>
              <a:rPr lang="uk-UA" smtClean="0"/>
              <a:t>3. Один і той же об'єкт слід пред'являти в різних умовах і ситуаціях, різними способами для того, щоб сформувати основні властивості сприйняття (предметність, константність, узагальненість та ін.)</a:t>
            </a:r>
            <a:endParaRPr lang="ru-RU"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4274" name="Содержимое 2"/>
          <p:cNvSpPr>
            <a:spLocks noGrp="1"/>
          </p:cNvSpPr>
          <p:nvPr>
            <p:ph sz="quarter" idx="1"/>
          </p:nvPr>
        </p:nvSpPr>
        <p:spPr>
          <a:xfrm>
            <a:off x="457200" y="404813"/>
            <a:ext cx="7467600" cy="6069012"/>
          </a:xfrm>
        </p:spPr>
        <p:txBody>
          <a:bodyPr/>
          <a:lstStyle/>
          <a:p>
            <a:pPr eaLnBrk="1" hangingPunct="1"/>
            <a:r>
              <a:rPr lang="uk-UA" smtClean="0"/>
              <a:t>4. Організовувати заняття таким чином, щоб вони вимагали від дітей високого рівня творчої активності.</a:t>
            </a:r>
          </a:p>
          <a:p>
            <a:pPr eaLnBrk="1" hangingPunct="1"/>
            <a:r>
              <a:rPr lang="uk-UA" smtClean="0"/>
              <a:t>5.Забезпеченість всією сукупністю методів і прийомів, дозовану зорову роботу на різних відстанях від очей і уникнення стомлення.</a:t>
            </a:r>
            <a:endParaRPr lang="ru-RU" smtClean="0"/>
          </a:p>
        </p:txBody>
      </p:sp>
      <p:pic>
        <p:nvPicPr>
          <p:cNvPr id="54275" name="Picture 4"/>
          <p:cNvPicPr>
            <a:picLocks noChangeAspect="1" noChangeArrowheads="1"/>
          </p:cNvPicPr>
          <p:nvPr/>
        </p:nvPicPr>
        <p:blipFill>
          <a:blip r:embed="rId3" cstate="print"/>
          <a:srcRect/>
          <a:stretch>
            <a:fillRect/>
          </a:stretch>
        </p:blipFill>
        <p:spPr bwMode="auto">
          <a:xfrm>
            <a:off x="2700338" y="3284538"/>
            <a:ext cx="3171825" cy="23812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gradFill>
        <a:effectLst/>
      </p:bgPr>
    </p:bg>
    <p:spTree>
      <p:nvGrpSpPr>
        <p:cNvPr id="1" name=""/>
        <p:cNvGrpSpPr/>
        <p:nvPr/>
      </p:nvGrpSpPr>
      <p:grpSpPr>
        <a:xfrm>
          <a:off x="0" y="0"/>
          <a:ext cx="0" cy="0"/>
          <a:chOff x="0" y="0"/>
          <a:chExt cx="0" cy="0"/>
        </a:xfrm>
      </p:grpSpPr>
      <p:sp>
        <p:nvSpPr>
          <p:cNvPr id="55298" name="Содержимое 2"/>
          <p:cNvSpPr>
            <a:spLocks noGrp="1"/>
          </p:cNvSpPr>
          <p:nvPr>
            <p:ph sz="quarter" idx="1"/>
          </p:nvPr>
        </p:nvSpPr>
        <p:spPr>
          <a:xfrm>
            <a:off x="457200" y="188913"/>
            <a:ext cx="7467600" cy="6284912"/>
          </a:xfrm>
        </p:spPr>
        <p:txBody>
          <a:bodyPr/>
          <a:lstStyle/>
          <a:p>
            <a:pPr algn="ctr" eaLnBrk="1" hangingPunct="1">
              <a:buFont typeface="Wingdings" pitchFamily="2" charset="2"/>
              <a:buNone/>
            </a:pPr>
            <a:r>
              <a:rPr lang="uk-UA" sz="2000" b="1" smtClean="0"/>
              <a:t>Педагогічні засоби розвитку зорового сприйняття і у дітей включають в себе:</a:t>
            </a:r>
            <a:endParaRPr lang="uk-UA" sz="2000" smtClean="0"/>
          </a:p>
          <a:p>
            <a:pPr eaLnBrk="1" hangingPunct="1"/>
            <a:r>
              <a:rPr lang="uk-UA" sz="2000" smtClean="0"/>
              <a:t>1. Створення сприятливих гігієнічних умов: раціональне освітлення; дотримання режиму дня, створення умов для зміни видів діяльності, раціональне харчування, організація прогулянок, провітрювання приміщень.</a:t>
            </a:r>
          </a:p>
          <a:p>
            <a:pPr eaLnBrk="1" hangingPunct="1"/>
            <a:r>
              <a:rPr lang="uk-UA" sz="2000" smtClean="0"/>
              <a:t>2. Дотримання вимог до використання наочних посібників.</a:t>
            </a:r>
          </a:p>
          <a:p>
            <a:pPr eaLnBrk="1" hangingPunct="1"/>
            <a:r>
              <a:rPr lang="uk-UA" sz="2000" smtClean="0"/>
              <a:t>3. Проведення педагогами заходів щодо навчання дітей сприйняттю навколишнього світу.</a:t>
            </a:r>
          </a:p>
          <a:p>
            <a:pPr eaLnBrk="1" hangingPunct="1"/>
            <a:r>
              <a:rPr lang="uk-UA" sz="2000" smtClean="0"/>
              <a:t>4. Проведення ігор та вправ, спрямованих на розвиток і стабілізацію зорових функцій.</a:t>
            </a:r>
          </a:p>
          <a:p>
            <a:pPr eaLnBrk="1" hangingPunct="1"/>
            <a:r>
              <a:rPr lang="uk-UA" sz="2000" smtClean="0"/>
              <a:t>5. Дотримання режиму зорових навантажень. Інтенсивність зорового навантаження визначається: величиною посібників; кількістю об'єктів, пропонованих для сприйняття; контрастом предмета і його контуру; змістом навчального матеріалу; темпом роботи дітей на заняттях; зміною видів діяльності і зміною умов діяльності.</a:t>
            </a:r>
            <a:endParaRPr lang="ru-RU" sz="20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path path="rect">
            <a:fillToRect l="100000" t="100000"/>
          </a:path>
        </a:gradFill>
        <a:effectLst/>
      </p:bgPr>
    </p:bg>
    <p:spTree>
      <p:nvGrpSpPr>
        <p:cNvPr id="1" name=""/>
        <p:cNvGrpSpPr/>
        <p:nvPr/>
      </p:nvGrpSpPr>
      <p:grpSpPr>
        <a:xfrm>
          <a:off x="0" y="0"/>
          <a:ext cx="0" cy="0"/>
          <a:chOff x="0" y="0"/>
          <a:chExt cx="0" cy="0"/>
        </a:xfrm>
      </p:grpSpPr>
      <p:sp>
        <p:nvSpPr>
          <p:cNvPr id="56322" name="Содержимое 2"/>
          <p:cNvSpPr>
            <a:spLocks noGrp="1"/>
          </p:cNvSpPr>
          <p:nvPr>
            <p:ph sz="quarter" idx="1"/>
          </p:nvPr>
        </p:nvSpPr>
        <p:spPr>
          <a:xfrm>
            <a:off x="457200" y="188913"/>
            <a:ext cx="7859713" cy="6284912"/>
          </a:xfrm>
        </p:spPr>
        <p:txBody>
          <a:bodyPr/>
          <a:lstStyle/>
          <a:p>
            <a:pPr eaLnBrk="1" hangingPunct="1"/>
            <a:r>
              <a:rPr lang="uk-UA" sz="2000" b="1" smtClean="0"/>
              <a:t>Для запобігання зорового стомлення у дітей педагогам необхідно дотримуватися ряду умов:</a:t>
            </a:r>
            <a:endParaRPr lang="uk-UA" sz="2000" smtClean="0"/>
          </a:p>
          <a:p>
            <a:pPr eaLnBrk="1" hangingPunct="1"/>
            <a:r>
              <a:rPr lang="uk-UA" sz="2000" smtClean="0"/>
              <a:t>1. Достатня освітленість приміщень.</a:t>
            </a:r>
          </a:p>
          <a:p>
            <a:pPr eaLnBrk="1" hangingPunct="1"/>
            <a:r>
              <a:rPr lang="uk-UA" sz="2000" smtClean="0"/>
              <a:t>Денне світло повинне проникати в приміщення безперешкодно: вікна повинні утримуватися в чистоті, на підвіконнях не повинно бути гіллястих рослин, наочних посібників . Для усунення сліпучої дії прямих сонячних променів використовують світлі штори. Не рекомендується закривати шторами верхню частину вікна, фіранки слід розташовувати по краях віконних прорізів. Пофарбовані поверхні повинні бути матовими щоб уникнути блискотючості. Якщо природного освітлення недостатньо використовують змішане (природне плюс штучне). Джерела світла не повинні надавати сліпучу дію.</a:t>
            </a:r>
          </a:p>
          <a:p>
            <a:pPr eaLnBrk="1" hangingPunct="1"/>
            <a:r>
              <a:rPr lang="uk-UA" sz="2000" smtClean="0"/>
              <a:t>Для забезпечення достатньої освітленості робочого місця столи, за якими сидять діти, ставлять ближче до світлонесущої стіни на відстані 0,5м, так, щоб світло падало зліва. Дітей з низькою гостротою зору слід саджати за перші столи, ближче до вікон.</a:t>
            </a:r>
            <a:endParaRPr lang="ru-RU" sz="20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7346" name="Содержимое 2"/>
          <p:cNvSpPr>
            <a:spLocks noGrp="1"/>
          </p:cNvSpPr>
          <p:nvPr>
            <p:ph sz="quarter" idx="1"/>
          </p:nvPr>
        </p:nvSpPr>
        <p:spPr>
          <a:xfrm>
            <a:off x="457200" y="333375"/>
            <a:ext cx="8362950" cy="6140450"/>
          </a:xfrm>
        </p:spPr>
        <p:txBody>
          <a:bodyPr/>
          <a:lstStyle/>
          <a:p>
            <a:pPr eaLnBrk="1" hangingPunct="1"/>
            <a:r>
              <a:rPr lang="uk-UA" sz="2000" smtClean="0"/>
              <a:t>2. Зручне розміщення дітей за столами.</a:t>
            </a:r>
          </a:p>
          <a:p>
            <a:pPr eaLnBrk="1" hangingPunct="1"/>
            <a:r>
              <a:rPr lang="uk-UA" sz="2000" smtClean="0"/>
              <a:t>Меблі повинні бути підібрані по зросту дітей. Важливо стежити за правильною посадкою дітей за столом протягом всього заняття. Оптимальна відстань між очима і об'єктом зорової роботи 30-35 см. Якщо дитина сильно нахиляється, то якщо це пов'язано з недостатністю зору (наближаючись до об'єкта розрізнення, дитина намагається збільшити його), необхідно призначення корегуючих окулярів або збільшення розмірів пропонованих посібників. Поза дітей повинна бути вільна, зручна, без постійних нахилів тулуба. Спеціальні підставки для книг, картинок, дозволяють істотно послабити навантаження на зір. Підбирати їх треба так, щоб відстань між очима і книгою було в межах 30-40см, кут нахилу - 15-20 °.</a:t>
            </a:r>
          </a:p>
          <a:p>
            <a:pPr eaLnBrk="1" hangingPunct="1"/>
            <a:r>
              <a:rPr lang="uk-UA" sz="2000" smtClean="0"/>
              <a:t>Розсаджувати дітей слід відповідно до їх зором: за перші столи – дітей, що страждають амбліопією, розбіжною косоокістю, з низькою гостротою зору (-0,4), за останні - дітей з більш високою гостротою зору (0,6-1,0) і збіжною косоокістю. Крім того, якщо у дитини оклюзія лівого ока, то його садять праворуч від педагога, якщо правого ока, то - зліва.</a:t>
            </a:r>
            <a:endParaRPr lang="ru-RU" sz="20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8370" name="Содержимое 2"/>
          <p:cNvSpPr>
            <a:spLocks noGrp="1"/>
          </p:cNvSpPr>
          <p:nvPr>
            <p:ph sz="quarter" idx="1"/>
          </p:nvPr>
        </p:nvSpPr>
        <p:spPr>
          <a:xfrm>
            <a:off x="250825" y="260350"/>
            <a:ext cx="8569325" cy="6213475"/>
          </a:xfrm>
        </p:spPr>
        <p:txBody>
          <a:bodyPr/>
          <a:lstStyle/>
          <a:p>
            <a:pPr eaLnBrk="1" hangingPunct="1"/>
            <a:r>
              <a:rPr lang="uk-UA" sz="1800" smtClean="0"/>
              <a:t>При розгляданні об'єкта, картини, дітей рекомендується розсадити таким чином: у два-три ряди, дотримуючись право-лівосторонньої оклюзії очей; півколом (не широким); «каре», «паралельно» - праворуч і ліворуч від педагога по одному ряду. У всіх зазначених положеннях враховується оклюзія очей, гострота зору (чим нижче гострота зору, тим ближче садимо дитину), вид косоокості (при збіжній - далі, при розбіжній - ближче до педагога).</a:t>
            </a:r>
          </a:p>
          <a:p>
            <a:pPr eaLnBrk="1" hangingPunct="1"/>
            <a:r>
              <a:rPr lang="uk-UA" sz="1800" smtClean="0"/>
              <a:t>3. Дотримання вимог до підбору і пред'явленню наочного матеріалу.</a:t>
            </a:r>
          </a:p>
          <a:p>
            <a:pPr eaLnBrk="1" hangingPunct="1"/>
            <a:r>
              <a:rPr lang="uk-UA" sz="1800" smtClean="0"/>
              <a:t>У зв'язку з тим, що у дітей з порушенням зору страждають різні зорові функції (гострота зору, бінокулярного, звуження або випадання поля зору), до використання наочного матеріалу і його демонстрації пред'являються особливі вимоги. Для знайомства з предметами і явищами навколишнього життя слід використовувати самі предмети або їх реалістичне зображення. Фронтальна наочність повинна бути 1-25 см, індивідуальна от1до 5 см. При гостроті зору 0,05 -0,1 для індивідуальної роботи розмір допомоги 3-4 см, в малюванні дається жирний контур. При гостроті зору 0,2 -0,3 для індивідуальної роботи розмір допомоги 2-3 см, в малюванні дається слабкий контур. При гостроті зору 0,4 -0,8 для індивідуальної роботи розмір допомоги до1 см, в малюванні контур не використовується.</a:t>
            </a:r>
            <a:endParaRPr lang="ru-RU" sz="18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p:cNvSpPr>
          <p:nvPr>
            <p:ph type="body" idx="4294967295"/>
          </p:nvPr>
        </p:nvSpPr>
        <p:spPr>
          <a:xfrm>
            <a:off x="457200" y="333375"/>
            <a:ext cx="8291513" cy="6140450"/>
          </a:xfrm>
        </p:spPr>
        <p:txBody>
          <a:bodyPr/>
          <a:lstStyle/>
          <a:p>
            <a:pPr eaLnBrk="1" hangingPunct="1">
              <a:lnSpc>
                <a:spcPct val="90000"/>
              </a:lnSpc>
            </a:pPr>
            <a:r>
              <a:rPr lang="uk-UA" sz="1800" smtClean="0"/>
              <a:t>Слід якомога ближче розміщувати дітей по відношенню до даного об'єкта, використовувати індивідуальну наочність на вертикальній підставці перед дітьми з низькою гостротою зору. Дітям можна дозволяти не вставати при відповіді (особливо при описі картини або предмета), підходити до об'єкта в процесі заняття. Зразок можна показувати не тільки з дошки, але по підгрупах і індивідуально. На дошці слід розміщувати предмети розміром від 10-до15 см в кількості не більше 8-10, а об'єкти розміром 20-25 см від 3-до 5 штук одночасно. Розміщувати об'єкти на дошці потрібно так, щоб вони не зливалися в єдину лінію, а добре виділялися окремо. При аналізі дитячих робіт рекомендується не розміщувати на дошці всі роботи одночасно, а показувати їх по групах: у молодшій - 2-3 об'єкта, в середній -3-4, у старшій і підготовчій - 5-6 об'єктів.</a:t>
            </a:r>
          </a:p>
          <a:p>
            <a:pPr eaLnBrk="1" hangingPunct="1">
              <a:lnSpc>
                <a:spcPct val="90000"/>
              </a:lnSpc>
            </a:pPr>
            <a:r>
              <a:rPr lang="uk-UA" sz="1800" smtClean="0"/>
              <a:t>Особливості зорового сприйняття дітей з вадами зору диктують дотримання ряд умов при відборі та використанні в спеціальній роботі сюжетних картин: не можна використовувати окантовані картини і картини на червоному, помаранчевому, фіолетовий фонах; картини з глянцевою поверхнею допускаються тільки в підготовчій групі, якщо діти випускаються в масову школу; картина повинна бути графічно грамотною і не спотворювати дійсність; картини демонструють на фланелеграфі, мольберті або дошці; при показі об'єктів на картині користуються указкою; за змістом вона повинна відповідати віку і рівню розвитку дітей.</a:t>
            </a:r>
            <a:endParaRPr lang="ru-RU" sz="1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4294967295"/>
          </p:nvPr>
        </p:nvSpPr>
        <p:spPr>
          <a:xfrm>
            <a:off x="457200" y="260350"/>
            <a:ext cx="7467600" cy="6213475"/>
          </a:xfrm>
        </p:spPr>
        <p:txBody>
          <a:bodyPr/>
          <a:lstStyle/>
          <a:p>
            <a:pPr eaLnBrk="1" hangingPunct="1">
              <a:buFont typeface="Wingdings" pitchFamily="2" charset="2"/>
              <a:buNone/>
            </a:pPr>
            <a:r>
              <a:rPr lang="uk-UA" smtClean="0"/>
              <a:t>                             </a:t>
            </a:r>
          </a:p>
          <a:p>
            <a:pPr eaLnBrk="1" hangingPunct="1">
              <a:buFont typeface="Wingdings" pitchFamily="2" charset="2"/>
              <a:buNone/>
            </a:pPr>
            <a:endParaRPr lang="uk-UA" smtClean="0"/>
          </a:p>
          <a:p>
            <a:pPr eaLnBrk="1" hangingPunct="1">
              <a:buFont typeface="Wingdings" pitchFamily="2" charset="2"/>
              <a:buNone/>
            </a:pPr>
            <a:endParaRPr lang="uk-UA" smtClean="0"/>
          </a:p>
          <a:p>
            <a:pPr eaLnBrk="1" hangingPunct="1">
              <a:buFont typeface="Wingdings" pitchFamily="2" charset="2"/>
              <a:buNone/>
            </a:pPr>
            <a:endParaRPr lang="uk-UA" smtClean="0"/>
          </a:p>
          <a:p>
            <a:pPr eaLnBrk="1" hangingPunct="1">
              <a:buFont typeface="Wingdings" pitchFamily="2" charset="2"/>
              <a:buNone/>
            </a:pPr>
            <a:r>
              <a:rPr lang="uk-UA" smtClean="0"/>
              <a:t>                             </a:t>
            </a:r>
            <a:r>
              <a:rPr lang="uk-UA" b="1" smtClean="0">
                <a:solidFill>
                  <a:srgbClr val="FF0000"/>
                </a:solidFill>
              </a:rPr>
              <a:t>Дякую за увагу !</a:t>
            </a:r>
            <a:endParaRPr lang="ru-RU" b="1" smtClean="0">
              <a:solidFill>
                <a:srgbClr val="FF0000"/>
              </a:solidFill>
            </a:endParaRPr>
          </a:p>
        </p:txBody>
      </p:sp>
      <p:pic>
        <p:nvPicPr>
          <p:cNvPr id="60418" name="Picture 5"/>
          <p:cNvPicPr>
            <a:picLocks noChangeAspect="1" noChangeArrowheads="1"/>
          </p:cNvPicPr>
          <p:nvPr/>
        </p:nvPicPr>
        <p:blipFill>
          <a:blip r:embed="rId2" cstate="print"/>
          <a:srcRect/>
          <a:stretch>
            <a:fillRect/>
          </a:stretch>
        </p:blipFill>
        <p:spPr bwMode="auto">
          <a:xfrm>
            <a:off x="2700338" y="3357563"/>
            <a:ext cx="3001962" cy="28368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7410" name="Содержимое 2"/>
          <p:cNvSpPr>
            <a:spLocks noGrp="1"/>
          </p:cNvSpPr>
          <p:nvPr>
            <p:ph sz="quarter" idx="1"/>
          </p:nvPr>
        </p:nvSpPr>
        <p:spPr>
          <a:xfrm>
            <a:off x="457200" y="333375"/>
            <a:ext cx="7467600" cy="6140450"/>
          </a:xfrm>
        </p:spPr>
        <p:txBody>
          <a:bodyPr/>
          <a:lstStyle/>
          <a:p>
            <a:pPr eaLnBrk="1" hangingPunct="1">
              <a:buFont typeface="Wingdings" pitchFamily="2" charset="2"/>
              <a:buNone/>
            </a:pPr>
            <a:r>
              <a:rPr lang="ru-RU" b="1" smtClean="0"/>
              <a:t>                </a:t>
            </a:r>
            <a:r>
              <a:rPr lang="ru-RU" b="1" i="1" smtClean="0">
                <a:latin typeface="Comic Sans MS" pitchFamily="66" charset="0"/>
              </a:rPr>
              <a:t>Ознаки зорового сприйняття</a:t>
            </a:r>
            <a:r>
              <a:rPr lang="uk-UA" b="1" smtClean="0">
                <a:latin typeface="Comic Sans MS" pitchFamily="66" charset="0"/>
              </a:rPr>
              <a:t>:</a:t>
            </a:r>
          </a:p>
          <a:p>
            <a:pPr eaLnBrk="1" hangingPunct="1"/>
            <a:r>
              <a:rPr lang="ru-RU" smtClean="0"/>
              <a:t>яскравість</a:t>
            </a:r>
          </a:p>
          <a:p>
            <a:pPr eaLnBrk="1" hangingPunct="1"/>
            <a:r>
              <a:rPr lang="ru-RU" smtClean="0"/>
              <a:t>контраст м</a:t>
            </a:r>
            <a:r>
              <a:rPr lang="uk-UA" smtClean="0"/>
              <a:t>іж світловим</a:t>
            </a:r>
            <a:r>
              <a:rPr lang="ru-RU" smtClean="0"/>
              <a:t> / яскравим / темним </a:t>
            </a:r>
          </a:p>
          <a:p>
            <a:pPr eaLnBrk="1" hangingPunct="1"/>
            <a:r>
              <a:rPr lang="ru-RU" smtClean="0"/>
              <a:t>колір </a:t>
            </a:r>
          </a:p>
          <a:p>
            <a:pPr eaLnBrk="1" hangingPunct="1"/>
            <a:r>
              <a:rPr lang="ru-RU" smtClean="0"/>
              <a:t>контур </a:t>
            </a:r>
          </a:p>
          <a:p>
            <a:pPr eaLnBrk="1" hangingPunct="1"/>
            <a:r>
              <a:rPr lang="ru-RU" smtClean="0"/>
              <a:t>форма</a:t>
            </a:r>
          </a:p>
          <a:p>
            <a:pPr eaLnBrk="1" hangingPunct="1"/>
            <a:r>
              <a:rPr lang="ru-RU" smtClean="0"/>
              <a:t> розмір </a:t>
            </a:r>
          </a:p>
          <a:p>
            <a:pPr eaLnBrk="1" hangingPunct="1"/>
            <a:r>
              <a:rPr lang="ru-RU" smtClean="0"/>
              <a:t>місцерозташування в просторі </a:t>
            </a:r>
          </a:p>
          <a:p>
            <a:pPr eaLnBrk="1" hangingPunct="1"/>
            <a:r>
              <a:rPr lang="ru-RU" smtClean="0"/>
              <a:t>місцерозташування в навколишньому світі </a:t>
            </a:r>
          </a:p>
          <a:p>
            <a:pPr eaLnBrk="1" hangingPunct="1"/>
            <a:r>
              <a:rPr lang="ru-RU" smtClean="0"/>
              <a:t>окремі деталі об'єкта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8434" name="Содержимое 2"/>
          <p:cNvSpPr>
            <a:spLocks noGrp="1"/>
          </p:cNvSpPr>
          <p:nvPr>
            <p:ph sz="quarter" idx="1"/>
          </p:nvPr>
        </p:nvSpPr>
        <p:spPr>
          <a:xfrm>
            <a:off x="457200" y="333375"/>
            <a:ext cx="7467600" cy="6140450"/>
          </a:xfrm>
        </p:spPr>
        <p:txBody>
          <a:bodyPr/>
          <a:lstStyle/>
          <a:p>
            <a:pPr eaLnBrk="1" hangingPunct="1"/>
            <a:r>
              <a:rPr lang="ru-RU" smtClean="0"/>
              <a:t>На основі цього комплексу ознак, їх аналізу та синтезу формується зоровий образ, який прийнято вважати образом-еталоном. В результаті аналітичного і синтетичного звірення з еталоном здійснюється категоризація, тобто співвіднесення образу, відповідного сприймання об'єкту, до певної категорії. Таким чином, сприйняття являє собою систему перцептивних дій, оволодіння ними вимагає спеціального навчання і практики.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9458" name="Содержимое 2"/>
          <p:cNvSpPr>
            <a:spLocks noGrp="1"/>
          </p:cNvSpPr>
          <p:nvPr>
            <p:ph sz="quarter" idx="1"/>
          </p:nvPr>
        </p:nvSpPr>
        <p:spPr>
          <a:xfrm>
            <a:off x="457200" y="333375"/>
            <a:ext cx="7467600" cy="6140450"/>
          </a:xfrm>
        </p:spPr>
        <p:txBody>
          <a:bodyPr/>
          <a:lstStyle/>
          <a:p>
            <a:pPr algn="ctr" eaLnBrk="1" hangingPunct="1">
              <a:buFont typeface="Wingdings" pitchFamily="2" charset="2"/>
              <a:buNone/>
            </a:pPr>
            <a:r>
              <a:rPr lang="ru-RU" b="1" i="1" smtClean="0">
                <a:latin typeface="Comic Sans MS" pitchFamily="66" charset="0"/>
              </a:rPr>
              <a:t>Особливості розвитку зорового сприйняття дитини дошкільного віку:</a:t>
            </a:r>
            <a:r>
              <a:rPr lang="ru-RU" b="1" i="1" smtClean="0"/>
              <a:t> </a:t>
            </a:r>
          </a:p>
          <a:p>
            <a:pPr eaLnBrk="1" hangingPunct="1"/>
            <a:r>
              <a:rPr lang="ru-RU" b="1" smtClean="0"/>
              <a:t>засвоєння систем сенсорних еталонів (форма, колір, величина, орієнтування в просторі );</a:t>
            </a:r>
          </a:p>
          <a:p>
            <a:pPr eaLnBrk="1" hangingPunct="1"/>
            <a:r>
              <a:rPr lang="ru-RU" b="1" smtClean="0"/>
              <a:t> виділення властивостей і відносин об'єктів за допомогою перцептивних дій; </a:t>
            </a:r>
          </a:p>
          <a:p>
            <a:pPr eaLnBrk="1" hangingPunct="1"/>
            <a:r>
              <a:rPr lang="ru-RU" b="1" smtClean="0"/>
              <a:t>узагальнення на основі виділен</a:t>
            </a:r>
            <a:r>
              <a:rPr lang="uk-UA" b="1" smtClean="0"/>
              <a:t>их </a:t>
            </a:r>
            <a:r>
              <a:rPr lang="ru-RU" b="1" smtClean="0"/>
              <a:t>властивост</a:t>
            </a:r>
            <a:r>
              <a:rPr lang="uk-UA" b="1" smtClean="0"/>
              <a:t>ей</a:t>
            </a:r>
            <a:r>
              <a:rPr lang="ru-RU" b="1" smtClean="0"/>
              <a:t>,</a:t>
            </a:r>
          </a:p>
          <a:p>
            <a:pPr eaLnBrk="1" hangingPunct="1"/>
            <a:r>
              <a:rPr lang="ru-RU" b="1" smtClean="0"/>
              <a:t> визначення місця предмета чи ознаки в ряду інших; </a:t>
            </a:r>
          </a:p>
          <a:p>
            <a:pPr eaLnBrk="1" hangingPunct="1"/>
            <a:r>
              <a:rPr lang="ru-RU" b="1" smtClean="0"/>
              <a:t>просторове орієнтування на основі просторових властивостей і відносин предметів; </a:t>
            </a:r>
          </a:p>
          <a:p>
            <a:pPr eaLnBrk="1" hangingPunct="1"/>
            <a:r>
              <a:rPr lang="ru-RU" b="1" smtClean="0"/>
              <a:t>розвиток цілісного сприйняття.</a:t>
            </a:r>
          </a:p>
          <a:p>
            <a:pPr eaLnBrk="1" hangingPunct="1"/>
            <a:endParaRPr lang="ru-RU" b="1"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482" name="Содержимое 2"/>
          <p:cNvSpPr>
            <a:spLocks noGrp="1"/>
          </p:cNvSpPr>
          <p:nvPr>
            <p:ph sz="quarter" idx="1"/>
          </p:nvPr>
        </p:nvSpPr>
        <p:spPr>
          <a:xfrm>
            <a:off x="457200" y="260350"/>
            <a:ext cx="7467600" cy="6213475"/>
          </a:xfrm>
        </p:spPr>
        <p:txBody>
          <a:bodyPr/>
          <a:lstStyle/>
          <a:p>
            <a:pPr algn="ctr" eaLnBrk="1" hangingPunct="1">
              <a:buFont typeface="Wingdings" pitchFamily="2" charset="2"/>
              <a:buNone/>
            </a:pPr>
            <a:r>
              <a:rPr lang="ru-RU" b="1" smtClean="0">
                <a:latin typeface="Comic Sans MS" pitchFamily="66" charset="0"/>
              </a:rPr>
              <a:t>Основні завдання зорової системи при сприйнятті навколишнього:</a:t>
            </a:r>
            <a:r>
              <a:rPr lang="ru-RU" smtClean="0"/>
              <a:t> </a:t>
            </a:r>
          </a:p>
          <a:p>
            <a:pPr eaLnBrk="1" hangingPunct="1">
              <a:buFont typeface="Wingdings" pitchFamily="2" charset="2"/>
              <a:buNone/>
            </a:pPr>
            <a:r>
              <a:rPr lang="ru-RU" smtClean="0"/>
              <a:t>   Виявлення об'єкта; звірення; категоризація. </a:t>
            </a:r>
            <a:endParaRPr lang="uk-UA" smtClean="0"/>
          </a:p>
          <a:p>
            <a:pPr eaLnBrk="1" hangingPunct="1"/>
            <a:r>
              <a:rPr lang="uk-UA" smtClean="0"/>
              <a:t>Виявлення об'єкта на базі виділення і розрізнення основних ознак об'єкта: освітленість; контур; колір; яскравість; форма; розмір; визначення рухів; орієнтування в просторі. </a:t>
            </a:r>
          </a:p>
          <a:p>
            <a:pPr eaLnBrk="1" hangingPunct="1"/>
            <a:r>
              <a:rPr lang="uk-UA" smtClean="0"/>
              <a:t>На основі комплексу ознак, їх аналізу та синтезу відбувається звірення, а потім віднесення образу до певної категорії - категоризація. </a:t>
            </a:r>
          </a:p>
          <a:p>
            <a:pPr eaLnBrk="1" hangingPunct="1"/>
            <a:r>
              <a:rPr lang="uk-UA" smtClean="0"/>
              <a:t>Таким чином, </a:t>
            </a:r>
            <a:r>
              <a:rPr lang="uk-UA" b="1" smtClean="0"/>
              <a:t>зорове сприйняття</a:t>
            </a:r>
            <a:r>
              <a:rPr lang="uk-UA" smtClean="0"/>
              <a:t> - це складний психофізіологічний акт (прийом і обробка інформації; виділення окремих ознак зображень, об'єктів; звірення; еталонне порівняння; впізнання образів). </a:t>
            </a:r>
            <a:endParaRPr 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1506" name="Содержимое 2"/>
          <p:cNvSpPr>
            <a:spLocks noGrp="1"/>
          </p:cNvSpPr>
          <p:nvPr>
            <p:ph sz="quarter" idx="1"/>
          </p:nvPr>
        </p:nvSpPr>
        <p:spPr>
          <a:xfrm>
            <a:off x="457200" y="188913"/>
            <a:ext cx="7467600" cy="6284912"/>
          </a:xfrm>
        </p:spPr>
        <p:txBody>
          <a:bodyPr/>
          <a:lstStyle/>
          <a:p>
            <a:pPr algn="ctr" eaLnBrk="1" hangingPunct="1">
              <a:buFont typeface="Wingdings" pitchFamily="2" charset="2"/>
              <a:buNone/>
            </a:pPr>
            <a:r>
              <a:rPr lang="ru-RU" b="1" smtClean="0">
                <a:latin typeface="Comic Sans MS" pitchFamily="66" charset="0"/>
              </a:rPr>
              <a:t>Анатомо-фізіологічною основою зорового сприйняття є зоровий аналізатор.</a:t>
            </a:r>
          </a:p>
          <a:p>
            <a:pPr eaLnBrk="1" hangingPunct="1"/>
            <a:r>
              <a:rPr lang="ru-RU" b="1" smtClean="0"/>
              <a:t>Зоровий аналізатор включає в себе:</a:t>
            </a:r>
            <a:r>
              <a:rPr lang="ru-RU" smtClean="0"/>
              <a:t> периферичний, провідникової і корковий відділи. Зоровий аналізатор відіграє велику роль у розвитку дитини.</a:t>
            </a:r>
          </a:p>
          <a:p>
            <a:pPr eaLnBrk="1" hangingPunct="1"/>
            <a:r>
              <a:rPr lang="ru-RU" b="1" smtClean="0"/>
              <a:t>Основні зорові функції:</a:t>
            </a:r>
            <a:r>
              <a:rPr lang="ru-RU" smtClean="0"/>
              <a:t> центральний зір,периферичний зір; </a:t>
            </a:r>
            <a:r>
              <a:rPr lang="uk-UA" smtClean="0"/>
              <a:t>кольоровідчуття</a:t>
            </a:r>
            <a:r>
              <a:rPr lang="ru-RU" smtClean="0"/>
              <a:t>; бінокулярний зір.</a:t>
            </a:r>
          </a:p>
        </p:txBody>
      </p:sp>
      <p:pic>
        <p:nvPicPr>
          <p:cNvPr id="21507" name="Picture 8" descr="-42-728"/>
          <p:cNvPicPr>
            <a:picLocks noChangeAspect="1" noChangeArrowheads="1"/>
          </p:cNvPicPr>
          <p:nvPr/>
        </p:nvPicPr>
        <p:blipFill>
          <a:blip r:embed="rId2" cstate="print"/>
          <a:srcRect/>
          <a:stretch>
            <a:fillRect/>
          </a:stretch>
        </p:blipFill>
        <p:spPr bwMode="auto">
          <a:xfrm>
            <a:off x="1908175" y="3644900"/>
            <a:ext cx="5422900" cy="32131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474</TotalTime>
  <Words>4041</Words>
  <Application>Microsoft Office PowerPoint</Application>
  <PresentationFormat>Экран (4:3)</PresentationFormat>
  <Paragraphs>151</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Эркер</vt:lpstr>
      <vt:lpstr> ВХПУ-3 м. Івано- Франківськ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1. Репродукція з картини Джорджоне, відтворена художником з нормальним кольоровідчуттям.  Рис. 2. Та ж картина, відтворена художником-протанопом.                       Рис. 2.                                                Рис.1.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Дефекти полів зору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Yulja_Petranjuk@outlook.com</cp:lastModifiedBy>
  <cp:revision>13</cp:revision>
  <dcterms:created xsi:type="dcterms:W3CDTF">2015-01-29T21:14:25Z</dcterms:created>
  <dcterms:modified xsi:type="dcterms:W3CDTF">2021-11-08T18:10:01Z</dcterms:modified>
</cp:coreProperties>
</file>