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notesMasterIdLst>
    <p:notesMasterId r:id="rId13"/>
  </p:notesMasterIdLst>
  <p:handoutMasterIdLst>
    <p:handoutMasterId r:id="rId14"/>
  </p:handoutMasterIdLst>
  <p:sldIdLst>
    <p:sldId id="258" r:id="rId5"/>
    <p:sldId id="275" r:id="rId6"/>
    <p:sldId id="276" r:id="rId7"/>
    <p:sldId id="277" r:id="rId8"/>
    <p:sldId id="264" r:id="rId9"/>
    <p:sldId id="271" r:id="rId10"/>
    <p:sldId id="272" r:id="rId11"/>
    <p:sldId id="27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0A770-B3EF-4215-8D4F-0950C342CBC4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B0F07-E035-41AD-BE26-FF449B4EC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prstClr val="white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prstClr val="white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prstClr val="white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3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665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1611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4965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9116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537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4467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8791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189848A-C4F8-4CFB-92A8-633FAC32423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4333" cy="11366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64333" cy="4519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>
          <a:xfrm>
            <a:off x="609600" y="6245225"/>
            <a:ext cx="2836333" cy="469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>
          <a:xfrm>
            <a:off x="4165600" y="6245225"/>
            <a:ext cx="3852333" cy="469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>
          <a:xfrm>
            <a:off x="8737600" y="6245225"/>
            <a:ext cx="2836333" cy="469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E48301-39C6-4DE1-B75A-F018167608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  <p:sldLayoutId id="2147483695" r:id="rId8"/>
    <p:sldLayoutId id="2147483696" r:id="rId9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531" y="3167982"/>
            <a:ext cx="2227716" cy="317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5125" y="2016499"/>
            <a:ext cx="7927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уроку: </a:t>
            </a:r>
          </a:p>
          <a:p>
            <a:pPr algn="ctr"/>
            <a:r>
              <a:rPr lang="uk-UA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Розв’язування </a:t>
            </a:r>
            <a:r>
              <a:rPr lang="uk-UA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63218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2618" y="1600201"/>
            <a:ext cx="11389783" cy="4525963"/>
          </a:xfrm>
          <a:ln/>
        </p:spPr>
        <p:txBody>
          <a:bodyPr/>
          <a:lstStyle/>
          <a:p>
            <a:pPr marL="341313" indent="-336550"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dirty="0" smtClean="0"/>
              <a:t>1. </a:t>
            </a:r>
            <a:r>
              <a:rPr lang="ru-RU" dirty="0">
                <a:solidFill>
                  <a:srgbClr val="0000CC"/>
                </a:solidFill>
              </a:rPr>
              <a:t>(</a:t>
            </a:r>
            <a:r>
              <a:rPr lang="ru-RU" dirty="0" err="1">
                <a:solidFill>
                  <a:srgbClr val="0000CC"/>
                </a:solidFill>
              </a:rPr>
              <a:t>х</a:t>
            </a:r>
            <a:r>
              <a:rPr lang="ru-RU" dirty="0">
                <a:solidFill>
                  <a:srgbClr val="0000CC"/>
                </a:solidFill>
              </a:rPr>
              <a:t> + 27) - 35 = 62   </a:t>
            </a:r>
            <a:r>
              <a:rPr lang="ru-RU" dirty="0" smtClean="0">
                <a:solidFill>
                  <a:srgbClr val="0000CC"/>
                </a:solidFill>
              </a:rPr>
              <a:t>                                </a:t>
            </a:r>
            <a:r>
              <a:rPr lang="ru-RU" sz="2800" dirty="0"/>
              <a:t>((х+27) —</a:t>
            </a:r>
            <a:r>
              <a:rPr lang="ru-RU" sz="2000" dirty="0"/>
              <a:t> </a:t>
            </a:r>
            <a:r>
              <a:rPr lang="ru-RU" sz="2000" dirty="0" err="1"/>
              <a:t>невідомие</a:t>
            </a:r>
            <a:r>
              <a:rPr lang="ru-RU" sz="2000" dirty="0"/>
              <a:t> </a:t>
            </a:r>
            <a:r>
              <a:rPr lang="ru-RU" sz="2000" dirty="0" err="1"/>
              <a:t>зменшуване</a:t>
            </a:r>
            <a:r>
              <a:rPr lang="ru-RU" sz="2800" dirty="0"/>
              <a:t>)</a:t>
            </a:r>
          </a:p>
          <a:p>
            <a:pPr marL="341313" indent="-336550"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dirty="0"/>
              <a:t>    </a:t>
            </a:r>
            <a:r>
              <a:rPr lang="ru-RU" dirty="0" err="1"/>
              <a:t>х</a:t>
            </a:r>
            <a:r>
              <a:rPr lang="ru-RU" dirty="0"/>
              <a:t> + 27 = 62 + 35     </a:t>
            </a:r>
          </a:p>
          <a:p>
            <a:pPr marL="341313" indent="-336550"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dirty="0"/>
              <a:t>    </a:t>
            </a:r>
            <a:r>
              <a:rPr lang="ru-RU" dirty="0" err="1"/>
              <a:t>х</a:t>
            </a:r>
            <a:r>
              <a:rPr lang="ru-RU" dirty="0"/>
              <a:t> + 27 = 97             </a:t>
            </a:r>
            <a:r>
              <a:rPr lang="ru-RU" dirty="0" smtClean="0"/>
              <a:t>                                     </a:t>
            </a:r>
            <a:r>
              <a:rPr lang="ru-RU" dirty="0"/>
              <a:t>( </a:t>
            </a:r>
            <a:r>
              <a:rPr lang="ru-RU" dirty="0" err="1"/>
              <a:t>х</a:t>
            </a:r>
            <a:r>
              <a:rPr lang="ru-RU" sz="2000" dirty="0"/>
              <a:t> — </a:t>
            </a:r>
            <a:r>
              <a:rPr lang="ru-RU" sz="2000" dirty="0" err="1"/>
              <a:t>невідомий</a:t>
            </a:r>
            <a:r>
              <a:rPr lang="ru-RU" sz="2000" dirty="0"/>
              <a:t> </a:t>
            </a:r>
            <a:r>
              <a:rPr lang="ru-RU" sz="2000" dirty="0" err="1"/>
              <a:t>доданок</a:t>
            </a:r>
            <a:r>
              <a:rPr lang="ru-RU" dirty="0"/>
              <a:t>)</a:t>
            </a:r>
          </a:p>
          <a:p>
            <a:pPr marL="341313" indent="-336550"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dirty="0"/>
              <a:t>    </a:t>
            </a:r>
            <a:r>
              <a:rPr lang="ru-RU" dirty="0" err="1"/>
              <a:t>х</a:t>
            </a:r>
            <a:r>
              <a:rPr lang="ru-RU" dirty="0"/>
              <a:t> = 97 - 27</a:t>
            </a:r>
          </a:p>
          <a:p>
            <a:pPr marL="341313" indent="-336550"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dirty="0"/>
              <a:t>    </a:t>
            </a:r>
            <a:r>
              <a:rPr lang="ru-RU" dirty="0" err="1"/>
              <a:t>х</a:t>
            </a:r>
            <a:r>
              <a:rPr lang="ru-RU" dirty="0"/>
              <a:t> = 70</a:t>
            </a:r>
          </a:p>
          <a:p>
            <a:pPr marL="341313" indent="-336550"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dirty="0" err="1"/>
              <a:t>Відповідь</a:t>
            </a:r>
            <a:r>
              <a:rPr lang="ru-RU" dirty="0"/>
              <a:t>: </a:t>
            </a:r>
            <a:r>
              <a:rPr lang="ru-RU" dirty="0" err="1"/>
              <a:t>х</a:t>
            </a:r>
            <a:r>
              <a:rPr lang="ru-RU" dirty="0"/>
              <a:t> = 70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24620" y="276045"/>
            <a:ext cx="10015267" cy="100066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Ще раз пригадаємо, як правильно розв’язувати рівняння.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128588"/>
            <a:ext cx="10972800" cy="14351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Розглянемо </a:t>
            </a:r>
            <a:r>
              <a:rPr lang="ru-RU">
                <a:solidFill>
                  <a:srgbClr val="FF0000"/>
                </a:solidFill>
              </a:rPr>
              <a:t>способи розв'язання складніших рівнянь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2618" y="1600201"/>
            <a:ext cx="11999383" cy="4525963"/>
          </a:xfrm>
          <a:ln/>
        </p:spPr>
        <p:txBody>
          <a:bodyPr/>
          <a:lstStyle/>
          <a:p>
            <a:pPr marL="341313" indent="-336550"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5250" algn="l"/>
              </a:tabLst>
            </a:pPr>
            <a:r>
              <a:rPr lang="ru-RU" dirty="0"/>
              <a:t>2</a:t>
            </a:r>
            <a:r>
              <a:rPr lang="ru-RU" dirty="0" smtClean="0"/>
              <a:t>. </a:t>
            </a:r>
            <a:r>
              <a:rPr lang="ru-RU" dirty="0">
                <a:solidFill>
                  <a:srgbClr val="0000CC"/>
                </a:solidFill>
              </a:rPr>
              <a:t>4х + 8х = 36</a:t>
            </a:r>
            <a:r>
              <a:rPr lang="ru-RU" dirty="0"/>
              <a:t> </a:t>
            </a:r>
            <a:r>
              <a:rPr lang="ru-RU" dirty="0" smtClean="0"/>
              <a:t>                          </a:t>
            </a:r>
            <a:r>
              <a:rPr lang="ru-RU" dirty="0" smtClean="0">
                <a:solidFill>
                  <a:srgbClr val="0000CC"/>
                </a:solidFill>
              </a:rPr>
              <a:t>  </a:t>
            </a:r>
            <a:r>
              <a:rPr lang="ru-RU" sz="2800" dirty="0"/>
              <a:t>( </a:t>
            </a:r>
            <a:r>
              <a:rPr lang="ru-RU" sz="2000" dirty="0" err="1"/>
              <a:t>використовуємо</a:t>
            </a:r>
            <a:r>
              <a:rPr lang="ru-RU" sz="2000" dirty="0"/>
              <a:t> </a:t>
            </a:r>
            <a:r>
              <a:rPr lang="ru-RU" sz="2000" dirty="0" err="1"/>
              <a:t>розподільну</a:t>
            </a:r>
            <a:r>
              <a:rPr lang="ru-RU" sz="2000" dirty="0"/>
              <a:t> </a:t>
            </a:r>
            <a:r>
              <a:rPr lang="ru-RU" sz="2000" dirty="0" err="1"/>
              <a:t>властивість</a:t>
            </a:r>
            <a:r>
              <a:rPr lang="ru-RU" sz="2000" dirty="0"/>
              <a:t> </a:t>
            </a:r>
            <a:r>
              <a:rPr lang="ru-RU" sz="2000" dirty="0" err="1"/>
              <a:t>множення</a:t>
            </a:r>
            <a:r>
              <a:rPr lang="ru-RU" sz="2800" dirty="0"/>
              <a:t>)</a:t>
            </a:r>
          </a:p>
          <a:p>
            <a:pPr marL="341313" indent="-336550"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5250" algn="l"/>
              </a:tabLst>
            </a:pPr>
            <a:r>
              <a:rPr lang="ru-RU" dirty="0"/>
              <a:t>    (4+8)</a:t>
            </a:r>
            <a:r>
              <a:rPr lang="ru-RU" dirty="0" err="1"/>
              <a:t>х</a:t>
            </a:r>
            <a:r>
              <a:rPr lang="ru-RU" dirty="0"/>
              <a:t> = 36         </a:t>
            </a:r>
          </a:p>
          <a:p>
            <a:pPr marL="341313" indent="-336550"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5250" algn="l"/>
              </a:tabLst>
            </a:pPr>
            <a:r>
              <a:rPr lang="ru-RU" dirty="0"/>
              <a:t>    12х = 36        </a:t>
            </a:r>
            <a:r>
              <a:rPr lang="ru-RU" dirty="0" smtClean="0"/>
              <a:t>                             </a:t>
            </a:r>
            <a:r>
              <a:rPr lang="ru-RU" dirty="0"/>
              <a:t>( </a:t>
            </a:r>
            <a:r>
              <a:rPr lang="ru-RU" sz="2000" dirty="0" err="1"/>
              <a:t>х</a:t>
            </a:r>
            <a:r>
              <a:rPr lang="ru-RU" sz="2000" dirty="0"/>
              <a:t> — </a:t>
            </a:r>
            <a:r>
              <a:rPr lang="ru-RU" sz="2000" dirty="0" err="1"/>
              <a:t>невідомий</a:t>
            </a:r>
            <a:r>
              <a:rPr lang="ru-RU" sz="2000" dirty="0"/>
              <a:t> </a:t>
            </a:r>
            <a:r>
              <a:rPr lang="ru-RU" sz="2000" dirty="0" err="1"/>
              <a:t>множник</a:t>
            </a:r>
            <a:r>
              <a:rPr lang="ru-RU" dirty="0"/>
              <a:t>)</a:t>
            </a:r>
          </a:p>
          <a:p>
            <a:pPr marL="341313" indent="-336550"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5250" algn="l"/>
              </a:tabLst>
            </a:pPr>
            <a:r>
              <a:rPr lang="ru-RU" dirty="0"/>
              <a:t>    </a:t>
            </a:r>
            <a:r>
              <a:rPr lang="ru-RU" dirty="0" err="1"/>
              <a:t>х</a:t>
            </a:r>
            <a:r>
              <a:rPr lang="ru-RU" dirty="0"/>
              <a:t> = 36 : 12</a:t>
            </a:r>
          </a:p>
          <a:p>
            <a:pPr marL="341313" indent="-336550"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5250" algn="l"/>
              </a:tabLst>
            </a:pPr>
            <a:r>
              <a:rPr lang="ru-RU" dirty="0"/>
              <a:t>    </a:t>
            </a:r>
            <a:r>
              <a:rPr lang="ru-RU" dirty="0" err="1"/>
              <a:t>х</a:t>
            </a:r>
            <a:r>
              <a:rPr lang="ru-RU" dirty="0"/>
              <a:t> = 3</a:t>
            </a:r>
          </a:p>
          <a:p>
            <a:pPr marL="341313" indent="-336550"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5250" algn="l"/>
              </a:tabLst>
            </a:pPr>
            <a:r>
              <a:rPr lang="ru-RU" dirty="0" err="1"/>
              <a:t>Відповідь</a:t>
            </a:r>
            <a:r>
              <a:rPr lang="ru-RU" dirty="0"/>
              <a:t>: </a:t>
            </a:r>
            <a:r>
              <a:rPr lang="ru-RU" dirty="0" err="1"/>
              <a:t>х</a:t>
            </a:r>
            <a:r>
              <a:rPr lang="ru-RU" dirty="0"/>
              <a:t> = 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128588"/>
            <a:ext cx="10972800" cy="14351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Розглянемо </a:t>
            </a:r>
            <a:r>
              <a:rPr lang="ru-RU">
                <a:solidFill>
                  <a:srgbClr val="FF0000"/>
                </a:solidFill>
              </a:rPr>
              <a:t>способи розв'язання складніших рівнянь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2618" y="1600201"/>
            <a:ext cx="11999383" cy="4525963"/>
          </a:xfrm>
          <a:ln/>
        </p:spPr>
        <p:txBody>
          <a:bodyPr/>
          <a:lstStyle/>
          <a:p>
            <a:pPr marL="341313" indent="-336550"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5250" algn="l"/>
              </a:tabLst>
            </a:pPr>
            <a:r>
              <a:rPr lang="ru-RU" dirty="0"/>
              <a:t>3</a:t>
            </a:r>
            <a:r>
              <a:rPr lang="ru-RU" dirty="0" smtClean="0"/>
              <a:t>. </a:t>
            </a:r>
            <a:r>
              <a:rPr lang="ru-RU" dirty="0">
                <a:solidFill>
                  <a:srgbClr val="0000CC"/>
                </a:solidFill>
              </a:rPr>
              <a:t>36 : (</a:t>
            </a:r>
            <a:r>
              <a:rPr lang="ru-RU" dirty="0" err="1">
                <a:solidFill>
                  <a:srgbClr val="0000CC"/>
                </a:solidFill>
              </a:rPr>
              <a:t>х</a:t>
            </a:r>
            <a:r>
              <a:rPr lang="ru-RU" dirty="0">
                <a:solidFill>
                  <a:srgbClr val="0000CC"/>
                </a:solidFill>
              </a:rPr>
              <a:t> - 18) = 3 </a:t>
            </a:r>
            <a:r>
              <a:rPr lang="ru-RU" dirty="0" smtClean="0">
                <a:solidFill>
                  <a:srgbClr val="0000CC"/>
                </a:solidFill>
              </a:rPr>
              <a:t>                       </a:t>
            </a:r>
            <a:r>
              <a:rPr lang="ru-RU" dirty="0" smtClean="0"/>
              <a:t> </a:t>
            </a:r>
            <a:r>
              <a:rPr lang="ru-RU" sz="2800" dirty="0"/>
              <a:t>((</a:t>
            </a:r>
            <a:r>
              <a:rPr lang="ru-RU" sz="2800" dirty="0" err="1"/>
              <a:t>х</a:t>
            </a:r>
            <a:r>
              <a:rPr lang="ru-RU" sz="2800" dirty="0"/>
              <a:t> - 18) — </a:t>
            </a:r>
            <a:r>
              <a:rPr lang="ru-RU" sz="2000" dirty="0" err="1"/>
              <a:t>невідомий</a:t>
            </a:r>
            <a:r>
              <a:rPr lang="ru-RU" sz="2000" dirty="0"/>
              <a:t> </a:t>
            </a:r>
            <a:r>
              <a:rPr lang="ru-RU" sz="2000" dirty="0" err="1"/>
              <a:t>дільник</a:t>
            </a:r>
            <a:r>
              <a:rPr lang="ru-RU" sz="2800" dirty="0"/>
              <a:t>)</a:t>
            </a:r>
          </a:p>
          <a:p>
            <a:pPr marL="341313" indent="-336550"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5250" algn="l"/>
              </a:tabLst>
            </a:pPr>
            <a:r>
              <a:rPr lang="ru-RU" dirty="0"/>
              <a:t>    </a:t>
            </a:r>
            <a:r>
              <a:rPr lang="ru-RU" dirty="0" err="1"/>
              <a:t>х</a:t>
            </a:r>
            <a:r>
              <a:rPr lang="ru-RU" dirty="0"/>
              <a:t> - 18 = 36 : 3         </a:t>
            </a:r>
          </a:p>
          <a:p>
            <a:pPr marL="341313" indent="-336550"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5250" algn="l"/>
              </a:tabLst>
            </a:pPr>
            <a:r>
              <a:rPr lang="ru-RU" dirty="0"/>
              <a:t>    </a:t>
            </a:r>
            <a:r>
              <a:rPr lang="ru-RU" dirty="0" err="1"/>
              <a:t>х</a:t>
            </a:r>
            <a:r>
              <a:rPr lang="ru-RU" dirty="0"/>
              <a:t> - 18 = 12        </a:t>
            </a:r>
            <a:r>
              <a:rPr lang="ru-RU" dirty="0" smtClean="0"/>
              <a:t>                                    </a:t>
            </a:r>
            <a:r>
              <a:rPr lang="ru-RU" dirty="0"/>
              <a:t>( </a:t>
            </a:r>
            <a:r>
              <a:rPr lang="ru-RU" sz="2000" dirty="0" err="1"/>
              <a:t>х</a:t>
            </a:r>
            <a:r>
              <a:rPr lang="ru-RU" sz="2000" dirty="0"/>
              <a:t> — </a:t>
            </a:r>
            <a:r>
              <a:rPr lang="ru-RU" sz="2000" dirty="0" err="1"/>
              <a:t>невідоме</a:t>
            </a:r>
            <a:r>
              <a:rPr lang="ru-RU" sz="2000" dirty="0"/>
              <a:t> </a:t>
            </a:r>
            <a:r>
              <a:rPr lang="ru-RU" sz="2000" dirty="0" err="1"/>
              <a:t>зменшуване</a:t>
            </a:r>
            <a:r>
              <a:rPr lang="ru-RU" dirty="0"/>
              <a:t>)</a:t>
            </a:r>
          </a:p>
          <a:p>
            <a:pPr marL="341313" indent="-336550"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5250" algn="l"/>
              </a:tabLst>
            </a:pPr>
            <a:r>
              <a:rPr lang="ru-RU" dirty="0"/>
              <a:t>    </a:t>
            </a:r>
            <a:r>
              <a:rPr lang="ru-RU" dirty="0" err="1"/>
              <a:t>х</a:t>
            </a:r>
            <a:r>
              <a:rPr lang="ru-RU" dirty="0"/>
              <a:t> = 12 + 18</a:t>
            </a:r>
          </a:p>
          <a:p>
            <a:pPr marL="341313" indent="-336550"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5250" algn="l"/>
              </a:tabLst>
            </a:pPr>
            <a:r>
              <a:rPr lang="ru-RU" dirty="0"/>
              <a:t>    </a:t>
            </a:r>
            <a:r>
              <a:rPr lang="ru-RU" dirty="0" err="1"/>
              <a:t>х</a:t>
            </a:r>
            <a:r>
              <a:rPr lang="ru-RU" dirty="0"/>
              <a:t> = 30</a:t>
            </a:r>
          </a:p>
          <a:p>
            <a:pPr marL="341313" indent="-336550"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5250" algn="l"/>
              </a:tabLst>
            </a:pPr>
            <a:r>
              <a:rPr lang="ru-RU" dirty="0" err="1"/>
              <a:t>Відповідь</a:t>
            </a:r>
            <a:r>
              <a:rPr lang="ru-RU" dirty="0"/>
              <a:t>: </a:t>
            </a:r>
            <a:r>
              <a:rPr lang="ru-RU" dirty="0" err="1"/>
              <a:t>х</a:t>
            </a:r>
            <a:r>
              <a:rPr lang="ru-RU" dirty="0"/>
              <a:t> = 30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90381" y="427781"/>
            <a:ext cx="8810956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</a:t>
            </a: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розв’язування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 за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рівнянь</a:t>
            </a: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231555" y="3295290"/>
            <a:ext cx="2480507" cy="328727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96469" y="1070730"/>
            <a:ext cx="94341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одну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невідомих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величин (</a:t>
            </a:r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Виразити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невідомі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знайдені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повертаємось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невідомих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величин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4192146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6184" y="224158"/>
            <a:ext cx="1108063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uk-UA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4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 подарував Валентині троянди й орхідеї, причому орхідей було в 4 рази менше, ніж троянд. Скільки троянд подарував Валентин, якщо відомо, що їх було на 51 більше, ніж орхідей?</a:t>
            </a:r>
          </a:p>
          <a:p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Розв’язок: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Троянди: ?,                             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Орхідеї: ?, у 4 рази менше, ніж 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Найменше було орхідей, тому: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нехай х – це кількість орхідей, яких у 4 рази менше, отже троянд у 4 рази більше,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тоді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∙х – кількість троянд. Оскільки за умовою задачі троянд на 51 більше, ніж орхідей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аємо рівняння: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4х   -   х = 51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 = 51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= 51 : 3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= 17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 flipV="1">
            <a:off x="3451416" y="2176012"/>
            <a:ext cx="2424022" cy="474453"/>
            <a:chOff x="3347049" y="2242869"/>
            <a:chExt cx="2277374" cy="43132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4796287" y="2242869"/>
              <a:ext cx="828136" cy="862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flipH="1" flipV="1">
              <a:off x="3347049" y="2665563"/>
              <a:ext cx="2277374" cy="86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5624423" y="2251495"/>
              <a:ext cx="0" cy="4226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6452559" y="2156603"/>
            <a:ext cx="254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51  більше  троянд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24423" y="4080642"/>
            <a:ext cx="6340414" cy="1200329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Повертаємося до позначень: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Отже орхідей було 17,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 троянд:  4 ∙ х = 4 ∙ 17 = 68.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 подарував 68 троянд.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5201728" y="1897811"/>
            <a:ext cx="1173193" cy="1086929"/>
            <a:chOff x="5193102" y="1897811"/>
            <a:chExt cx="1181819" cy="1182022"/>
          </a:xfrm>
        </p:grpSpPr>
        <p:sp>
          <p:nvSpPr>
            <p:cNvPr id="17" name="Дуга 16"/>
            <p:cNvSpPr/>
            <p:nvPr/>
          </p:nvSpPr>
          <p:spPr>
            <a:xfrm>
              <a:off x="5193102" y="1966823"/>
              <a:ext cx="1181819" cy="1073490"/>
            </a:xfrm>
            <a:prstGeom prst="arc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Дуга 31"/>
            <p:cNvSpPr/>
            <p:nvPr/>
          </p:nvSpPr>
          <p:spPr>
            <a:xfrm flipV="1">
              <a:off x="5661804" y="1897811"/>
              <a:ext cx="713117" cy="1182022"/>
            </a:xfrm>
            <a:prstGeom prst="arc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57861037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6184" y="224158"/>
            <a:ext cx="11080631" cy="48013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5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762 кг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овочів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картоплі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моркви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картоплі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рази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моркви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на 177 кг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моркви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кілограмів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овочів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  виду? </a:t>
            </a:r>
          </a:p>
          <a:p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Розв’язок: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 ?,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3 рази більше, ніж 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моркви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∙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 ?,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177 кг більше, ніж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моркви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+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177               762 кг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?,  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(так, як її зібрали найменше)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61517" y="3894742"/>
            <a:ext cx="4753155" cy="2308324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Повертаємося до позначень:</a:t>
            </a:r>
          </a:p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Отже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якщо ми приймали за х - моркву, </a:t>
            </a:r>
            <a:endPara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 вага буде 117 кг. </a:t>
            </a:r>
            <a:endPara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Обчислюємо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картоплю і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капусту: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3х = 3 · 117 = 351 (кг)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картоплі;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 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х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+ 177 = 117 + 177 = 294 (кг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капусти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117 кг моркви, 351 кг картоплі, </a:t>
            </a:r>
            <a:endPara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294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кг капусти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Фотосток: овощи - картофел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77" y="2040574"/>
            <a:ext cx="493071" cy="44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Продам дешево овочі:капуста, морква, картопля Лановцы - изображение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77" y="3453567"/>
            <a:ext cx="515948" cy="44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s://uz.all.biz/img/uz/catalog/5929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3691" y="2750873"/>
            <a:ext cx="442241" cy="43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22567" y="1797850"/>
            <a:ext cx="34678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Маємо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рівняння: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3х   + 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+ 177   +  х  = 762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5х  + 177 = 762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5х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762 - 177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5х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585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585 : 5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117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6285190" y="1729511"/>
            <a:ext cx="653450" cy="216523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717559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27" name="WordArt 47"/>
          <p:cNvSpPr>
            <a:spLocks noChangeArrowheads="1" noChangeShapeType="1" noTextEdit="1"/>
          </p:cNvSpPr>
          <p:nvPr/>
        </p:nvSpPr>
        <p:spPr bwMode="auto">
          <a:xfrm>
            <a:off x="598655" y="531767"/>
            <a:ext cx="10367433" cy="1149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Завдання додому</a:t>
            </a:r>
            <a:endParaRPr lang="uk-UA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99336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6128" name="WordArt 48"/>
          <p:cNvSpPr>
            <a:spLocks noChangeArrowheads="1" noChangeShapeType="1" noTextEdit="1"/>
          </p:cNvSpPr>
          <p:nvPr/>
        </p:nvSpPr>
        <p:spPr bwMode="auto">
          <a:xfrm>
            <a:off x="431801" y="1985555"/>
            <a:ext cx="8790576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Georgia"/>
              </a:rPr>
              <a:t>1. </a:t>
            </a:r>
            <a:r>
              <a:rPr lang="uk-UA" sz="3600" b="1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Georgia"/>
              </a:rPr>
              <a:t>Повторити</a:t>
            </a:r>
            <a:r>
              <a:rPr lang="ru-RU" sz="3600" b="1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Georgia"/>
              </a:rPr>
              <a:t> §11-14</a:t>
            </a:r>
            <a:endParaRPr lang="ru-RU" sz="3600" b="1" i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Georgi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Georgia"/>
              </a:rPr>
              <a:t>2</a:t>
            </a:r>
            <a:r>
              <a:rPr lang="ru-RU" sz="3600" b="1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Georgia"/>
              </a:rPr>
              <a:t>. </a:t>
            </a:r>
            <a:r>
              <a:rPr lang="uk-UA" sz="3600" b="1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Georgia"/>
              </a:rPr>
              <a:t>Розв’язати</a:t>
            </a:r>
            <a:r>
              <a:rPr lang="ru-RU" sz="3600" b="1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Georgia"/>
              </a:rPr>
              <a:t> </a:t>
            </a:r>
            <a:r>
              <a:rPr lang="uk-UA" sz="3600" b="1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Georgia"/>
              </a:rPr>
              <a:t>вправи</a:t>
            </a:r>
            <a:r>
              <a:rPr lang="ru-RU" sz="3600" b="1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Georgia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Georgia"/>
              </a:rPr>
              <a:t>      </a:t>
            </a:r>
            <a:r>
              <a:rPr lang="ru-RU" sz="3600" b="1" i="1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Georgia"/>
              </a:rPr>
              <a:t>399(4)</a:t>
            </a:r>
            <a:endParaRPr lang="ru-RU" sz="3600" b="1" i="1" kern="10" dirty="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Georgi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Georgia"/>
              </a:rPr>
              <a:t>3. тест</a:t>
            </a:r>
            <a:endParaRPr lang="ru-RU" sz="3600" b="1" i="1" kern="10" dirty="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Georgia"/>
            </a:endParaRPr>
          </a:p>
        </p:txBody>
      </p:sp>
      <p:pic>
        <p:nvPicPr>
          <p:cNvPr id="46129" name="Picture 49" descr="Рисунок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8168" y="2995614"/>
            <a:ext cx="3153833" cy="3602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2196CA-8D48-47B0-9C8C-268F7036896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0</TotalTime>
  <Words>414</Words>
  <Application>Microsoft Office PowerPoint</Application>
  <PresentationFormat>Произвольный</PresentationFormat>
  <Paragraphs>83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Тема1</vt:lpstr>
      <vt:lpstr>Слайд 1</vt:lpstr>
      <vt:lpstr>Слайд 2</vt:lpstr>
      <vt:lpstr>Розглянемо способи розв'язання складніших рівнянь</vt:lpstr>
      <vt:lpstr>Розглянемо способи розв'язання складніших рівнянь</vt:lpstr>
      <vt:lpstr>Схема розв’язування задач за допомогою рівнянь: 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2020-11-08T13:36:32Z</dcterms:created>
  <dcterms:modified xsi:type="dcterms:W3CDTF">2021-11-08T10:00:46Z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