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6352-B965-468B-8D76-B394F9F36CA0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842B-D839-46A4-A7DA-FDB3981E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6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200358C-822D-4A5A-BD72-B45C25BBFE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543F7CD-9962-4C30-9A7F-869BA882FD5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959232"/>
          </a:xfrm>
        </p:spPr>
        <p:txBody>
          <a:bodyPr/>
          <a:lstStyle/>
          <a:p>
            <a:r>
              <a:rPr lang="uk-UA" dirty="0" smtClean="0"/>
              <a:t>Життя Івана франка на </a:t>
            </a:r>
            <a:r>
              <a:rPr lang="uk-UA" dirty="0"/>
              <a:t>карті</a:t>
            </a:r>
            <a:endParaRPr lang="ru-RU" dirty="0"/>
          </a:p>
        </p:txBody>
      </p:sp>
      <p:pic>
        <p:nvPicPr>
          <p:cNvPr id="1026" name="Picture 2" descr="Іван Франко у 1898 ро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189181" cy="27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2/Ivan_Franko.jpg/150px-Ivan_Fra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428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-skrypka.name/files/TSkrypka/images/dgk/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98" y="476672"/>
            <a:ext cx="1673515" cy="2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krlitzno.com.ua/wp-content/uploads/2013/02/%D0%86%D0%B2%D0%B0%D0%BD-%D0%A4%D1%80%D0%B0%D0%BD%D0%BA%D0%BE-%D0%B1%D1%96%D0%BE%D0%B3%D1%80%D0%B0%D1%84%D1%96%D1%8F-%D1%81%D0%BA%D0%BE%D1%80%D0%BE%D1%87%D0%B5%D0%BD%D0%B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1452"/>
            <a:ext cx="1685339" cy="24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50.radikal.ru/i128/0808/6d/4f12c7de463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8779"/>
            <a:ext cx="21410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51680"/>
            <a:ext cx="286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ГЕОГРАФІЧНІ ОБ'ЄКТИ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898011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його</a:t>
            </a:r>
            <a:r>
              <a:rPr lang="ru-RU" dirty="0" smtClean="0"/>
              <a:t> честь 1962 року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Станіслав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селище </a:t>
            </a:r>
            <a:r>
              <a:rPr lang="ru-RU" dirty="0" err="1" smtClean="0"/>
              <a:t>міського</a:t>
            </a:r>
            <a:r>
              <a:rPr lang="ru-RU" dirty="0" smtClean="0"/>
              <a:t> типу </a:t>
            </a:r>
            <a:r>
              <a:rPr lang="ru-RU" dirty="0" err="1" smtClean="0"/>
              <a:t>Янів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перейменовано</a:t>
            </a:r>
            <a:r>
              <a:rPr lang="ru-RU" dirty="0" smtClean="0"/>
              <a:t> в </a:t>
            </a:r>
            <a:r>
              <a:rPr lang="ru-RU" dirty="0" err="1" smtClean="0"/>
              <a:t>Івано-Франкове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вшанування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названо </a:t>
            </a:r>
            <a:r>
              <a:rPr lang="ru-RU" dirty="0" err="1" smtClean="0"/>
              <a:t>вулиці</a:t>
            </a:r>
            <a:r>
              <a:rPr lang="ru-RU" dirty="0" smtClean="0"/>
              <a:t> та </a:t>
            </a:r>
            <a:r>
              <a:rPr lang="ru-RU" dirty="0" err="1" smtClean="0"/>
              <a:t>площі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вулиці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Івано-Франківську</a:t>
            </a:r>
            <a:r>
              <a:rPr lang="ru-RU" dirty="0" smtClean="0"/>
              <a:t>,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Тернополі</a:t>
            </a:r>
            <a:r>
              <a:rPr lang="ru-RU" dirty="0" smtClean="0"/>
              <a:t>, </a:t>
            </a:r>
            <a:r>
              <a:rPr lang="ru-RU" dirty="0" err="1" smtClean="0"/>
              <a:t>Черкасах</a:t>
            </a:r>
            <a:r>
              <a:rPr lang="ru-RU" dirty="0" smtClean="0"/>
              <a:t>, </a:t>
            </a:r>
            <a:r>
              <a:rPr lang="ru-RU" dirty="0" err="1" smtClean="0"/>
              <a:t>Хмельницькому</a:t>
            </a:r>
            <a:r>
              <a:rPr lang="ru-RU" dirty="0" smtClean="0"/>
              <a:t>, </a:t>
            </a:r>
            <a:r>
              <a:rPr lang="ru-RU" dirty="0" err="1" smtClean="0"/>
              <a:t>площа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) та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пунктах </a:t>
            </a:r>
            <a:r>
              <a:rPr lang="ru-RU" dirty="0" err="1" smtClean="0"/>
              <a:t>Росії</a:t>
            </a:r>
            <a:r>
              <a:rPr lang="ru-RU" dirty="0" smtClean="0"/>
              <a:t> (Москва, </a:t>
            </a:r>
            <a:r>
              <a:rPr lang="ru-RU" dirty="0" err="1" smtClean="0"/>
              <a:t>Липецьк</a:t>
            </a:r>
            <a:r>
              <a:rPr lang="ru-RU" dirty="0" smtClean="0"/>
              <a:t>, </a:t>
            </a:r>
            <a:r>
              <a:rPr lang="ru-RU" dirty="0" err="1" smtClean="0"/>
              <a:t>Перм</a:t>
            </a:r>
            <a:r>
              <a:rPr lang="ru-RU" dirty="0" smtClean="0"/>
              <a:t>, Тула, </a:t>
            </a:r>
            <a:r>
              <a:rPr lang="ru-RU" dirty="0" err="1" smtClean="0"/>
              <a:t>Чебоксари</a:t>
            </a:r>
            <a:r>
              <a:rPr lang="ru-RU" dirty="0" smtClean="0"/>
              <a:t>), Казахстану й </a:t>
            </a:r>
            <a:r>
              <a:rPr lang="ru-RU" dirty="0" err="1" smtClean="0"/>
              <a:t>Канади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88" y="3502739"/>
            <a:ext cx="5028431" cy="310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4638673"/>
            <a:ext cx="179360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Станіслав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139952" y="4869159"/>
            <a:ext cx="726674" cy="25910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638673"/>
            <a:ext cx="193762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Івано-Франківськ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56792"/>
            <a:ext cx="620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ЙОГО ЧЕСТЬ НАЗВАНО АСТЕРОЇД </a:t>
            </a:r>
            <a:r>
              <a:rPr lang="ru-RU" b="1" dirty="0" smtClean="0"/>
              <a:t>2428 КАМЕНЯР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://starmission.ru/wp-content/uploads/2011/10/Lute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524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04664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МУЗЕЇ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7" y="1196752"/>
            <a:ext cx="7361985" cy="454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1763688" y="1196752"/>
            <a:ext cx="1656184" cy="1109910"/>
          </a:xfrm>
          <a:prstGeom prst="wedgeRectCallout">
            <a:avLst>
              <a:gd name="adj1" fmla="val -62241"/>
              <a:gd name="adj2" fmla="val 79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Будинок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Івана</a:t>
            </a:r>
            <a:r>
              <a:rPr lang="ru-RU" sz="1600" dirty="0" smtClean="0"/>
              <a:t> Франка у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843808" y="3573016"/>
            <a:ext cx="2293405" cy="1224136"/>
          </a:xfrm>
          <a:prstGeom prst="wedgeRectCallout">
            <a:avLst>
              <a:gd name="adj1" fmla="val -86638"/>
              <a:gd name="adj2" fmla="val -501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Музей 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Криворівня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962128" y="1050995"/>
            <a:ext cx="2592288" cy="1441901"/>
          </a:xfrm>
          <a:prstGeom prst="wedgeRoundRectCallout">
            <a:avLst>
              <a:gd name="adj1" fmla="val -166968"/>
              <a:gd name="adj2" fmla="val 9571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Музей у селі </a:t>
            </a:r>
            <a:r>
              <a:rPr lang="uk-UA" dirty="0" err="1" smtClean="0"/>
              <a:t>Лолин</a:t>
            </a:r>
            <a:endParaRPr lang="ru-RU" dirty="0"/>
          </a:p>
        </p:txBody>
      </p:sp>
      <p:pic>
        <p:nvPicPr>
          <p:cNvPr id="12290" name="Picture 2" descr="https://upload.wikimedia.org/wikipedia/uk/thumb/6/6c/%D0%86%D0%B2%D0%B0%D0%BD%D0%B0_%D0%A4%D1%80%D0%B0%D0%BD%D0%BA%D0%B0_%D0%B1%D1%83%D0%B4%D0%B8%D0%BD%D0%BE%D0%BA.jpg/120px-%D0%86%D0%B2%D0%B0%D0%BD%D0%B0_%D0%A4%D1%80%D0%B0%D0%BD%D0%BA%D0%B0_%D0%B1%D1%83%D0%B4%D0%B8%D0%BD%D0%BE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" y="404664"/>
            <a:ext cx="1143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3/3e/Museum_ivan_franko.jpg/120px-Museum_ivan_fra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1143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upload.wikimedia.org/wikipedia/commons/thumb/9/9a/Museum_ivan_franko2.jpg/112px-Museum_ivan_frank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19013"/>
            <a:ext cx="10668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0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63487"/>
            <a:ext cx="296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ОСТАННІ РОКИ ЖИТТЯ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27997" y="13099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Помер Іван Франко в 1916 році у Києві, але був похоронений у Львові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9" y="2204864"/>
            <a:ext cx="699225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4788024" y="3585525"/>
            <a:ext cx="1728192" cy="864096"/>
          </a:xfrm>
          <a:prstGeom prst="wedgeRectCallout">
            <a:avLst>
              <a:gd name="adj1" fmla="val -87349"/>
              <a:gd name="adj2" fmla="val -843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Місце смерті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699792" y="4017572"/>
            <a:ext cx="1512168" cy="1067611"/>
          </a:xfrm>
          <a:prstGeom prst="wedgeRectCallout">
            <a:avLst>
              <a:gd name="adj1" fmla="val -100451"/>
              <a:gd name="adj2" fmla="val -674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Місце </a:t>
            </a:r>
            <a:r>
              <a:rPr lang="uk-UA" sz="1600" dirty="0" err="1" smtClean="0"/>
              <a:t>похоронення</a:t>
            </a:r>
            <a:endParaRPr lang="ru-RU" sz="1600" dirty="0"/>
          </a:p>
        </p:txBody>
      </p:sp>
      <p:pic>
        <p:nvPicPr>
          <p:cNvPr id="13314" name="Picture 2" descr="https://upload.wikimedia.org/wikipedia/commons/thumb/c/cc/Ivan_Franko_-_later_in_life.png/220px-Ivan_Franko_-_later_in_li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12" y="1956267"/>
            <a:ext cx="1769382" cy="20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027595"/>
            <a:ext cx="213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14338" name="Picture 2" descr="http://kameniar.franko.lviv.ua/wp/wp-content/uploads/2011/11/2011_N7_czerwen_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34592"/>
            <a:ext cx="185533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ukrlitzno.com.ua/wp-content/uploads/2013/02/%D0%86%D0%B2%D0%B0%D0%BD-%D0%A4%D1%80%D0%B0%D0%BD%D0%BA%D0%BE-%D0%B1%D1%96%D0%BE%D0%B3%D1%80%D0%B0%D1%84%D1%96%D1%8F-%D1%81%D0%BA%D0%BE%D1%80%D0%BE%D1%87%D0%B5%D0%BD%D0%B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1584"/>
            <a:ext cx="23812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i-franko.name/files/IFranko/portraits/1898(0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166851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i-franko.name/files/IFranko/portraits/1902FrankoFami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46" y="332656"/>
            <a:ext cx="2549668" cy="24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-franko.name/files/IFranko/portraits/1903(0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921303" cy="4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05" y="620688"/>
            <a:ext cx="275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 ЯКОВИЧ ФРАНКО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1084" y="1124744"/>
            <a:ext cx="453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err="1" smtClean="0"/>
              <a:t>український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</a:t>
            </a:r>
            <a:r>
              <a:rPr lang="ru-RU" sz="1600" dirty="0" smtClean="0"/>
              <a:t>, поет, </a:t>
            </a:r>
            <a:r>
              <a:rPr lang="ru-RU" sz="1600" dirty="0" err="1" smtClean="0"/>
              <a:t>публіцист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перекладач</a:t>
            </a:r>
            <a:r>
              <a:rPr lang="ru-RU" sz="1600" dirty="0" smtClean="0"/>
              <a:t>, учений, </a:t>
            </a:r>
            <a:r>
              <a:rPr lang="ru-RU" sz="1600" dirty="0" err="1" smtClean="0"/>
              <a:t>громадський</a:t>
            </a:r>
            <a:r>
              <a:rPr lang="ru-RU" sz="1600" dirty="0" smtClean="0"/>
              <a:t> і </a:t>
            </a:r>
            <a:r>
              <a:rPr lang="ru-RU" sz="1600" dirty="0" err="1" smtClean="0"/>
              <a:t>політичний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діяч</a:t>
            </a:r>
            <a:r>
              <a:rPr lang="ru-RU" sz="1600" dirty="0" smtClean="0"/>
              <a:t>. Доктор </a:t>
            </a:r>
            <a:r>
              <a:rPr lang="ru-RU" sz="1600" dirty="0" err="1" smtClean="0"/>
              <a:t>філософії</a:t>
            </a:r>
            <a:r>
              <a:rPr lang="ru-RU" sz="1600" dirty="0" smtClean="0"/>
              <a:t> (1893), </a:t>
            </a:r>
            <a:r>
              <a:rPr lang="ru-RU" sz="1600" dirty="0" err="1" smtClean="0"/>
              <a:t>дійсний</a:t>
            </a:r>
            <a:r>
              <a:rPr lang="ru-RU" sz="1600" dirty="0" smtClean="0"/>
              <a:t> член </a:t>
            </a:r>
            <a:r>
              <a:rPr lang="ru-RU" sz="1600" dirty="0" err="1" smtClean="0"/>
              <a:t>Наукового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товариства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(1899), </a:t>
            </a:r>
            <a:r>
              <a:rPr lang="ru-RU" sz="1600" dirty="0" err="1" smtClean="0"/>
              <a:t>почесний</a:t>
            </a:r>
            <a:r>
              <a:rPr lang="ru-RU" sz="1600" dirty="0" smtClean="0"/>
              <a:t> доктор </a:t>
            </a:r>
            <a:r>
              <a:rPr lang="ru-RU" sz="1600" dirty="0" err="1" smtClean="0"/>
              <a:t>Харківського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університету</a:t>
            </a:r>
            <a:r>
              <a:rPr lang="ru-RU" sz="1600" dirty="0" smtClean="0"/>
              <a:t> (1906).</a:t>
            </a:r>
            <a:endParaRPr lang="ru-RU" sz="1600" dirty="0"/>
          </a:p>
        </p:txBody>
      </p:sp>
      <p:pic>
        <p:nvPicPr>
          <p:cNvPr id="2052" name="Picture 4" descr="http://beregynya.pp.ua/images/stories/virtuemart/product/mikaa/MIKAA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7844"/>
            <a:ext cx="2831025" cy="37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5"/>
          <a:stretch/>
        </p:blipFill>
        <p:spPr bwMode="auto">
          <a:xfrm>
            <a:off x="35496" y="769110"/>
            <a:ext cx="9045202" cy="398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539552" y="1196752"/>
            <a:ext cx="1368152" cy="9361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Місце народження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37831" y="179348"/>
            <a:ext cx="26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ДИТИНСТВО ФРАНКА</a:t>
            </a:r>
            <a:endParaRPr lang="ru-RU" dirty="0"/>
          </a:p>
        </p:txBody>
      </p:sp>
      <p:pic>
        <p:nvPicPr>
          <p:cNvPr id="3076" name="Picture 4" descr="https://upload.wikimedia.org/wikipedia/commons/thumb/c/ca/Franko_Ivan_%28child%29.jpg/130px-Franko_Ivan_%28child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1238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9411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народився</a:t>
            </a:r>
            <a:r>
              <a:rPr lang="ru-RU" dirty="0" smtClean="0"/>
              <a:t> 27 </a:t>
            </a:r>
            <a:r>
              <a:rPr lang="ru-RU" dirty="0" err="1" smtClean="0"/>
              <a:t>серпня</a:t>
            </a:r>
            <a:r>
              <a:rPr lang="ru-RU" dirty="0" smtClean="0"/>
              <a:t> 1856 року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Нагуєвичі</a:t>
            </a:r>
            <a:r>
              <a:rPr lang="ru-RU" dirty="0" smtClean="0"/>
              <a:t> </a:t>
            </a:r>
            <a:r>
              <a:rPr lang="ru-RU" dirty="0" err="1" smtClean="0"/>
              <a:t>Дрогобицького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 у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, </a:t>
            </a:r>
            <a:r>
              <a:rPr lang="ru-RU" dirty="0" err="1" smtClean="0"/>
              <a:t>поблизу</a:t>
            </a:r>
            <a:r>
              <a:rPr lang="ru-RU" dirty="0" smtClean="0"/>
              <a:t> Борислава,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 селянина-коваля Якова Франка. </a:t>
            </a:r>
            <a:r>
              <a:rPr lang="ru-RU" dirty="0" err="1" smtClean="0"/>
              <a:t>Саме</a:t>
            </a:r>
            <a:r>
              <a:rPr lang="ru-RU" dirty="0" smtClean="0"/>
              <a:t> у </a:t>
            </a:r>
            <a:r>
              <a:rPr lang="ru-RU" dirty="0" err="1" smtClean="0"/>
              <a:t>цих</a:t>
            </a:r>
            <a:r>
              <a:rPr lang="ru-RU" dirty="0" smtClean="0"/>
              <a:t> краях </a:t>
            </a:r>
            <a:r>
              <a:rPr lang="ru-RU" dirty="0" err="1" smtClean="0"/>
              <a:t>пройшло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2"/>
          <a:stretch/>
        </p:blipFill>
        <p:spPr bwMode="auto">
          <a:xfrm>
            <a:off x="179512" y="692696"/>
            <a:ext cx="8721208" cy="431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2051720" y="2276872"/>
            <a:ext cx="2736304" cy="1440160"/>
          </a:xfrm>
          <a:prstGeom prst="wedgeRectCallout">
            <a:avLst>
              <a:gd name="adj1" fmla="val -68572"/>
              <a:gd name="adj2" fmla="val -12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село, де навчався Франко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19850" y="188640"/>
            <a:ext cx="26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ДИТИНСТВО ФРАНКА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59795" y="537321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 села </a:t>
            </a:r>
            <a:r>
              <a:rPr lang="ru-RU" dirty="0" err="1" smtClean="0"/>
              <a:t>Ясениця-Сільна</a:t>
            </a:r>
            <a:r>
              <a:rPr lang="ru-RU" dirty="0" smtClean="0"/>
              <a:t> (1862—1864), </a:t>
            </a:r>
            <a:r>
              <a:rPr lang="ru-RU" dirty="0" err="1" smtClean="0"/>
              <a:t>потім</a:t>
            </a:r>
            <a:r>
              <a:rPr lang="ru-RU" dirty="0" smtClean="0"/>
              <a:t> у так </a:t>
            </a:r>
            <a:r>
              <a:rPr lang="ru-RU" dirty="0" err="1" smtClean="0"/>
              <a:t>званій</a:t>
            </a:r>
            <a:r>
              <a:rPr lang="ru-RU" dirty="0" smtClean="0"/>
              <a:t> </a:t>
            </a:r>
            <a:r>
              <a:rPr lang="ru-RU" dirty="0" err="1" smtClean="0"/>
              <a:t>нормальній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при </a:t>
            </a:r>
            <a:r>
              <a:rPr lang="ru-RU" dirty="0" err="1" smtClean="0"/>
              <a:t>василіянському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Дрогобича</a:t>
            </a:r>
            <a:r>
              <a:rPr lang="ru-RU" dirty="0" smtClean="0"/>
              <a:t> (1864—1867).</a:t>
            </a:r>
            <a:endParaRPr lang="ru-RU" dirty="0"/>
          </a:p>
        </p:txBody>
      </p:sp>
      <p:pic>
        <p:nvPicPr>
          <p:cNvPr id="4100" name="Picture 4" descr="http://www.biblos.in/av/Ivan_Franko_1870_BIB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0602"/>
            <a:ext cx="17621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1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Подальше життя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849962"/>
            <a:ext cx="7416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1867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отців</a:t>
            </a:r>
            <a:r>
              <a:rPr lang="ru-RU" dirty="0" smtClean="0"/>
              <a:t> </a:t>
            </a:r>
            <a:r>
              <a:rPr lang="ru-RU" dirty="0" err="1" smtClean="0"/>
              <a:t>василіян</a:t>
            </a:r>
            <a:r>
              <a:rPr lang="ru-RU" dirty="0" smtClean="0"/>
              <a:t> у </a:t>
            </a:r>
            <a:r>
              <a:rPr lang="ru-RU" dirty="0" err="1" smtClean="0"/>
              <a:t>Дрогобичі</a:t>
            </a:r>
            <a:r>
              <a:rPr lang="ru-RU" dirty="0" smtClean="0"/>
              <a:t> вступив до </a:t>
            </a:r>
            <a:r>
              <a:rPr lang="ru-RU" dirty="0" err="1" smtClean="0"/>
              <a:t>Дрогобицької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Франца Йосифа </a:t>
            </a:r>
            <a:r>
              <a:rPr lang="en-US" dirty="0" smtClean="0"/>
              <a:t>I. </a:t>
            </a:r>
            <a:r>
              <a:rPr lang="ru-RU" dirty="0" smtClean="0"/>
              <a:t>І. Франко писав про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у </a:t>
            </a:r>
            <a:r>
              <a:rPr lang="ru-RU" dirty="0" err="1" smtClean="0"/>
              <a:t>творах</a:t>
            </a:r>
            <a:r>
              <a:rPr lang="ru-RU" dirty="0" smtClean="0"/>
              <a:t> «</a:t>
            </a:r>
            <a:r>
              <a:rPr lang="ru-RU" dirty="0" err="1" smtClean="0"/>
              <a:t>Спомини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моїх</a:t>
            </a:r>
            <a:r>
              <a:rPr lang="ru-RU" dirty="0" smtClean="0"/>
              <a:t> </a:t>
            </a:r>
            <a:r>
              <a:rPr lang="ru-RU" dirty="0" err="1" smtClean="0"/>
              <a:t>гімназійних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», </a:t>
            </a:r>
            <a:r>
              <a:rPr lang="ru-RU" dirty="0" err="1" smtClean="0"/>
              <a:t>оповіданні</a:t>
            </a:r>
            <a:r>
              <a:rPr lang="ru-RU" dirty="0" smtClean="0"/>
              <a:t> «</a:t>
            </a:r>
            <a:r>
              <a:rPr lang="ru-RU" dirty="0" err="1" smtClean="0"/>
              <a:t>Гірчичне</a:t>
            </a:r>
            <a:r>
              <a:rPr lang="ru-RU" dirty="0" smtClean="0"/>
              <a:t> зерно» та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Згадує</a:t>
            </a:r>
            <a:r>
              <a:rPr lang="ru-RU" dirty="0" smtClean="0"/>
              <a:t> І. Франко о. О. </a:t>
            </a:r>
            <a:r>
              <a:rPr lang="ru-RU" dirty="0" err="1" smtClean="0"/>
              <a:t>Торонського</a:t>
            </a:r>
            <a:r>
              <a:rPr lang="ru-RU" dirty="0" smtClean="0"/>
              <a:t>, К. </a:t>
            </a:r>
            <a:r>
              <a:rPr lang="ru-RU" dirty="0" err="1" smtClean="0"/>
              <a:t>Охримовича</a:t>
            </a:r>
            <a:r>
              <a:rPr lang="ru-RU" dirty="0" smtClean="0"/>
              <a:t>, Е. </a:t>
            </a:r>
            <a:r>
              <a:rPr lang="ru-RU" dirty="0" err="1" smtClean="0"/>
              <a:t>Турчинського</a:t>
            </a:r>
            <a:r>
              <a:rPr lang="ru-RU" dirty="0" smtClean="0"/>
              <a:t>, Ю. </a:t>
            </a:r>
            <a:r>
              <a:rPr lang="ru-RU" dirty="0" err="1" smtClean="0"/>
              <a:t>Турчинського</a:t>
            </a:r>
            <a:r>
              <a:rPr lang="ru-RU" dirty="0" smtClean="0"/>
              <a:t>, Е. </a:t>
            </a:r>
            <a:r>
              <a:rPr lang="ru-RU" dirty="0" err="1" smtClean="0"/>
              <a:t>Міхонського</a:t>
            </a:r>
            <a:r>
              <a:rPr lang="ru-RU" dirty="0" smtClean="0"/>
              <a:t> та І. </a:t>
            </a:r>
            <a:r>
              <a:rPr lang="ru-RU" dirty="0" err="1" smtClean="0"/>
              <a:t>Верхратського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drohobych-rda.gov.ua/uploads/posts/2013-05/1368609097_k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15" y="3933056"/>
            <a:ext cx="24133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6501"/>
            <a:ext cx="367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ПЕРШИЙ ПЕРІОД ТВОРЧОСТІ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4"/>
          <a:stretch/>
        </p:blipFill>
        <p:spPr bwMode="auto">
          <a:xfrm>
            <a:off x="1856079" y="3140968"/>
            <a:ext cx="5819775" cy="35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2555776" y="3136911"/>
            <a:ext cx="2736304" cy="936104"/>
          </a:xfrm>
          <a:prstGeom prst="wedgeRectCallout">
            <a:avLst>
              <a:gd name="adj1" fmla="val -43509"/>
              <a:gd name="adj2" fmla="val 71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Львів – місце початку творчості поета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06087" y="105273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Перший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Франка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, </a:t>
            </a:r>
            <a:r>
              <a:rPr lang="ru-RU" dirty="0" err="1" smtClean="0"/>
              <a:t>своєрідні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гімни</a:t>
            </a:r>
            <a:r>
              <a:rPr lang="ru-RU" dirty="0" smtClean="0"/>
              <a:t>: «</a:t>
            </a:r>
            <a:r>
              <a:rPr lang="ru-RU" dirty="0" err="1" smtClean="0"/>
              <a:t>Каменярі</a:t>
            </a:r>
            <a:r>
              <a:rPr lang="ru-RU" dirty="0" smtClean="0"/>
              <a:t>» (1878), «</a:t>
            </a:r>
            <a:r>
              <a:rPr lang="ru-RU" dirty="0" err="1" smtClean="0"/>
              <a:t>Вічний</a:t>
            </a:r>
            <a:r>
              <a:rPr lang="ru-RU" dirty="0" smtClean="0"/>
              <a:t> </a:t>
            </a:r>
            <a:r>
              <a:rPr lang="ru-RU" dirty="0" err="1" smtClean="0"/>
              <a:t>революціонер</a:t>
            </a:r>
            <a:r>
              <a:rPr lang="ru-RU" dirty="0" smtClean="0"/>
              <a:t>» (1880), «Не пора…» (1880) та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en-US" dirty="0" smtClean="0"/>
              <a:t>Boa constrictor (1881), «</a:t>
            </a:r>
            <a:r>
              <a:rPr lang="ru-RU" dirty="0" smtClean="0"/>
              <a:t>Борислав </a:t>
            </a:r>
            <a:r>
              <a:rPr lang="ru-RU" dirty="0" err="1" smtClean="0"/>
              <a:t>сміється</a:t>
            </a:r>
            <a:r>
              <a:rPr lang="ru-RU" dirty="0" smtClean="0"/>
              <a:t>» (1881), «Захар Беркут» (1882), низка </a:t>
            </a:r>
            <a:r>
              <a:rPr lang="ru-RU" dirty="0" err="1" smtClean="0"/>
              <a:t>літературознавчих</a:t>
            </a:r>
            <a:r>
              <a:rPr lang="ru-RU" dirty="0" smtClean="0"/>
              <a:t>, </a:t>
            </a:r>
            <a:r>
              <a:rPr lang="ru-RU" dirty="0" err="1" smtClean="0"/>
              <a:t>публіцистичних</a:t>
            </a:r>
            <a:r>
              <a:rPr lang="ru-RU" dirty="0" smtClean="0"/>
              <a:t> статей.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2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434" y="260039"/>
            <a:ext cx="23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ТВОРЧІ ПОДОРОЖІ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4" y="4797152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1881 року Франко став </a:t>
            </a:r>
            <a:r>
              <a:rPr lang="ru-RU" dirty="0" err="1" smtClean="0"/>
              <a:t>співвидавцем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Сьвіт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закриття</a:t>
            </a:r>
            <a:r>
              <a:rPr lang="ru-RU" dirty="0" smtClean="0"/>
              <a:t> (1882)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«Зоря», </a:t>
            </a:r>
            <a:r>
              <a:rPr lang="ru-RU" dirty="0" err="1" smtClean="0"/>
              <a:t>газеті</a:t>
            </a:r>
            <a:r>
              <a:rPr lang="ru-RU" dirty="0" smtClean="0"/>
              <a:t> «</a:t>
            </a:r>
            <a:r>
              <a:rPr lang="ru-RU" dirty="0" err="1" smtClean="0"/>
              <a:t>Діло</a:t>
            </a:r>
            <a:r>
              <a:rPr lang="ru-RU" dirty="0" smtClean="0"/>
              <a:t>» (1883—1885). </a:t>
            </a:r>
            <a:r>
              <a:rPr lang="ru-RU" dirty="0" err="1" smtClean="0"/>
              <a:t>Зневірившись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з </a:t>
            </a:r>
            <a:r>
              <a:rPr lang="ru-RU" dirty="0" err="1" smtClean="0"/>
              <a:t>галицькими</a:t>
            </a:r>
            <a:r>
              <a:rPr lang="ru-RU" dirty="0" smtClean="0"/>
              <a:t> </a:t>
            </a:r>
            <a:r>
              <a:rPr lang="ru-RU" dirty="0" err="1" smtClean="0"/>
              <a:t>народовцями</a:t>
            </a:r>
            <a:r>
              <a:rPr lang="ru-RU" dirty="0" smtClean="0"/>
              <a:t>, Франко </a:t>
            </a:r>
            <a:r>
              <a:rPr lang="ru-RU" dirty="0" err="1" smtClean="0"/>
              <a:t>спільно</a:t>
            </a:r>
            <a:r>
              <a:rPr lang="ru-RU" dirty="0" smtClean="0"/>
              <a:t> з </a:t>
            </a:r>
            <a:r>
              <a:rPr lang="ru-RU" dirty="0" err="1" smtClean="0"/>
              <a:t>діячами</a:t>
            </a:r>
            <a:r>
              <a:rPr lang="ru-RU" dirty="0" smtClean="0"/>
              <a:t> «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» </a:t>
            </a:r>
            <a:r>
              <a:rPr lang="ru-RU" dirty="0" err="1" smtClean="0"/>
              <a:t>пробував</a:t>
            </a:r>
            <a:r>
              <a:rPr lang="ru-RU" dirty="0" smtClean="0"/>
              <a:t> </a:t>
            </a:r>
            <a:r>
              <a:rPr lang="ru-RU" dirty="0" err="1" smtClean="0"/>
              <a:t>заснувати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орган («</a:t>
            </a:r>
            <a:r>
              <a:rPr lang="ru-RU" dirty="0" err="1" smtClean="0"/>
              <a:t>Поступ</a:t>
            </a:r>
            <a:r>
              <a:rPr lang="ru-RU" dirty="0" smtClean="0"/>
              <a:t>»).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— 1885 і 1886 року, </a:t>
            </a:r>
            <a:r>
              <a:rPr lang="ru-RU" dirty="0" err="1" smtClean="0"/>
              <a:t>зустрічався</a:t>
            </a:r>
            <a:r>
              <a:rPr lang="ru-RU" dirty="0" smtClean="0"/>
              <a:t> з </a:t>
            </a:r>
            <a:r>
              <a:rPr lang="ru-RU" dirty="0" err="1" smtClean="0"/>
              <a:t>громадсько-культурними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7" y="786475"/>
            <a:ext cx="74771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067944" y="2492896"/>
            <a:ext cx="1512168" cy="792088"/>
          </a:xfrm>
          <a:prstGeom prst="wedgeRectCallout">
            <a:avLst>
              <a:gd name="adj1" fmla="val -28032"/>
              <a:gd name="adj2" fmla="val -110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Київ 1885 і 1886 роки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09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51558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 bwMode="auto">
          <a:xfrm>
            <a:off x="1319212" y="1052736"/>
            <a:ext cx="6505575" cy="34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/>
          <p:cNvSpPr/>
          <p:nvPr/>
        </p:nvSpPr>
        <p:spPr>
          <a:xfrm rot="20073328">
            <a:off x="4978766" y="2397169"/>
            <a:ext cx="706309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436096" y="3198196"/>
            <a:ext cx="1440160" cy="734860"/>
          </a:xfrm>
          <a:prstGeom prst="wedgeRectCallout">
            <a:avLst>
              <a:gd name="adj1" fmla="val -86342"/>
              <a:gd name="adj2" fmla="val -44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Чернівецький університет</a:t>
            </a:r>
            <a:endParaRPr lang="ru-RU" sz="1400" dirty="0"/>
          </a:p>
        </p:txBody>
      </p:sp>
      <p:sp>
        <p:nvSpPr>
          <p:cNvPr id="6" name="Стрелка влево 5"/>
          <p:cNvSpPr/>
          <p:nvPr/>
        </p:nvSpPr>
        <p:spPr>
          <a:xfrm rot="20958531">
            <a:off x="3219312" y="3031907"/>
            <a:ext cx="1632426" cy="4000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907704" y="3933056"/>
            <a:ext cx="1512168" cy="720080"/>
          </a:xfrm>
          <a:prstGeom prst="wedgeRoundRectCallout">
            <a:avLst>
              <a:gd name="adj1" fmla="val 28838"/>
              <a:gd name="adj2" fmla="val -10379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Віденський університет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296" y="4941168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докторату Франко один семестр </a:t>
            </a:r>
            <a:r>
              <a:rPr lang="ru-RU" dirty="0" err="1" smtClean="0"/>
              <a:t>провчився</a:t>
            </a:r>
            <a:r>
              <a:rPr lang="ru-RU" dirty="0" smtClean="0"/>
              <a:t> у </a:t>
            </a:r>
            <a:r>
              <a:rPr lang="ru-RU" dirty="0" err="1" smtClean="0"/>
              <a:t>Чернівецькому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, де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err="1" smtClean="0"/>
              <a:t>Смаль-Стоцький</a:t>
            </a:r>
            <a:r>
              <a:rPr lang="ru-RU" dirty="0" smtClean="0"/>
              <a:t>.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поїхав</a:t>
            </a:r>
            <a:r>
              <a:rPr lang="ru-RU" dirty="0" smtClean="0"/>
              <a:t> до </a:t>
            </a:r>
            <a:r>
              <a:rPr lang="ru-RU" dirty="0" err="1" smtClean="0"/>
              <a:t>Віденського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де з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професором-славістом</a:t>
            </a:r>
            <a:r>
              <a:rPr lang="ru-RU" dirty="0" smtClean="0"/>
              <a:t> </a:t>
            </a:r>
            <a:r>
              <a:rPr lang="ru-RU" dirty="0" err="1" smtClean="0"/>
              <a:t>Ватрославом</a:t>
            </a:r>
            <a:r>
              <a:rPr lang="ru-RU" dirty="0" smtClean="0"/>
              <a:t> </a:t>
            </a:r>
            <a:r>
              <a:rPr lang="ru-RU" dirty="0" err="1" smtClean="0"/>
              <a:t>Ягичем</a:t>
            </a:r>
            <a:r>
              <a:rPr lang="ru-RU" dirty="0" smtClean="0"/>
              <a:t> </a:t>
            </a:r>
            <a:r>
              <a:rPr lang="ru-RU" dirty="0" err="1" smtClean="0"/>
              <a:t>узгодив</a:t>
            </a:r>
            <a:r>
              <a:rPr lang="ru-RU" dirty="0" smtClean="0"/>
              <a:t> тему докторату: «</a:t>
            </a:r>
            <a:r>
              <a:rPr lang="ru-RU" dirty="0" err="1" smtClean="0"/>
              <a:t>Варлаам</a:t>
            </a:r>
            <a:r>
              <a:rPr lang="ru-RU" dirty="0" smtClean="0"/>
              <a:t> і </a:t>
            </a:r>
            <a:r>
              <a:rPr lang="ru-RU" dirty="0" err="1" smtClean="0"/>
              <a:t>Йоасаф</a:t>
            </a:r>
            <a:r>
              <a:rPr lang="ru-RU" dirty="0" smtClean="0"/>
              <a:t> — </a:t>
            </a:r>
            <a:r>
              <a:rPr lang="ru-RU" dirty="0" err="1" smtClean="0"/>
              <a:t>старохристиянський</a:t>
            </a:r>
            <a:r>
              <a:rPr lang="ru-RU" dirty="0" smtClean="0"/>
              <a:t> </a:t>
            </a:r>
            <a:r>
              <a:rPr lang="ru-RU" dirty="0" err="1" smtClean="0"/>
              <a:t>духовний</a:t>
            </a:r>
            <a:r>
              <a:rPr lang="ru-RU" dirty="0" smtClean="0"/>
              <a:t> роман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»,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здав</a:t>
            </a:r>
            <a:r>
              <a:rPr lang="ru-RU" dirty="0" smtClean="0"/>
              <a:t> </a:t>
            </a:r>
            <a:r>
              <a:rPr lang="ru-RU" dirty="0" err="1" smtClean="0"/>
              <a:t>кандидатські</a:t>
            </a:r>
            <a:r>
              <a:rPr lang="ru-RU" dirty="0" smtClean="0"/>
              <a:t> </a:t>
            </a:r>
            <a:r>
              <a:rPr lang="ru-RU" dirty="0" err="1" smtClean="0"/>
              <a:t>іспити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1/1e/Ukraine-Halychyna.png/270px-Ukraine-Halychy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9393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3491880" y="2852936"/>
            <a:ext cx="1800200" cy="1224136"/>
          </a:xfrm>
          <a:prstGeom prst="wedgeRectCallout">
            <a:avLst>
              <a:gd name="adj1" fmla="val -55905"/>
              <a:gd name="adj2" fmla="val -833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ГАЛИЧИНА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57937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Більшу частину життя Франко провів на Галичині, написав саме там багато творів, і саме це місце стало його творчим краєм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80</TotalTime>
  <Words>551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Garamond</vt:lpstr>
      <vt:lpstr>Tahoma</vt:lpstr>
      <vt:lpstr>Tunga</vt:lpstr>
      <vt:lpstr>BlackTie</vt:lpstr>
      <vt:lpstr>Життя Івана франка на карті</vt:lpstr>
      <vt:lpstr>Презентация PowerPoint</vt:lpstr>
      <vt:lpstr>Презентация PowerPoint</vt:lpstr>
      <vt:lpstr>Презентация PowerPoint</vt:lpstr>
      <vt:lpstr>Подальше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Івана франка на карті</dc:title>
  <dc:creator>Влад</dc:creator>
  <cp:lastModifiedBy>Nata</cp:lastModifiedBy>
  <cp:revision>12</cp:revision>
  <dcterms:created xsi:type="dcterms:W3CDTF">2016-03-02T17:22:14Z</dcterms:created>
  <dcterms:modified xsi:type="dcterms:W3CDTF">2021-11-08T14:16:43Z</dcterms:modified>
</cp:coreProperties>
</file>