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012" r:id="rId4"/>
    <p:sldId id="1013" r:id="rId5"/>
    <p:sldId id="1014" r:id="rId6"/>
    <p:sldId id="1015" r:id="rId7"/>
    <p:sldId id="1016" r:id="rId8"/>
    <p:sldId id="1017" r:id="rId9"/>
    <p:sldId id="1018" r:id="rId10"/>
    <p:sldId id="1020" r:id="rId11"/>
    <p:sldId id="1021" r:id="rId12"/>
    <p:sldId id="1022" r:id="rId13"/>
    <p:sldId id="1026" r:id="rId14"/>
    <p:sldId id="1027" r:id="rId15"/>
    <p:sldId id="1028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7" r:id="rId25"/>
    <p:sldId id="1038" r:id="rId26"/>
    <p:sldId id="1039" r:id="rId27"/>
    <p:sldId id="459" r:id="rId28"/>
    <p:sldId id="460" r:id="rId29"/>
    <p:sldId id="461" r:id="rId30"/>
    <p:sldId id="911" r:id="rId31"/>
    <p:sldId id="1010" r:id="rId32"/>
    <p:sldId id="643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D9A01-96F3-430C-B9BD-898E7279EBD9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84212B-58A5-4C25-AA6F-44CF0B3FA9D1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75385" y="1296145"/>
          <a:ext cx="3633127" cy="47084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Пошукова системи</a:t>
          </a:r>
        </a:p>
      </dgm:t>
    </dgm:pt>
    <dgm:pt modelId="{5940A562-E465-42A7-A728-BC72967CA5F9}" type="parTrans" cxnId="{2C0FC5A8-36F9-4CF7-9E5D-25C59A6FC1B5}">
      <dgm:prSet/>
      <dgm:spPr/>
      <dgm:t>
        <a:bodyPr/>
        <a:lstStyle/>
        <a:p>
          <a:endParaRPr lang="uk-UA" b="1" i="1"/>
        </a:p>
      </dgm:t>
    </dgm:pt>
    <dgm:pt modelId="{D175B3F9-2A15-4A0C-8AA5-E9781BD95923}" type="sibTrans" cxnId="{2C0FC5A8-36F9-4CF7-9E5D-25C59A6FC1B5}">
      <dgm:prSet/>
      <dgm:spPr/>
      <dgm:t>
        <a:bodyPr/>
        <a:lstStyle/>
        <a:p>
          <a:endParaRPr lang="uk-UA" b="1" i="1"/>
        </a:p>
      </dgm:t>
    </dgm:pt>
    <dgm:pt modelId="{1EE41BBC-6266-43C3-A1D9-50652FA55F27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67" y="2070543"/>
          <a:ext cx="1138319" cy="47084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Google</a:t>
          </a: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05F5F7A-8737-4654-A7A5-B759E1FF1E8B}" type="parTrans" cxnId="{D69EC158-9A32-4D2B-883E-5D2168F62EF7}">
      <dgm:prSet/>
      <dgm:spPr>
        <a:xfrm>
          <a:off x="572226" y="1766991"/>
          <a:ext cx="2219722" cy="303551"/>
        </a:xfrm>
        <a:custGeom>
          <a:avLst/>
          <a:gdLst/>
          <a:ahLst/>
          <a:cxnLst/>
          <a:rect l="0" t="0" r="0" b="0"/>
          <a:pathLst>
            <a:path>
              <a:moveTo>
                <a:pt x="2219722" y="0"/>
              </a:moveTo>
              <a:lnTo>
                <a:pt x="2219722" y="151775"/>
              </a:lnTo>
              <a:lnTo>
                <a:pt x="0" y="151775"/>
              </a:lnTo>
              <a:lnTo>
                <a:pt x="0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b="1" i="1"/>
        </a:p>
      </dgm:t>
    </dgm:pt>
    <dgm:pt modelId="{41A39A71-5FA9-4688-81BE-B6812082D356}" type="sibTrans" cxnId="{D69EC158-9A32-4D2B-883E-5D2168F62EF7}">
      <dgm:prSet/>
      <dgm:spPr/>
      <dgm:t>
        <a:bodyPr/>
        <a:lstStyle/>
        <a:p>
          <a:endParaRPr lang="uk-UA" b="1" i="1"/>
        </a:p>
      </dgm:t>
    </dgm:pt>
    <dgm:pt modelId="{AAD99F34-0425-4126-B56A-FBC34DD3BD47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962696" y="2070543"/>
          <a:ext cx="1138319" cy="47084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Мета</a:t>
          </a:r>
        </a:p>
      </dgm:t>
    </dgm:pt>
    <dgm:pt modelId="{26A2B060-4597-446F-972C-3E48A9D0EDF1}" type="parTrans" cxnId="{D18264FF-9F8F-43AE-8EE2-2929BBB64678}">
      <dgm:prSet/>
      <dgm:spPr>
        <a:xfrm>
          <a:off x="2791949" y="1766991"/>
          <a:ext cx="739907" cy="30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5"/>
              </a:lnTo>
              <a:lnTo>
                <a:pt x="739907" y="151775"/>
              </a:lnTo>
              <a:lnTo>
                <a:pt x="739907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b="1" i="1"/>
        </a:p>
      </dgm:t>
    </dgm:pt>
    <dgm:pt modelId="{AA2C7CB5-371F-40B0-BDF0-864895C704B0}" type="sibTrans" cxnId="{D18264FF-9F8F-43AE-8EE2-2929BBB64678}">
      <dgm:prSet/>
      <dgm:spPr/>
      <dgm:t>
        <a:bodyPr/>
        <a:lstStyle/>
        <a:p>
          <a:endParaRPr lang="uk-UA" b="1" i="1"/>
        </a:p>
      </dgm:t>
    </dgm:pt>
    <dgm:pt modelId="{709E339B-BE9A-4421-B128-3802B358EE03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442511" y="2070543"/>
          <a:ext cx="1138319" cy="47084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Yahoo</a:t>
          </a: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CEDA64F-1B6D-4A22-9E54-D18B26067940}" type="parTrans" cxnId="{75B35ADD-10FD-4AC8-AD78-7B1BA2F8DFB3}">
      <dgm:prSet/>
      <dgm:spPr>
        <a:xfrm>
          <a:off x="2791949" y="1766991"/>
          <a:ext cx="2219722" cy="30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5"/>
              </a:lnTo>
              <a:lnTo>
                <a:pt x="2219722" y="151775"/>
              </a:lnTo>
              <a:lnTo>
                <a:pt x="2219722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b="1" i="1"/>
        </a:p>
      </dgm:t>
    </dgm:pt>
    <dgm:pt modelId="{3EFEA874-B62C-4EBC-81AF-24C65940AC02}" type="sibTrans" cxnId="{75B35ADD-10FD-4AC8-AD78-7B1BA2F8DFB3}">
      <dgm:prSet/>
      <dgm:spPr/>
      <dgm:t>
        <a:bodyPr/>
        <a:lstStyle/>
        <a:p>
          <a:endParaRPr lang="uk-UA" b="1" i="1"/>
        </a:p>
      </dgm:t>
    </dgm:pt>
    <dgm:pt modelId="{9E1E49F3-03D6-462D-BF9E-CCB9C6766E0B}" type="pres">
      <dgm:prSet presAssocID="{12BD9A01-96F3-430C-B9BD-898E7279EBD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C593E8-BAA7-458B-BCC4-64EB94253FEF}" type="pres">
      <dgm:prSet presAssocID="{12BD9A01-96F3-430C-B9BD-898E7279EBD9}" presName="hierFlow" presStyleCnt="0"/>
      <dgm:spPr/>
    </dgm:pt>
    <dgm:pt modelId="{1A7388CD-4F15-421A-9A7A-EE1A368DAF15}" type="pres">
      <dgm:prSet presAssocID="{12BD9A01-96F3-430C-B9BD-898E7279EBD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499C74B-F947-42D0-9F82-65D06936FC92}" type="pres">
      <dgm:prSet presAssocID="{5A84212B-58A5-4C25-AA6F-44CF0B3FA9D1}" presName="Name14" presStyleCnt="0"/>
      <dgm:spPr/>
    </dgm:pt>
    <dgm:pt modelId="{7C1B04E9-96F9-4E2A-A7CB-7AD123B9C1D3}" type="pres">
      <dgm:prSet presAssocID="{5A84212B-58A5-4C25-AA6F-44CF0B3FA9D1}" presName="level1Shape" presStyleLbl="node0" presStyleIdx="0" presStyleCnt="1" custScaleX="319166" custScaleY="62045" custLinFactNeighborY="-149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08144414-06EA-4E3B-A96F-4F3519DC1D9F}" type="pres">
      <dgm:prSet presAssocID="{5A84212B-58A5-4C25-AA6F-44CF0B3FA9D1}" presName="hierChild2" presStyleCnt="0"/>
      <dgm:spPr/>
    </dgm:pt>
    <dgm:pt modelId="{9601EDA8-D7A2-406A-8491-D4776F05E94D}" type="pres">
      <dgm:prSet presAssocID="{805F5F7A-8737-4654-A7A5-B759E1FF1E8B}" presName="Name19" presStyleLbl="parChTrans1D2" presStyleIdx="0" presStyleCnt="3"/>
      <dgm:spPr/>
      <dgm:t>
        <a:bodyPr/>
        <a:lstStyle/>
        <a:p>
          <a:endParaRPr lang="uk-UA"/>
        </a:p>
      </dgm:t>
    </dgm:pt>
    <dgm:pt modelId="{67D59C7F-9A59-4735-9345-CD8962436CD2}" type="pres">
      <dgm:prSet presAssocID="{1EE41BBC-6266-43C3-A1D9-50652FA55F27}" presName="Name21" presStyleCnt="0"/>
      <dgm:spPr/>
    </dgm:pt>
    <dgm:pt modelId="{60038FD5-D590-493E-B4F9-86E83D6C648F}" type="pres">
      <dgm:prSet presAssocID="{1EE41BBC-6266-43C3-A1D9-50652FA55F27}" presName="level2Shape" presStyleLbl="asst1" presStyleIdx="0" presStyleCnt="3" custScaleY="62045" custLinFactNeighborY="-14921"/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7B1A0E77-99EC-4D83-9125-A0A3E8E0C15F}" type="pres">
      <dgm:prSet presAssocID="{1EE41BBC-6266-43C3-A1D9-50652FA55F27}" presName="hierChild3" presStyleCnt="0"/>
      <dgm:spPr/>
    </dgm:pt>
    <dgm:pt modelId="{6C0783AC-F0FF-4652-9997-406BEAA9D1C7}" type="pres">
      <dgm:prSet presAssocID="{26A2B060-4597-446F-972C-3E48A9D0EDF1}" presName="Name19" presStyleLbl="parChTrans1D2" presStyleIdx="1" presStyleCnt="3"/>
      <dgm:spPr/>
      <dgm:t>
        <a:bodyPr/>
        <a:lstStyle/>
        <a:p>
          <a:endParaRPr lang="uk-UA"/>
        </a:p>
      </dgm:t>
    </dgm:pt>
    <dgm:pt modelId="{CBA01145-F7BA-4A7A-8E82-7762A71FEAA3}" type="pres">
      <dgm:prSet presAssocID="{AAD99F34-0425-4126-B56A-FBC34DD3BD47}" presName="Name21" presStyleCnt="0"/>
      <dgm:spPr/>
    </dgm:pt>
    <dgm:pt modelId="{8D341FFF-7166-4F69-B6D1-4D07E4CCD662}" type="pres">
      <dgm:prSet presAssocID="{AAD99F34-0425-4126-B56A-FBC34DD3BD47}" presName="level2Shape" presStyleLbl="asst1" presStyleIdx="1" presStyleCnt="3" custScaleY="62045" custLinFactNeighborY="-14921"/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67EB0C21-40EE-4EC0-ADAC-25F07A184035}" type="pres">
      <dgm:prSet presAssocID="{AAD99F34-0425-4126-B56A-FBC34DD3BD47}" presName="hierChild3" presStyleCnt="0"/>
      <dgm:spPr/>
    </dgm:pt>
    <dgm:pt modelId="{CF29B917-93BE-408D-B70B-7B99DD1B9AD4}" type="pres">
      <dgm:prSet presAssocID="{1CEDA64F-1B6D-4A22-9E54-D18B26067940}" presName="Name19" presStyleLbl="parChTrans1D2" presStyleIdx="2" presStyleCnt="3"/>
      <dgm:spPr/>
      <dgm:t>
        <a:bodyPr/>
        <a:lstStyle/>
        <a:p>
          <a:endParaRPr lang="uk-UA"/>
        </a:p>
      </dgm:t>
    </dgm:pt>
    <dgm:pt modelId="{D8A2472D-C8B6-4203-B178-2FFC09E0CBBF}" type="pres">
      <dgm:prSet presAssocID="{709E339B-BE9A-4421-B128-3802B358EE03}" presName="Name21" presStyleCnt="0"/>
      <dgm:spPr/>
    </dgm:pt>
    <dgm:pt modelId="{5C6BCC3A-C8F2-46AB-B260-A34425DBB320}" type="pres">
      <dgm:prSet presAssocID="{709E339B-BE9A-4421-B128-3802B358EE03}" presName="level2Shape" presStyleLbl="asst1" presStyleIdx="2" presStyleCnt="3" custScaleY="62045" custLinFactNeighborY="-14921"/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879560CB-D5CB-4AA8-9364-6D0DFF7AB726}" type="pres">
      <dgm:prSet presAssocID="{709E339B-BE9A-4421-B128-3802B358EE03}" presName="hierChild3" presStyleCnt="0"/>
      <dgm:spPr/>
    </dgm:pt>
    <dgm:pt modelId="{1BDA9FCB-CA17-45E1-9861-E47B1232697A}" type="pres">
      <dgm:prSet presAssocID="{12BD9A01-96F3-430C-B9BD-898E7279EBD9}" presName="bgShapesFlow" presStyleCnt="0"/>
      <dgm:spPr/>
    </dgm:pt>
  </dgm:ptLst>
  <dgm:cxnLst>
    <dgm:cxn modelId="{0A7322CC-CA32-4C62-B9C0-8C8483BFCA37}" type="presOf" srcId="{805F5F7A-8737-4654-A7A5-B759E1FF1E8B}" destId="{9601EDA8-D7A2-406A-8491-D4776F05E94D}" srcOrd="0" destOrd="0" presId="urn:microsoft.com/office/officeart/2005/8/layout/hierarchy6"/>
    <dgm:cxn modelId="{9AE66454-48EE-4B05-B9FD-E4F85D587AC2}" type="presOf" srcId="{1CEDA64F-1B6D-4A22-9E54-D18B26067940}" destId="{CF29B917-93BE-408D-B70B-7B99DD1B9AD4}" srcOrd="0" destOrd="0" presId="urn:microsoft.com/office/officeart/2005/8/layout/hierarchy6"/>
    <dgm:cxn modelId="{2686B2FF-F8B2-4563-8E6A-5A9ADD1A5FE0}" type="presOf" srcId="{5A84212B-58A5-4C25-AA6F-44CF0B3FA9D1}" destId="{7C1B04E9-96F9-4E2A-A7CB-7AD123B9C1D3}" srcOrd="0" destOrd="0" presId="urn:microsoft.com/office/officeart/2005/8/layout/hierarchy6"/>
    <dgm:cxn modelId="{92C4DE90-2778-4D6E-8A53-34E8EFCB750B}" type="presOf" srcId="{26A2B060-4597-446F-972C-3E48A9D0EDF1}" destId="{6C0783AC-F0FF-4652-9997-406BEAA9D1C7}" srcOrd="0" destOrd="0" presId="urn:microsoft.com/office/officeart/2005/8/layout/hierarchy6"/>
    <dgm:cxn modelId="{B865C715-05C3-4A14-A5A2-5A75C26D979B}" type="presOf" srcId="{AAD99F34-0425-4126-B56A-FBC34DD3BD47}" destId="{8D341FFF-7166-4F69-B6D1-4D07E4CCD662}" srcOrd="0" destOrd="0" presId="urn:microsoft.com/office/officeart/2005/8/layout/hierarchy6"/>
    <dgm:cxn modelId="{50FA06BA-0FC8-44EF-9376-4CF581B37B0F}" type="presOf" srcId="{1EE41BBC-6266-43C3-A1D9-50652FA55F27}" destId="{60038FD5-D590-493E-B4F9-86E83D6C648F}" srcOrd="0" destOrd="0" presId="urn:microsoft.com/office/officeart/2005/8/layout/hierarchy6"/>
    <dgm:cxn modelId="{D18264FF-9F8F-43AE-8EE2-2929BBB64678}" srcId="{5A84212B-58A5-4C25-AA6F-44CF0B3FA9D1}" destId="{AAD99F34-0425-4126-B56A-FBC34DD3BD47}" srcOrd="1" destOrd="0" parTransId="{26A2B060-4597-446F-972C-3E48A9D0EDF1}" sibTransId="{AA2C7CB5-371F-40B0-BDF0-864895C704B0}"/>
    <dgm:cxn modelId="{25FAD25E-DEC3-48D9-A102-5667322F81C8}" type="presOf" srcId="{709E339B-BE9A-4421-B128-3802B358EE03}" destId="{5C6BCC3A-C8F2-46AB-B260-A34425DBB320}" srcOrd="0" destOrd="0" presId="urn:microsoft.com/office/officeart/2005/8/layout/hierarchy6"/>
    <dgm:cxn modelId="{75B35ADD-10FD-4AC8-AD78-7B1BA2F8DFB3}" srcId="{5A84212B-58A5-4C25-AA6F-44CF0B3FA9D1}" destId="{709E339B-BE9A-4421-B128-3802B358EE03}" srcOrd="2" destOrd="0" parTransId="{1CEDA64F-1B6D-4A22-9E54-D18B26067940}" sibTransId="{3EFEA874-B62C-4EBC-81AF-24C65940AC02}"/>
    <dgm:cxn modelId="{DE47AA42-2D1B-4A12-A2C8-CCA719C6EFA5}" type="presOf" srcId="{12BD9A01-96F3-430C-B9BD-898E7279EBD9}" destId="{9E1E49F3-03D6-462D-BF9E-CCB9C6766E0B}" srcOrd="0" destOrd="0" presId="urn:microsoft.com/office/officeart/2005/8/layout/hierarchy6"/>
    <dgm:cxn modelId="{2C0FC5A8-36F9-4CF7-9E5D-25C59A6FC1B5}" srcId="{12BD9A01-96F3-430C-B9BD-898E7279EBD9}" destId="{5A84212B-58A5-4C25-AA6F-44CF0B3FA9D1}" srcOrd="0" destOrd="0" parTransId="{5940A562-E465-42A7-A728-BC72967CA5F9}" sibTransId="{D175B3F9-2A15-4A0C-8AA5-E9781BD95923}"/>
    <dgm:cxn modelId="{D69EC158-9A32-4D2B-883E-5D2168F62EF7}" srcId="{5A84212B-58A5-4C25-AA6F-44CF0B3FA9D1}" destId="{1EE41BBC-6266-43C3-A1D9-50652FA55F27}" srcOrd="0" destOrd="0" parTransId="{805F5F7A-8737-4654-A7A5-B759E1FF1E8B}" sibTransId="{41A39A71-5FA9-4688-81BE-B6812082D356}"/>
    <dgm:cxn modelId="{16D90EF9-EB10-4F57-815A-20D3FE14C553}" type="presParOf" srcId="{9E1E49F3-03D6-462D-BF9E-CCB9C6766E0B}" destId="{B9C593E8-BAA7-458B-BCC4-64EB94253FEF}" srcOrd="0" destOrd="0" presId="urn:microsoft.com/office/officeart/2005/8/layout/hierarchy6"/>
    <dgm:cxn modelId="{9E3C8D60-D896-44F3-8845-B492C08E509B}" type="presParOf" srcId="{B9C593E8-BAA7-458B-BCC4-64EB94253FEF}" destId="{1A7388CD-4F15-421A-9A7A-EE1A368DAF15}" srcOrd="0" destOrd="0" presId="urn:microsoft.com/office/officeart/2005/8/layout/hierarchy6"/>
    <dgm:cxn modelId="{1EEEEA0D-1DAE-4F95-BE24-0F61F654F6A9}" type="presParOf" srcId="{1A7388CD-4F15-421A-9A7A-EE1A368DAF15}" destId="{4499C74B-F947-42D0-9F82-65D06936FC92}" srcOrd="0" destOrd="0" presId="urn:microsoft.com/office/officeart/2005/8/layout/hierarchy6"/>
    <dgm:cxn modelId="{AB98D2EC-AB44-4A3C-B537-59348CDD0514}" type="presParOf" srcId="{4499C74B-F947-42D0-9F82-65D06936FC92}" destId="{7C1B04E9-96F9-4E2A-A7CB-7AD123B9C1D3}" srcOrd="0" destOrd="0" presId="urn:microsoft.com/office/officeart/2005/8/layout/hierarchy6"/>
    <dgm:cxn modelId="{95CFE02F-CB55-4C8B-B149-90CD7D5808A1}" type="presParOf" srcId="{4499C74B-F947-42D0-9F82-65D06936FC92}" destId="{08144414-06EA-4E3B-A96F-4F3519DC1D9F}" srcOrd="1" destOrd="0" presId="urn:microsoft.com/office/officeart/2005/8/layout/hierarchy6"/>
    <dgm:cxn modelId="{6C043F66-014F-4F90-B33B-732114798A56}" type="presParOf" srcId="{08144414-06EA-4E3B-A96F-4F3519DC1D9F}" destId="{9601EDA8-D7A2-406A-8491-D4776F05E94D}" srcOrd="0" destOrd="0" presId="urn:microsoft.com/office/officeart/2005/8/layout/hierarchy6"/>
    <dgm:cxn modelId="{5577D72E-6BC0-4EBA-B3D4-73931786641B}" type="presParOf" srcId="{08144414-06EA-4E3B-A96F-4F3519DC1D9F}" destId="{67D59C7F-9A59-4735-9345-CD8962436CD2}" srcOrd="1" destOrd="0" presId="urn:microsoft.com/office/officeart/2005/8/layout/hierarchy6"/>
    <dgm:cxn modelId="{C1C45F2D-8777-400D-938B-B3B4BA787C7E}" type="presParOf" srcId="{67D59C7F-9A59-4735-9345-CD8962436CD2}" destId="{60038FD5-D590-493E-B4F9-86E83D6C648F}" srcOrd="0" destOrd="0" presId="urn:microsoft.com/office/officeart/2005/8/layout/hierarchy6"/>
    <dgm:cxn modelId="{2181F485-3C2C-4811-B804-A0875594C135}" type="presParOf" srcId="{67D59C7F-9A59-4735-9345-CD8962436CD2}" destId="{7B1A0E77-99EC-4D83-9125-A0A3E8E0C15F}" srcOrd="1" destOrd="0" presId="urn:microsoft.com/office/officeart/2005/8/layout/hierarchy6"/>
    <dgm:cxn modelId="{96B50835-59EA-4C0A-ADA5-0771CC6E5980}" type="presParOf" srcId="{08144414-06EA-4E3B-A96F-4F3519DC1D9F}" destId="{6C0783AC-F0FF-4652-9997-406BEAA9D1C7}" srcOrd="2" destOrd="0" presId="urn:microsoft.com/office/officeart/2005/8/layout/hierarchy6"/>
    <dgm:cxn modelId="{2678E670-1678-4A1E-B086-14D9C0AB6DE4}" type="presParOf" srcId="{08144414-06EA-4E3B-A96F-4F3519DC1D9F}" destId="{CBA01145-F7BA-4A7A-8E82-7762A71FEAA3}" srcOrd="3" destOrd="0" presId="urn:microsoft.com/office/officeart/2005/8/layout/hierarchy6"/>
    <dgm:cxn modelId="{F4F3ED4B-D543-4045-9673-0B912D994058}" type="presParOf" srcId="{CBA01145-F7BA-4A7A-8E82-7762A71FEAA3}" destId="{8D341FFF-7166-4F69-B6D1-4D07E4CCD662}" srcOrd="0" destOrd="0" presId="urn:microsoft.com/office/officeart/2005/8/layout/hierarchy6"/>
    <dgm:cxn modelId="{5B4E2788-08F9-467D-A2DE-05F4CEAC3EEE}" type="presParOf" srcId="{CBA01145-F7BA-4A7A-8E82-7762A71FEAA3}" destId="{67EB0C21-40EE-4EC0-ADAC-25F07A184035}" srcOrd="1" destOrd="0" presId="urn:microsoft.com/office/officeart/2005/8/layout/hierarchy6"/>
    <dgm:cxn modelId="{03F44235-7E48-431B-9685-CCE75FB51952}" type="presParOf" srcId="{08144414-06EA-4E3B-A96F-4F3519DC1D9F}" destId="{CF29B917-93BE-408D-B70B-7B99DD1B9AD4}" srcOrd="4" destOrd="0" presId="urn:microsoft.com/office/officeart/2005/8/layout/hierarchy6"/>
    <dgm:cxn modelId="{5F29C54F-66AC-4C15-A8A4-F34AFC496D27}" type="presParOf" srcId="{08144414-06EA-4E3B-A96F-4F3519DC1D9F}" destId="{D8A2472D-C8B6-4203-B178-2FFC09E0CBBF}" srcOrd="5" destOrd="0" presId="urn:microsoft.com/office/officeart/2005/8/layout/hierarchy6"/>
    <dgm:cxn modelId="{2545C5C7-EEFA-4A6E-9329-56BC2F3925AA}" type="presParOf" srcId="{D8A2472D-C8B6-4203-B178-2FFC09E0CBBF}" destId="{5C6BCC3A-C8F2-46AB-B260-A34425DBB320}" srcOrd="0" destOrd="0" presId="urn:microsoft.com/office/officeart/2005/8/layout/hierarchy6"/>
    <dgm:cxn modelId="{2CAE4971-A465-4F4D-9E7B-FFF16E44404F}" type="presParOf" srcId="{D8A2472D-C8B6-4203-B178-2FFC09E0CBBF}" destId="{879560CB-D5CB-4AA8-9364-6D0DFF7AB726}" srcOrd="1" destOrd="0" presId="urn:microsoft.com/office/officeart/2005/8/layout/hierarchy6"/>
    <dgm:cxn modelId="{23EE33EF-538D-40B3-8C7F-69AEA16F7B5D}" type="presParOf" srcId="{9E1E49F3-03D6-462D-BF9E-CCB9C6766E0B}" destId="{1BDA9FCB-CA17-45E1-9861-E47B1232697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04E9-96F9-4E2A-A7CB-7AD123B9C1D3}">
      <dsp:nvSpPr>
        <dsp:cNvPr id="0" name=""/>
        <dsp:cNvSpPr/>
      </dsp:nvSpPr>
      <dsp:spPr>
        <a:xfrm>
          <a:off x="405116" y="668265"/>
          <a:ext cx="6246745" cy="80956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Пошукова системи</a:t>
          </a:r>
        </a:p>
      </dsp:txBody>
      <dsp:txXfrm>
        <a:off x="444636" y="707785"/>
        <a:ext cx="6167705" cy="730526"/>
      </dsp:txXfrm>
    </dsp:sp>
    <dsp:sp modelId="{9601EDA8-D7A2-406A-8491-D4776F05E94D}">
      <dsp:nvSpPr>
        <dsp:cNvPr id="0" name=""/>
        <dsp:cNvSpPr/>
      </dsp:nvSpPr>
      <dsp:spPr>
        <a:xfrm>
          <a:off x="984117" y="1477832"/>
          <a:ext cx="2544371" cy="521922"/>
        </a:xfrm>
        <a:custGeom>
          <a:avLst/>
          <a:gdLst/>
          <a:ahLst/>
          <a:cxnLst/>
          <a:rect l="0" t="0" r="0" b="0"/>
          <a:pathLst>
            <a:path>
              <a:moveTo>
                <a:pt x="2219722" y="0"/>
              </a:moveTo>
              <a:lnTo>
                <a:pt x="2219722" y="151775"/>
              </a:lnTo>
              <a:lnTo>
                <a:pt x="0" y="151775"/>
              </a:lnTo>
              <a:lnTo>
                <a:pt x="0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38FD5-D590-493E-B4F9-86E83D6C648F}">
      <dsp:nvSpPr>
        <dsp:cNvPr id="0" name=""/>
        <dsp:cNvSpPr/>
      </dsp:nvSpPr>
      <dsp:spPr>
        <a:xfrm>
          <a:off x="5513" y="1999755"/>
          <a:ext cx="1957209" cy="80956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Google</a:t>
          </a:r>
          <a:endParaRPr lang="uk-UA" sz="3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5033" y="2039275"/>
        <a:ext cx="1878169" cy="730526"/>
      </dsp:txXfrm>
    </dsp:sp>
    <dsp:sp modelId="{6C0783AC-F0FF-4652-9997-406BEAA9D1C7}">
      <dsp:nvSpPr>
        <dsp:cNvPr id="0" name=""/>
        <dsp:cNvSpPr/>
      </dsp:nvSpPr>
      <dsp:spPr>
        <a:xfrm>
          <a:off x="3482769" y="1477832"/>
          <a:ext cx="91440" cy="52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5"/>
              </a:lnTo>
              <a:lnTo>
                <a:pt x="739907" y="151775"/>
              </a:lnTo>
              <a:lnTo>
                <a:pt x="739907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41FFF-7166-4F69-B6D1-4D07E4CCD662}">
      <dsp:nvSpPr>
        <dsp:cNvPr id="0" name=""/>
        <dsp:cNvSpPr/>
      </dsp:nvSpPr>
      <dsp:spPr>
        <a:xfrm>
          <a:off x="2549884" y="1999755"/>
          <a:ext cx="1957209" cy="80956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Мета</a:t>
          </a:r>
        </a:p>
      </dsp:txBody>
      <dsp:txXfrm>
        <a:off x="2589404" y="2039275"/>
        <a:ext cx="1878169" cy="730526"/>
      </dsp:txXfrm>
    </dsp:sp>
    <dsp:sp modelId="{CF29B917-93BE-408D-B70B-7B99DD1B9AD4}">
      <dsp:nvSpPr>
        <dsp:cNvPr id="0" name=""/>
        <dsp:cNvSpPr/>
      </dsp:nvSpPr>
      <dsp:spPr>
        <a:xfrm>
          <a:off x="3528489" y="1477832"/>
          <a:ext cx="2544371" cy="52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5"/>
              </a:lnTo>
              <a:lnTo>
                <a:pt x="2219722" y="151775"/>
              </a:lnTo>
              <a:lnTo>
                <a:pt x="2219722" y="303551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BCC3A-C8F2-46AB-B260-A34425DBB320}">
      <dsp:nvSpPr>
        <dsp:cNvPr id="0" name=""/>
        <dsp:cNvSpPr/>
      </dsp:nvSpPr>
      <dsp:spPr>
        <a:xfrm>
          <a:off x="5094256" y="1999755"/>
          <a:ext cx="1957209" cy="809566"/>
        </a:xfrm>
        <a:prstGeom prst="roundRect">
          <a:avLst/>
        </a:prstGeom>
        <a:solidFill>
          <a:srgbClr val="E44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Yahoo</a:t>
          </a:r>
          <a:endParaRPr lang="uk-UA" sz="3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133776" y="2039275"/>
        <a:ext cx="1878169" cy="730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7.jpeg"/><Relationship Id="rId7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Пошук інформації в Інтернеті</a:t>
            </a:r>
            <a:r>
              <a:rPr lang="uk-UA" sz="4200"/>
              <a:t>. </a:t>
            </a:r>
            <a:endParaRPr lang="uk-UA" sz="4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347258-B48B-4D79-A01F-F650D58F0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68675"/>
            <a:ext cx="3250794" cy="3250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FACAB4-9B82-4185-9020-0DEB7448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3" y="35877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Власні </a:t>
            </a:r>
            <a:r>
              <a:rPr lang="uk-UA" sz="2800" b="1" i="1" kern="0" dirty="0">
                <a:solidFill>
                  <a:srgbClr val="FFFF00"/>
                </a:solidFill>
              </a:rPr>
              <a:t>веб-сайти</a:t>
            </a:r>
            <a:r>
              <a:rPr lang="uk-UA" sz="2800" b="1" i="1" kern="0" dirty="0">
                <a:solidFill>
                  <a:schemeClr val="bg1"/>
                </a:solidFill>
              </a:rPr>
              <a:t> є 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76C2E5A-9968-4502-AA20-55CA84B42B92}"/>
              </a:ext>
            </a:extLst>
          </p:cNvPr>
          <p:cNvSpPr/>
          <p:nvPr/>
        </p:nvSpPr>
        <p:spPr>
          <a:xfrm>
            <a:off x="72007" y="1822606"/>
            <a:ext cx="3973050" cy="972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навчальних закладів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4305479-EACC-4751-854E-594E75020166}"/>
              </a:ext>
            </a:extLst>
          </p:cNvPr>
          <p:cNvSpPr/>
          <p:nvPr/>
        </p:nvSpPr>
        <p:spPr>
          <a:xfrm>
            <a:off x="4110552" y="1822606"/>
            <a:ext cx="3973050" cy="972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спортивних команд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AF04F36-83B1-472B-9874-497CA952ED0E}"/>
              </a:ext>
            </a:extLst>
          </p:cNvPr>
          <p:cNvSpPr/>
          <p:nvPr/>
        </p:nvSpPr>
        <p:spPr>
          <a:xfrm>
            <a:off x="8149100" y="1822606"/>
            <a:ext cx="3973050" cy="972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бібліотек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3037CAC-B07D-435A-9F12-49B833870077}"/>
              </a:ext>
            </a:extLst>
          </p:cNvPr>
          <p:cNvSpPr/>
          <p:nvPr/>
        </p:nvSpPr>
        <p:spPr>
          <a:xfrm>
            <a:off x="72007" y="5086731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магазинів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BCC82F1-A840-4175-8ED6-979FB9493129}"/>
              </a:ext>
            </a:extLst>
          </p:cNvPr>
          <p:cNvSpPr/>
          <p:nvPr/>
        </p:nvSpPr>
        <p:spPr>
          <a:xfrm>
            <a:off x="3125137" y="5086731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банків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AA2753C-0ACC-4346-BF58-62DA67FB30FB}"/>
              </a:ext>
            </a:extLst>
          </p:cNvPr>
          <p:cNvSpPr/>
          <p:nvPr/>
        </p:nvSpPr>
        <p:spPr>
          <a:xfrm>
            <a:off x="6178266" y="5086731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аеропортів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FD1F49D-3EE5-48BF-8D31-5115BC0A172C}"/>
              </a:ext>
            </a:extLst>
          </p:cNvPr>
          <p:cNvSpPr/>
          <p:nvPr/>
        </p:nvSpPr>
        <p:spPr>
          <a:xfrm>
            <a:off x="9229549" y="508864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в окремих людей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building, education, school icon">
            <a:extLst>
              <a:ext uri="{FF2B5EF4-FFF2-40B4-BE49-F238E27FC236}">
                <a16:creationId xmlns:a16="http://schemas.microsoft.com/office/drawing/2014/main" id="{41881B39-3394-48E6-B5BB-C567E53A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1" y="2832279"/>
            <a:ext cx="2154982" cy="21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ll, basketball, sport icon">
            <a:extLst>
              <a:ext uri="{FF2B5EF4-FFF2-40B4-BE49-F238E27FC236}">
                <a16:creationId xmlns:a16="http://schemas.microsoft.com/office/drawing/2014/main" id="{A16CCDFD-22C0-411B-82EF-264DEDFB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07" y="2846060"/>
            <a:ext cx="2154982" cy="21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oks, bookshelf, library icon">
            <a:extLst>
              <a:ext uri="{FF2B5EF4-FFF2-40B4-BE49-F238E27FC236}">
                <a16:creationId xmlns:a16="http://schemas.microsoft.com/office/drawing/2014/main" id="{FCE84886-53C5-4CA1-839A-10FDC0F9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76" y="2858727"/>
            <a:ext cx="2154983" cy="21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481022C-940A-40DD-8BF8-2D83FE59DC30}"/>
              </a:ext>
            </a:extLst>
          </p:cNvPr>
          <p:cNvSpPr/>
          <p:nvPr/>
        </p:nvSpPr>
        <p:spPr>
          <a:xfrm>
            <a:off x="72007" y="1819347"/>
            <a:ext cx="3973050" cy="13810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сайт уряду України </a:t>
            </a:r>
            <a:r>
              <a:rPr lang="uk-UA" sz="2600" b="1" i="1" kern="0" dirty="0">
                <a:solidFill>
                  <a:srgbClr val="FFFF00"/>
                </a:solidFill>
              </a:rPr>
              <a:t>Урядовий портал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BD1062C-3F2C-4119-A90B-D2846F450B86}"/>
              </a:ext>
            </a:extLst>
          </p:cNvPr>
          <p:cNvSpPr/>
          <p:nvPr/>
        </p:nvSpPr>
        <p:spPr>
          <a:xfrm>
            <a:off x="4110552" y="1819347"/>
            <a:ext cx="3973050" cy="13810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сайт </a:t>
            </a:r>
            <a:r>
              <a:rPr lang="uk-UA" sz="2600" b="1" i="1" kern="0" dirty="0">
                <a:solidFill>
                  <a:srgbClr val="FFFF00"/>
                </a:solidFill>
              </a:rPr>
              <a:t>Національна бібліотека України для дітей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9B0A04-085A-4989-A5A8-F1898A4FD143}"/>
              </a:ext>
            </a:extLst>
          </p:cNvPr>
          <p:cNvSpPr/>
          <p:nvPr/>
        </p:nvSpPr>
        <p:spPr>
          <a:xfrm>
            <a:off x="8149100" y="1819347"/>
            <a:ext cx="3973050" cy="13810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сайт </a:t>
            </a:r>
            <a:r>
              <a:rPr lang="uk-UA" sz="2600" b="1" i="1" kern="0" dirty="0">
                <a:solidFill>
                  <a:srgbClr val="FFFF00"/>
                </a:solidFill>
              </a:rPr>
              <a:t>Національний музей історії України </a:t>
            </a:r>
            <a:r>
              <a:rPr lang="uk-UA" sz="2600" b="1" i="1" kern="0" dirty="0">
                <a:solidFill>
                  <a:schemeClr val="bg1"/>
                </a:solidFill>
              </a:rPr>
              <a:t>та інші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18DA75-B239-4E28-99EE-4D3188456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2"/>
          <a:stretch/>
        </p:blipFill>
        <p:spPr>
          <a:xfrm>
            <a:off x="72008" y="3301051"/>
            <a:ext cx="3973050" cy="317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7167EE-BCC2-4F62-A4DA-0BE5AE079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84"/>
          <a:stretch/>
        </p:blipFill>
        <p:spPr>
          <a:xfrm>
            <a:off x="4110552" y="3301051"/>
            <a:ext cx="3973050" cy="317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AB0A5C-E183-4B80-A329-E7A3D12BF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579" b="19517"/>
          <a:stretch/>
        </p:blipFill>
        <p:spPr>
          <a:xfrm>
            <a:off x="8153085" y="3301051"/>
            <a:ext cx="3966907" cy="317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кожного веб-сайту є веб-сторінка, що призначена для початку перегляду сайту. Таку сторінку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головною</a:t>
            </a:r>
            <a:r>
              <a:rPr lang="uk-UA" sz="2800" b="1" i="1" kern="0" dirty="0">
                <a:solidFill>
                  <a:schemeClr val="bg1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домашньою</a:t>
            </a:r>
            <a:r>
              <a:rPr lang="uk-UA" sz="2800" b="1" i="1" kern="0" dirty="0">
                <a:solidFill>
                  <a:schemeClr val="bg1"/>
                </a:solidFill>
              </a:rPr>
              <a:t>. Адресою веб-сайту вважається адреса його домашньої сторінки. Наприклад, адресами веб-сайтів є: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51B284C-8293-49DE-95D8-1CC88CA903A9}"/>
              </a:ext>
            </a:extLst>
          </p:cNvPr>
          <p:cNvSpPr/>
          <p:nvPr/>
        </p:nvSpPr>
        <p:spPr>
          <a:xfrm>
            <a:off x="72007" y="355957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Острів знань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4BAA305-2C92-4CF3-804F-E06B04BC1B82}"/>
              </a:ext>
            </a:extLst>
          </p:cNvPr>
          <p:cNvSpPr/>
          <p:nvPr/>
        </p:nvSpPr>
        <p:spPr>
          <a:xfrm>
            <a:off x="4110552" y="355957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Scratch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4464501-EA1B-4754-9C13-9DC1BA3EC5A5}"/>
              </a:ext>
            </a:extLst>
          </p:cNvPr>
          <p:cNvSpPr/>
          <p:nvPr/>
        </p:nvSpPr>
        <p:spPr>
          <a:xfrm>
            <a:off x="8149100" y="355957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Пернаті друзі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5A0A735-5E0E-4915-A462-8ADB1E7B0BFA}"/>
              </a:ext>
            </a:extLst>
          </p:cNvPr>
          <p:cNvSpPr/>
          <p:nvPr/>
        </p:nvSpPr>
        <p:spPr>
          <a:xfrm>
            <a:off x="72007" y="495195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ostriv.in.ua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38969C0-39E1-4D19-96C7-26C8A50A5556}"/>
              </a:ext>
            </a:extLst>
          </p:cNvPr>
          <p:cNvSpPr/>
          <p:nvPr/>
        </p:nvSpPr>
        <p:spPr>
          <a:xfrm>
            <a:off x="4110552" y="495195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scratch.mit.edu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2757F35-AC90-49BD-8EF3-A5A67E72144F}"/>
              </a:ext>
            </a:extLst>
          </p:cNvPr>
          <p:cNvSpPr/>
          <p:nvPr/>
        </p:nvSpPr>
        <p:spPr>
          <a:xfrm>
            <a:off x="8149100" y="495195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pernatidruzi.org.ua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Головна сторінка сайту Острів знань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99C93-44FE-4FE6-A00D-D5F6A2B3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72" y="1840129"/>
            <a:ext cx="9386455" cy="460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4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Робота з веб-браузером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  ви   знаєте,   для   перегляду   веб-сторінок   призначено   </a:t>
            </a:r>
            <a:r>
              <a:rPr lang="uk-UA" sz="2800" b="1" i="1" kern="0" dirty="0">
                <a:solidFill>
                  <a:srgbClr val="FFFF00"/>
                </a:solidFill>
              </a:rPr>
              <a:t>веб-браузери</a:t>
            </a:r>
            <a:r>
              <a:rPr lang="uk-UA" sz="2800" b="1" i="1" kern="0" dirty="0">
                <a:solidFill>
                  <a:schemeClr val="bg1"/>
                </a:solidFill>
              </a:rPr>
              <a:t>.  Прикладами браузерів є:</a:t>
            </a:r>
          </a:p>
        </p:txBody>
      </p:sp>
      <p:pic>
        <p:nvPicPr>
          <p:cNvPr id="6" name="Picture 4" descr="browser, fire, firefox, fox, mozilla icon">
            <a:extLst>
              <a:ext uri="{FF2B5EF4-FFF2-40B4-BE49-F238E27FC236}">
                <a16:creationId xmlns:a16="http://schemas.microsoft.com/office/drawing/2014/main" id="{A2C17243-AA59-4CCA-A854-6CF5DC23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6" y="2649104"/>
            <a:ext cx="2156601" cy="21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rowser, opera icon">
            <a:extLst>
              <a:ext uri="{FF2B5EF4-FFF2-40B4-BE49-F238E27FC236}">
                <a16:creationId xmlns:a16="http://schemas.microsoft.com/office/drawing/2014/main" id="{C00B95FE-778F-4434-B1B0-C5CBD95D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8" y="2565646"/>
            <a:ext cx="2156601" cy="21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owser, safari icon">
            <a:extLst>
              <a:ext uri="{FF2B5EF4-FFF2-40B4-BE49-F238E27FC236}">
                <a16:creationId xmlns:a16="http://schemas.microsoft.com/office/drawing/2014/main" id="{313F5BC2-A44A-42D1-8AF5-2745E05A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02" y="2264577"/>
            <a:ext cx="2455415" cy="24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Microsoft edge&quot;">
            <a:extLst>
              <a:ext uri="{FF2B5EF4-FFF2-40B4-BE49-F238E27FC236}">
                <a16:creationId xmlns:a16="http://schemas.microsoft.com/office/drawing/2014/main" id="{B7D92D1A-8076-4871-A29A-839527A50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19278"/>
          <a:stretch/>
        </p:blipFill>
        <p:spPr bwMode="auto">
          <a:xfrm>
            <a:off x="221579" y="2608296"/>
            <a:ext cx="2005338" cy="20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9B4A247-F595-459D-93FC-4966C3E632DD}"/>
              </a:ext>
            </a:extLst>
          </p:cNvPr>
          <p:cNvSpPr/>
          <p:nvPr/>
        </p:nvSpPr>
        <p:spPr>
          <a:xfrm>
            <a:off x="71894" y="4958270"/>
            <a:ext cx="2304594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Microsoft Edge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D089A38-30A2-4FAC-98FF-A8C64714E754}"/>
              </a:ext>
            </a:extLst>
          </p:cNvPr>
          <p:cNvSpPr/>
          <p:nvPr/>
        </p:nvSpPr>
        <p:spPr>
          <a:xfrm>
            <a:off x="2507114" y="4958270"/>
            <a:ext cx="230448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Mozilla Firefox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10A7A2A-2279-4E36-A253-753335563505}"/>
              </a:ext>
            </a:extLst>
          </p:cNvPr>
          <p:cNvSpPr/>
          <p:nvPr/>
        </p:nvSpPr>
        <p:spPr>
          <a:xfrm>
            <a:off x="4942220" y="4958270"/>
            <a:ext cx="2307099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Opera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119BD2F-1798-46BC-81CD-0D1DF6372013}"/>
              </a:ext>
            </a:extLst>
          </p:cNvPr>
          <p:cNvSpPr/>
          <p:nvPr/>
        </p:nvSpPr>
        <p:spPr>
          <a:xfrm>
            <a:off x="7379945" y="4958270"/>
            <a:ext cx="230710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Google Chrome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186ECD42-625C-4F6B-9BE9-1C0C2AEAB486}"/>
              </a:ext>
            </a:extLst>
          </p:cNvPr>
          <p:cNvSpPr/>
          <p:nvPr/>
        </p:nvSpPr>
        <p:spPr>
          <a:xfrm>
            <a:off x="9817670" y="4958270"/>
            <a:ext cx="230448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Safari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pic>
        <p:nvPicPr>
          <p:cNvPr id="22" name="Picture 2" descr="chrome, google, logo icon">
            <a:extLst>
              <a:ext uri="{FF2B5EF4-FFF2-40B4-BE49-F238E27FC236}">
                <a16:creationId xmlns:a16="http://schemas.microsoft.com/office/drawing/2014/main" id="{1B96B2E8-F079-4CE7-B336-67013432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69" y="2558729"/>
            <a:ext cx="2183251" cy="21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Робота з веб-браузером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668208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Найпопулярнішим в Україні на початок 2018 року,  за даними компанії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Bigmir</a:t>
            </a:r>
            <a:r>
              <a:rPr lang="en-US" sz="2800" b="1" i="1" kern="0" dirty="0">
                <a:solidFill>
                  <a:srgbClr val="FFFF00"/>
                </a:solidFill>
              </a:rPr>
              <a:t>)net</a:t>
            </a:r>
            <a:r>
              <a:rPr lang="en-US" sz="2800" b="1" i="1" kern="0" dirty="0">
                <a:solidFill>
                  <a:schemeClr val="bg1"/>
                </a:solidFill>
              </a:rPr>
              <a:t>,  </a:t>
            </a:r>
            <a:r>
              <a:rPr lang="uk-UA" sz="2800" b="1" i="1" kern="0" dirty="0">
                <a:solidFill>
                  <a:schemeClr val="bg1"/>
                </a:solidFill>
              </a:rPr>
              <a:t>був браузер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 яким ми й будемо працювати.</a:t>
            </a:r>
          </a:p>
        </p:txBody>
      </p:sp>
      <p:pic>
        <p:nvPicPr>
          <p:cNvPr id="7170" name="Picture 2" descr="chrome, google, logo icon">
            <a:extLst>
              <a:ext uri="{FF2B5EF4-FFF2-40B4-BE49-F238E27FC236}">
                <a16:creationId xmlns:a16="http://schemas.microsoft.com/office/drawing/2014/main" id="{09596FC1-FEFC-45FB-9E07-5ECB555C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96" y="1104900"/>
            <a:ext cx="4744604" cy="47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A86763F-6B97-4917-B602-5BCAB52E611D}"/>
              </a:ext>
            </a:extLst>
          </p:cNvPr>
          <p:cNvSpPr/>
          <p:nvPr/>
        </p:nvSpPr>
        <p:spPr>
          <a:xfrm>
            <a:off x="7447396" y="5923100"/>
            <a:ext cx="4653972" cy="6719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Google Chrome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Bigmir)net&quot;">
            <a:extLst>
              <a:ext uri="{FF2B5EF4-FFF2-40B4-BE49-F238E27FC236}">
                <a16:creationId xmlns:a16="http://schemas.microsoft.com/office/drawing/2014/main" id="{6BAC6D88-BEE4-4374-9A2F-95279F24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2" y="3667445"/>
            <a:ext cx="6663460" cy="19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Вікно веб-браузера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218888-86F0-4CC9-AF35-53EDA680A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6" y="2144241"/>
            <a:ext cx="11495811" cy="423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8A6DE3A-698C-433B-BD25-EB30FBC4F903}"/>
              </a:ext>
            </a:extLst>
          </p:cNvPr>
          <p:cNvSpPr/>
          <p:nvPr/>
        </p:nvSpPr>
        <p:spPr>
          <a:xfrm>
            <a:off x="348093" y="2981960"/>
            <a:ext cx="11495811" cy="33997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1CD85-EFE8-4818-AC08-548706DA8938}"/>
              </a:ext>
            </a:extLst>
          </p:cNvPr>
          <p:cNvSpPr txBox="1"/>
          <p:nvPr/>
        </p:nvSpPr>
        <p:spPr>
          <a:xfrm>
            <a:off x="649867" y="4567631"/>
            <a:ext cx="3061517" cy="461665"/>
          </a:xfrm>
          <a:prstGeom prst="wedgeRectCallout">
            <a:avLst>
              <a:gd name="adj1" fmla="val 84150"/>
              <a:gd name="adj2" fmla="val 358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Робоча область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BE665F1-694D-4F91-ACD3-8E676D9373D3}"/>
              </a:ext>
            </a:extLst>
          </p:cNvPr>
          <p:cNvSpPr/>
          <p:nvPr/>
        </p:nvSpPr>
        <p:spPr>
          <a:xfrm>
            <a:off x="348093" y="2609849"/>
            <a:ext cx="770142" cy="3626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FCB3CE8-D15F-4550-ACD1-A8C0954B1C30}"/>
              </a:ext>
            </a:extLst>
          </p:cNvPr>
          <p:cNvSpPr/>
          <p:nvPr/>
        </p:nvSpPr>
        <p:spPr>
          <a:xfrm>
            <a:off x="348092" y="2151828"/>
            <a:ext cx="7637667" cy="4485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702D1-610C-4467-904F-63FE27ABDD3E}"/>
              </a:ext>
            </a:extLst>
          </p:cNvPr>
          <p:cNvSpPr txBox="1"/>
          <p:nvPr/>
        </p:nvSpPr>
        <p:spPr>
          <a:xfrm>
            <a:off x="2074177" y="1221542"/>
            <a:ext cx="1930844" cy="830997"/>
          </a:xfrm>
          <a:prstGeom prst="wedgeRectCallout">
            <a:avLst>
              <a:gd name="adj1" fmla="val -47721"/>
              <a:gd name="adj2" fmla="val 771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Ярлики вкладок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D22E3-DB60-4DB4-9D1A-B926D537EFEA}"/>
              </a:ext>
            </a:extLst>
          </p:cNvPr>
          <p:cNvSpPr txBox="1"/>
          <p:nvPr/>
        </p:nvSpPr>
        <p:spPr>
          <a:xfrm>
            <a:off x="69850" y="1221542"/>
            <a:ext cx="1930844" cy="830997"/>
          </a:xfrm>
          <a:prstGeom prst="wedgeRectCallout">
            <a:avLst>
              <a:gd name="adj1" fmla="val -17334"/>
              <a:gd name="adj2" fmla="val 1293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навігації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5527B52-0801-4C96-BA0C-167F2E385537}"/>
              </a:ext>
            </a:extLst>
          </p:cNvPr>
          <p:cNvSpPr/>
          <p:nvPr/>
        </p:nvSpPr>
        <p:spPr>
          <a:xfrm>
            <a:off x="5074919" y="2205990"/>
            <a:ext cx="417195" cy="3505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7D7F9-DB06-4E2D-AEF3-451BC5A426DB}"/>
              </a:ext>
            </a:extLst>
          </p:cNvPr>
          <p:cNvSpPr txBox="1"/>
          <p:nvPr/>
        </p:nvSpPr>
        <p:spPr>
          <a:xfrm>
            <a:off x="4093584" y="1226103"/>
            <a:ext cx="3237230" cy="830997"/>
          </a:xfrm>
          <a:prstGeom prst="wedgeRectCallout">
            <a:avLst>
              <a:gd name="adj1" fmla="val -13332"/>
              <a:gd name="adj2" fmla="val 881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вкладки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FCC35327-F55A-44CC-9983-988502866F42}"/>
              </a:ext>
            </a:extLst>
          </p:cNvPr>
          <p:cNvSpPr/>
          <p:nvPr/>
        </p:nvSpPr>
        <p:spPr>
          <a:xfrm>
            <a:off x="3550598" y="2654512"/>
            <a:ext cx="6291516" cy="2836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B7C40-552C-428D-9336-B198E8BB9A7F}"/>
              </a:ext>
            </a:extLst>
          </p:cNvPr>
          <p:cNvSpPr txBox="1"/>
          <p:nvPr/>
        </p:nvSpPr>
        <p:spPr>
          <a:xfrm>
            <a:off x="1054696" y="3215180"/>
            <a:ext cx="2566454" cy="461665"/>
          </a:xfrm>
          <a:prstGeom prst="wedgeRectCallout">
            <a:avLst>
              <a:gd name="adj1" fmla="val 56197"/>
              <a:gd name="adj2" fmla="val -1283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Поле адреси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29706DF7-1F80-4A8A-B7DC-06753A04A925}"/>
              </a:ext>
            </a:extLst>
          </p:cNvPr>
          <p:cNvSpPr/>
          <p:nvPr/>
        </p:nvSpPr>
        <p:spPr>
          <a:xfrm>
            <a:off x="7985759" y="2149541"/>
            <a:ext cx="518161" cy="4485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6D6114-D6EF-4765-9CF4-E5DC164EF282}"/>
              </a:ext>
            </a:extLst>
          </p:cNvPr>
          <p:cNvSpPr txBox="1"/>
          <p:nvPr/>
        </p:nvSpPr>
        <p:spPr>
          <a:xfrm>
            <a:off x="7419377" y="1231403"/>
            <a:ext cx="2589476" cy="830997"/>
          </a:xfrm>
          <a:prstGeom prst="wedgeRectCallout">
            <a:avLst>
              <a:gd name="adj1" fmla="val -19100"/>
              <a:gd name="adj2" fmla="val 8355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Нова вкладка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AFC10714-9E57-458E-8807-1AA1BB496A36}"/>
              </a:ext>
            </a:extLst>
          </p:cNvPr>
          <p:cNvSpPr/>
          <p:nvPr/>
        </p:nvSpPr>
        <p:spPr>
          <a:xfrm>
            <a:off x="10479405" y="2149541"/>
            <a:ext cx="1364500" cy="4485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55535-832B-45CE-9897-6579E693E9CC}"/>
              </a:ext>
            </a:extLst>
          </p:cNvPr>
          <p:cNvSpPr txBox="1"/>
          <p:nvPr/>
        </p:nvSpPr>
        <p:spPr>
          <a:xfrm>
            <a:off x="6548137" y="3116801"/>
            <a:ext cx="3393403" cy="830997"/>
          </a:xfrm>
          <a:prstGeom prst="wedgeRectCallout">
            <a:avLst>
              <a:gd name="adj1" fmla="val 73069"/>
              <a:gd name="adj2" fmla="val -1315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керування вікном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DDADF272-6D35-4846-AA20-E242C96C571F}"/>
              </a:ext>
            </a:extLst>
          </p:cNvPr>
          <p:cNvSpPr/>
          <p:nvPr/>
        </p:nvSpPr>
        <p:spPr>
          <a:xfrm>
            <a:off x="11422380" y="2641902"/>
            <a:ext cx="421524" cy="2962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1830E9-0F41-42FB-9BFA-9172EF178849}"/>
              </a:ext>
            </a:extLst>
          </p:cNvPr>
          <p:cNvSpPr txBox="1"/>
          <p:nvPr/>
        </p:nvSpPr>
        <p:spPr>
          <a:xfrm>
            <a:off x="8145411" y="4088475"/>
            <a:ext cx="3393403" cy="1569660"/>
          </a:xfrm>
          <a:prstGeom prst="wedgeRectCallout">
            <a:avLst>
              <a:gd name="adj1" fmla="val 52859"/>
              <a:gd name="adj2" fmla="val -1300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налаштування та керування </a:t>
            </a:r>
            <a:r>
              <a:rPr lang="en-US" sz="2400" b="1" i="1" kern="0" dirty="0">
                <a:solidFill>
                  <a:srgbClr val="FFFF00"/>
                </a:solidFill>
              </a:rPr>
              <a:t>Google Chrome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0" grpId="0" animBg="1"/>
      <p:bldP spid="2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Робота з веб-браузером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відкрити у вікні браузера веб-сторінку, можна ввести її адресу в </a:t>
            </a:r>
            <a:r>
              <a:rPr lang="uk-UA" sz="2800" b="1" i="1" kern="0" dirty="0">
                <a:solidFill>
                  <a:srgbClr val="FFFF00"/>
                </a:solidFill>
              </a:rPr>
              <a:t>поле адреси </a:t>
            </a:r>
            <a:r>
              <a:rPr lang="uk-UA" sz="2800" b="1" i="1" kern="0" dirty="0">
                <a:solidFill>
                  <a:schemeClr val="bg1"/>
                </a:solidFill>
              </a:rPr>
              <a:t>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91B22-613D-48C5-897A-9D1F38100932}"/>
              </a:ext>
            </a:extLst>
          </p:cNvPr>
          <p:cNvSpPr txBox="1"/>
          <p:nvPr/>
        </p:nvSpPr>
        <p:spPr>
          <a:xfrm>
            <a:off x="70929" y="2736502"/>
            <a:ext cx="700528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Зазвичай з кожної веб-сторінки можна перейти до перегляду інших, використовуючи </a:t>
            </a:r>
            <a:r>
              <a:rPr lang="uk-UA" sz="28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800" b="1" i="1" kern="0" dirty="0">
                <a:solidFill>
                  <a:schemeClr val="bg1"/>
                </a:solidFill>
              </a:rPr>
              <a:t>. Вказівник після наведення на гіперпосилання має такий вигляд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pointer icon&quot;">
            <a:extLst>
              <a:ext uri="{FF2B5EF4-FFF2-40B4-BE49-F238E27FC236}">
                <a16:creationId xmlns:a16="http://schemas.microsoft.com/office/drawing/2014/main" id="{34895B31-1B2B-4BB9-BD0A-C2130513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38" y="2618510"/>
            <a:ext cx="3927036" cy="39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Робота з веб-браузером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подальшому вибір об'єкта, що зв'язаний гіперпосиланням з іншою веб-сторінкою або з іншим об'єктом поточної веб-сторінки, називатимемо </a:t>
            </a:r>
            <a:r>
              <a:rPr lang="uk-UA" sz="2800" b="1" i="1" kern="0" dirty="0">
                <a:solidFill>
                  <a:srgbClr val="FFFF00"/>
                </a:solidFill>
              </a:rPr>
              <a:t>вибором гіперпосилання</a:t>
            </a:r>
            <a:r>
              <a:rPr lang="uk-UA" sz="2800" b="1" i="1" kern="0" dirty="0">
                <a:solidFill>
                  <a:schemeClr val="bg1"/>
                </a:solidFill>
              </a:rPr>
              <a:t>. Після вибору гіперпосилання: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3BBB3-7FDC-4804-8B53-911F6421AA65}"/>
              </a:ext>
            </a:extLst>
          </p:cNvPr>
          <p:cNvSpPr txBox="1"/>
          <p:nvPr/>
        </p:nvSpPr>
        <p:spPr>
          <a:xfrm>
            <a:off x="5172263" y="3552967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3F37013-8D39-457A-A5C3-A52335215F0E}"/>
              </a:ext>
            </a:extLst>
          </p:cNvPr>
          <p:cNvSpPr/>
          <p:nvPr/>
        </p:nvSpPr>
        <p:spPr>
          <a:xfrm>
            <a:off x="72007" y="3127886"/>
            <a:ext cx="4987672" cy="14349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відкривається інша веб-сторінка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F5E5EBE-B071-4CC5-9FF9-808C576762F7}"/>
              </a:ext>
            </a:extLst>
          </p:cNvPr>
          <p:cNvSpPr/>
          <p:nvPr/>
        </p:nvSpPr>
        <p:spPr>
          <a:xfrm>
            <a:off x="7134478" y="3127886"/>
            <a:ext cx="4987672" cy="14349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відбувається перехід до іншого місця поточної сторінки</a:t>
            </a: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webpage icon&quot;">
            <a:extLst>
              <a:ext uri="{FF2B5EF4-FFF2-40B4-BE49-F238E27FC236}">
                <a16:creationId xmlns:a16="http://schemas.microsoft.com/office/drawing/2014/main" id="{BFDA607E-850E-47E4-88D6-0778CFC9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21" y="4646893"/>
            <a:ext cx="1924329" cy="19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webpage icon&quot;">
            <a:extLst>
              <a:ext uri="{FF2B5EF4-FFF2-40B4-BE49-F238E27FC236}">
                <a16:creationId xmlns:a16="http://schemas.microsoft.com/office/drawing/2014/main" id="{088D9874-898B-46C5-8165-D93CE442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49" y="4646892"/>
            <a:ext cx="1924330" cy="19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Кількість відомостей в Інтернеті дуже велика, і вона постійно збільшується. Ви вже знаєте, що для пошуку потрібних відомостей можна скористатися </a:t>
            </a:r>
            <a:r>
              <a:rPr lang="uk-UA" sz="2800" b="1" i="1" kern="0" dirty="0">
                <a:solidFill>
                  <a:srgbClr val="FFFF00"/>
                </a:solidFill>
              </a:rPr>
              <a:t>пошуковими системами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9598D-86B4-41A8-8562-65762EA088C1}"/>
              </a:ext>
            </a:extLst>
          </p:cNvPr>
          <p:cNvSpPr txBox="1"/>
          <p:nvPr/>
        </p:nvSpPr>
        <p:spPr>
          <a:xfrm>
            <a:off x="1403648" y="3141988"/>
            <a:ext cx="6431097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Пошукові системи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веб-сайти, які надають засоби зручного пошуку веб-сторінок з потрібними матеріалами. 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9213B8E-1621-4234-B6B0-DF86528D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802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Searching system icon&quot;">
            <a:extLst>
              <a:ext uri="{FF2B5EF4-FFF2-40B4-BE49-F238E27FC236}">
                <a16:creationId xmlns:a16="http://schemas.microsoft.com/office/drawing/2014/main" id="{FC43A7F3-D048-4310-8DBA-44EE356B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06" y="3141988"/>
            <a:ext cx="3414468" cy="34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Інтернет?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31" y="183460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веб-сторінка; веб-сайт; гіперпосилання?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247489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відкрити у вікні браузера веб-сторінку із заданою адресою?</a:t>
            </a: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web pages&quot;">
            <a:extLst>
              <a:ext uri="{FF2B5EF4-FFF2-40B4-BE49-F238E27FC236}">
                <a16:creationId xmlns:a16="http://schemas.microsoft.com/office/drawing/2014/main" id="{5BC23025-9456-4C45-97F7-5FB22897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3" y="3542426"/>
            <a:ext cx="7229042" cy="29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64BFE-EFF7-43FF-BE0F-16BEBB793DB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Існує багато пошукових систем, наприклад,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2298B4C-0334-4073-8BE0-C4EF79060E7F}"/>
              </a:ext>
            </a:extLst>
          </p:cNvPr>
          <p:cNvSpPr/>
          <p:nvPr/>
        </p:nvSpPr>
        <p:spPr>
          <a:xfrm>
            <a:off x="72008" y="188417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Google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31EB458-D385-4685-A40C-B5328F76186D}"/>
              </a:ext>
            </a:extLst>
          </p:cNvPr>
          <p:cNvSpPr/>
          <p:nvPr/>
        </p:nvSpPr>
        <p:spPr>
          <a:xfrm>
            <a:off x="4112710" y="188417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Мета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81E69E-D3A2-4140-996B-FCB6B7D5F340}"/>
              </a:ext>
            </a:extLst>
          </p:cNvPr>
          <p:cNvSpPr/>
          <p:nvPr/>
        </p:nvSpPr>
        <p:spPr>
          <a:xfrm>
            <a:off x="8151258" y="188417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Ukr.net</a:t>
            </a:r>
          </a:p>
        </p:txBody>
      </p:sp>
      <p:pic>
        <p:nvPicPr>
          <p:cNvPr id="10" name="Picture 2" descr="Google">
            <a:extLst>
              <a:ext uri="{FF2B5EF4-FFF2-40B4-BE49-F238E27FC236}">
                <a16:creationId xmlns:a16="http://schemas.microsoft.com/office/drawing/2014/main" id="{4762FE02-333B-4695-96A1-F6508237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398508"/>
            <a:ext cx="3973050" cy="13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 ÐµÐ·ÑÐ»ÑÑÐ°Ñ Ð¿Ð¾ÑÑÐºÑ Ð·Ð¾Ð±ÑÐ°Ð¶ÐµÐ½Ñ Ð·Ð° Ð·Ð°Ð¿Ð¸ÑÐ¾Ð¼ &quot;ÐÐµÑÐ°&quot;">
            <a:extLst>
              <a:ext uri="{FF2B5EF4-FFF2-40B4-BE49-F238E27FC236}">
                <a16:creationId xmlns:a16="http://schemas.microsoft.com/office/drawing/2014/main" id="{E774781D-ADA1-45FE-9A02-F67AF5801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5171" r="8662" b="17821"/>
          <a:stretch/>
        </p:blipFill>
        <p:spPr bwMode="auto">
          <a:xfrm>
            <a:off x="4112710" y="4161868"/>
            <a:ext cx="3973050" cy="18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1346D6F-A10A-4EF7-BD96-F2807C49A6FE}"/>
              </a:ext>
            </a:extLst>
          </p:cNvPr>
          <p:cNvSpPr/>
          <p:nvPr/>
        </p:nvSpPr>
        <p:spPr>
          <a:xfrm>
            <a:off x="69850" y="2956044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google.com.ua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53E320D-FED3-4AE2-9533-C7DACC5F1B31}"/>
              </a:ext>
            </a:extLst>
          </p:cNvPr>
          <p:cNvSpPr/>
          <p:nvPr/>
        </p:nvSpPr>
        <p:spPr>
          <a:xfrm>
            <a:off x="4110552" y="2956044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meta.ua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D8D6213-1AFF-429F-ABDB-55D101A3B323}"/>
              </a:ext>
            </a:extLst>
          </p:cNvPr>
          <p:cNvSpPr/>
          <p:nvPr/>
        </p:nvSpPr>
        <p:spPr>
          <a:xfrm>
            <a:off x="8149100" y="2956044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ukr.net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Ukr.net&quot;">
            <a:extLst>
              <a:ext uri="{FF2B5EF4-FFF2-40B4-BE49-F238E27FC236}">
                <a16:creationId xmlns:a16="http://schemas.microsoft.com/office/drawing/2014/main" id="{8A3AE002-788F-4215-ADC5-A362A7507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19894" r="30867" b="19894"/>
          <a:stretch/>
        </p:blipFill>
        <p:spPr bwMode="auto">
          <a:xfrm>
            <a:off x="8153412" y="4219477"/>
            <a:ext cx="3966580" cy="17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Пригадаємо, як виконувати пошук веб-сторінок з використанням пошукової системи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2" descr="http://forsage-company.com/sites/default/files/01-site-subject-keys.jpg">
            <a:extLst>
              <a:ext uri="{FF2B5EF4-FFF2-40B4-BE49-F238E27FC236}">
                <a16:creationId xmlns:a16="http://schemas.microsoft.com/office/drawing/2014/main" id="{6882E616-2B13-4EF5-87D9-3ECD98DF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74" y="2278064"/>
            <a:ext cx="4494543" cy="39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3D876-5F17-4DD2-BCF9-534D63FFA815}"/>
              </a:ext>
            </a:extLst>
          </p:cNvPr>
          <p:cNvSpPr txBox="1"/>
          <p:nvPr/>
        </p:nvSpPr>
        <p:spPr>
          <a:xfrm>
            <a:off x="72008" y="2278064"/>
            <a:ext cx="684833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пошуку з використанням пошукових систем спочатку потрібно підібрати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ключові слова</a:t>
            </a:r>
            <a:r>
              <a:rPr lang="uk-UA" sz="2800" b="1" i="1" kern="0" dirty="0">
                <a:solidFill>
                  <a:schemeClr val="bg1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фрази</a:t>
            </a:r>
            <a:r>
              <a:rPr lang="uk-UA" sz="2800" b="1" i="1" kern="0" dirty="0">
                <a:solidFill>
                  <a:schemeClr val="bg1"/>
                </a:solidFill>
              </a:rPr>
              <a:t>. Ключові слова визначають основний зміст матеріалів, які ви шукаєте. Зі сполучення ключових слів утворюються ключові фрази.</a:t>
            </a:r>
          </a:p>
        </p:txBody>
      </p:sp>
    </p:spTree>
    <p:extLst>
      <p:ext uri="{BB962C8B-B14F-4D97-AF65-F5344CB8AC3E}">
        <p14:creationId xmlns:p14="http://schemas.microsoft.com/office/powerpoint/2010/main" val="3623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вам потрібно знайти відомості для виконання проекту з природознавства на тему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Визначні вчені-натуралісти</a:t>
            </a:r>
            <a:r>
              <a:rPr lang="uk-UA" sz="2800" b="1" i="1" kern="0" dirty="0">
                <a:solidFill>
                  <a:schemeClr val="bg1"/>
                </a:solidFill>
              </a:rPr>
              <a:t> про українських учених-природознавців. У такому випадку ключовими словами будуть слова: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97BC52-C65E-42E2-9675-7B8955071128}"/>
              </a:ext>
            </a:extLst>
          </p:cNvPr>
          <p:cNvSpPr/>
          <p:nvPr/>
        </p:nvSpPr>
        <p:spPr>
          <a:xfrm>
            <a:off x="72007" y="3566765"/>
            <a:ext cx="3973050" cy="7974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вчені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3F1D70F-FEF7-494E-B3E7-403E838BEECF}"/>
              </a:ext>
            </a:extLst>
          </p:cNvPr>
          <p:cNvSpPr/>
          <p:nvPr/>
        </p:nvSpPr>
        <p:spPr>
          <a:xfrm>
            <a:off x="4110552" y="3566765"/>
            <a:ext cx="3973050" cy="7974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натуралісти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0B436A6-39E8-4023-9425-FC0BF3B96500}"/>
              </a:ext>
            </a:extLst>
          </p:cNvPr>
          <p:cNvSpPr/>
          <p:nvPr/>
        </p:nvSpPr>
        <p:spPr>
          <a:xfrm>
            <a:off x="8149100" y="3566765"/>
            <a:ext cx="3973050" cy="7974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природознавці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8E97F-C2BB-42BF-80D1-6B4103EA7597}"/>
              </a:ext>
            </a:extLst>
          </p:cNvPr>
          <p:cNvSpPr txBox="1"/>
          <p:nvPr/>
        </p:nvSpPr>
        <p:spPr>
          <a:xfrm>
            <a:off x="72008" y="448741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яких можна утворити пошукові фрази: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B3742AB-50FB-4370-B4AC-D9B2ED67B943}"/>
              </a:ext>
            </a:extLst>
          </p:cNvPr>
          <p:cNvSpPr/>
          <p:nvPr/>
        </p:nvSpPr>
        <p:spPr>
          <a:xfrm>
            <a:off x="72007" y="513386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українські вчені-натуралісти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A6AC553-26D2-4BB7-A703-D1FB4CB51E94}"/>
              </a:ext>
            </a:extLst>
          </p:cNvPr>
          <p:cNvSpPr/>
          <p:nvPr/>
        </p:nvSpPr>
        <p:spPr>
          <a:xfrm>
            <a:off x="6149819" y="513386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вчені-природознавці України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30" y="2205462"/>
            <a:ext cx="6457950" cy="4543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для виконання пошуку потрібно відкрити у вікні браузера головну сторінку пошукової системи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18735F0-6200-468C-8075-6623DC4A9F32}"/>
              </a:ext>
            </a:extLst>
          </p:cNvPr>
          <p:cNvSpPr/>
          <p:nvPr/>
        </p:nvSpPr>
        <p:spPr>
          <a:xfrm>
            <a:off x="5457222" y="5008471"/>
            <a:ext cx="5702440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A1E4C-60D0-4939-A36C-F0968C124B18}"/>
              </a:ext>
            </a:extLst>
          </p:cNvPr>
          <p:cNvSpPr txBox="1"/>
          <p:nvPr/>
        </p:nvSpPr>
        <p:spPr>
          <a:xfrm>
            <a:off x="4828355" y="4336662"/>
            <a:ext cx="3112768" cy="510778"/>
          </a:xfrm>
          <a:prstGeom prst="wedgeRoundRectCallout">
            <a:avLst>
              <a:gd name="adj1" fmla="val 42042"/>
              <a:gd name="adj2" fmla="val 11380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пошуку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21F7FC-6AC2-4CC1-BC7D-142E6CC8C529}"/>
              </a:ext>
            </a:extLst>
          </p:cNvPr>
          <p:cNvSpPr/>
          <p:nvPr/>
        </p:nvSpPr>
        <p:spPr>
          <a:xfrm>
            <a:off x="7230150" y="5464248"/>
            <a:ext cx="2263568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8A723-9A87-4508-9BB3-FFE920AB738F}"/>
              </a:ext>
            </a:extLst>
          </p:cNvPr>
          <p:cNvSpPr txBox="1"/>
          <p:nvPr/>
        </p:nvSpPr>
        <p:spPr>
          <a:xfrm>
            <a:off x="4828355" y="5865656"/>
            <a:ext cx="3112768" cy="510778"/>
          </a:xfrm>
          <a:prstGeom prst="wedgeRoundRectCallout">
            <a:avLst>
              <a:gd name="adj1" fmla="val 66755"/>
              <a:gd name="adj2" fmla="val -6237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Кнопки Пошуку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3FA02-82ED-4AB4-B2A5-3BBE650D6A45}"/>
              </a:ext>
            </a:extLst>
          </p:cNvPr>
          <p:cNvSpPr txBox="1"/>
          <p:nvPr/>
        </p:nvSpPr>
        <p:spPr>
          <a:xfrm>
            <a:off x="69850" y="2289658"/>
            <a:ext cx="457488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адресою </a:t>
            </a:r>
            <a:r>
              <a:rPr lang="en-US" sz="2800" b="1" i="1" kern="0" dirty="0">
                <a:solidFill>
                  <a:srgbClr val="FFFF00"/>
                </a:solidFill>
              </a:rPr>
              <a:t>google.com.ua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На цій сторінці є поле, що призначено для введення ключових слів або фраз.</a:t>
            </a:r>
          </a:p>
        </p:txBody>
      </p:sp>
    </p:spTree>
    <p:extLst>
      <p:ext uri="{BB962C8B-B14F-4D97-AF65-F5344CB8AC3E}">
        <p14:creationId xmlns:p14="http://schemas.microsoft.com/office/powerpoint/2010/main" val="507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43" y="3083189"/>
            <a:ext cx="8334375" cy="3714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у вікні браузера відобразиться список гіперпосилань для переходу на веб-сторінки, у тексті яких присутні ключові слова.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5A0BAFA-5ADB-43F8-8D82-DA6D5DEE4253}"/>
              </a:ext>
            </a:extLst>
          </p:cNvPr>
          <p:cNvSpPr/>
          <p:nvPr/>
        </p:nvSpPr>
        <p:spPr>
          <a:xfrm>
            <a:off x="3237125" y="3814369"/>
            <a:ext cx="3723429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3CCD9-EFA3-4224-B7D4-8CBECBCBCA82}"/>
              </a:ext>
            </a:extLst>
          </p:cNvPr>
          <p:cNvSpPr txBox="1"/>
          <p:nvPr/>
        </p:nvSpPr>
        <p:spPr>
          <a:xfrm>
            <a:off x="1088571" y="2625714"/>
            <a:ext cx="3885667" cy="578882"/>
          </a:xfrm>
          <a:prstGeom prst="wedgeRoundRectCallout">
            <a:avLst>
              <a:gd name="adj1" fmla="val 17064"/>
              <a:gd name="adj2" fmla="val 17498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пошуку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74F9337-D67E-4AB8-A80C-8DE016B0B09D}"/>
              </a:ext>
            </a:extLst>
          </p:cNvPr>
          <p:cNvSpPr/>
          <p:nvPr/>
        </p:nvSpPr>
        <p:spPr>
          <a:xfrm>
            <a:off x="7179647" y="3802243"/>
            <a:ext cx="28496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96E9E-A2C1-4C31-966E-80ED1DDFBB4C}"/>
              </a:ext>
            </a:extLst>
          </p:cNvPr>
          <p:cNvSpPr txBox="1"/>
          <p:nvPr/>
        </p:nvSpPr>
        <p:spPr>
          <a:xfrm>
            <a:off x="5803990" y="2613588"/>
            <a:ext cx="4341495" cy="578882"/>
          </a:xfrm>
          <a:prstGeom prst="wedgeRoundRectCallout">
            <a:avLst>
              <a:gd name="adj1" fmla="val -14560"/>
              <a:gd name="adj2" fmla="val 1652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Голосовий пошук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3D42861-CF62-4AC4-9B39-1C1F72320625}"/>
              </a:ext>
            </a:extLst>
          </p:cNvPr>
          <p:cNvSpPr/>
          <p:nvPr/>
        </p:nvSpPr>
        <p:spPr>
          <a:xfrm>
            <a:off x="3227816" y="4275592"/>
            <a:ext cx="4884866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F1064-C099-461B-8696-BF44F455DFFF}"/>
              </a:ext>
            </a:extLst>
          </p:cNvPr>
          <p:cNvSpPr txBox="1"/>
          <p:nvPr/>
        </p:nvSpPr>
        <p:spPr>
          <a:xfrm>
            <a:off x="464457" y="4748941"/>
            <a:ext cx="2747820" cy="1055608"/>
          </a:xfrm>
          <a:prstGeom prst="wedgeRoundRectCallout">
            <a:avLst>
              <a:gd name="adj1" fmla="val 62124"/>
              <a:gd name="adj2" fmla="val -6893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 пошуку</a:t>
            </a:r>
          </a:p>
        </p:txBody>
      </p:sp>
    </p:spTree>
    <p:extLst>
      <p:ext uri="{BB962C8B-B14F-4D97-AF65-F5344CB8AC3E}">
        <p14:creationId xmlns:p14="http://schemas.microsoft.com/office/powerpoint/2010/main" val="18757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пошуку може бути отримано дуже багато гіперпосилань. У вікні браузера відображаються зазвичай гіперпосилання на десять веб-сторінок. Для перегляду наступних результатів потрібно вибрати номер іншої сторінки з результатами пошуку в нижній частині веб-сторінки.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FF6EE-4F37-441F-81E0-9A240F178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20" y="4090954"/>
            <a:ext cx="10256759" cy="196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6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відомостей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вибору гіперпосилання відповідна веб-сторінка відкривається на тій самій вкладці у вікні браузера.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77864-C27E-4900-B827-A85CB893F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7"/>
          <a:stretch/>
        </p:blipFill>
        <p:spPr>
          <a:xfrm>
            <a:off x="5228911" y="2311045"/>
            <a:ext cx="6893240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0ABFB-BCA3-4480-B7AF-694A742A2408}"/>
              </a:ext>
            </a:extLst>
          </p:cNvPr>
          <p:cNvSpPr txBox="1"/>
          <p:nvPr/>
        </p:nvSpPr>
        <p:spPr>
          <a:xfrm>
            <a:off x="69850" y="2311045"/>
            <a:ext cx="499052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ви хочете переглянути веб-сторінку в іншій вкладці, то можна в контекстному меню гіперпосилання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посилання в новій вкладці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87AF049-B4EC-4F8A-B0FF-AE93879FC1BE}"/>
              </a:ext>
            </a:extLst>
          </p:cNvPr>
          <p:cNvSpPr/>
          <p:nvPr/>
        </p:nvSpPr>
        <p:spPr>
          <a:xfrm>
            <a:off x="7591658" y="4039980"/>
            <a:ext cx="3665622" cy="2831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3F350AC-335A-4D2C-8311-AEDE7F28BDB8}"/>
              </a:ext>
            </a:extLst>
          </p:cNvPr>
          <p:cNvSpPr/>
          <p:nvPr/>
        </p:nvSpPr>
        <p:spPr>
          <a:xfrm rot="18900000">
            <a:off x="8370540" y="33625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pic>
        <p:nvPicPr>
          <p:cNvPr id="7" name="Picture 4" descr="https://console.ihotelier.com/opencms/export/system/modules/com.tc.properties/TravelClick/Properties/75578/media/Services/INTERNET_1400034901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50" y="1196752"/>
            <a:ext cx="1840074" cy="15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179512" y="1340768"/>
          <a:ext cx="5048688" cy="504056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/>
                    </a:p>
                  </a:txBody>
                  <a:tcPr marL="88777" marR="88777" marT="44388" marB="44388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dirty="0"/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9" y="5661248"/>
            <a:ext cx="465584" cy="465584"/>
          </a:xfrm>
          <a:prstGeom prst="rect">
            <a:avLst/>
          </a:prstGeom>
        </p:spPr>
      </p:pic>
      <p:sp>
        <p:nvSpPr>
          <p:cNvPr id="10" name="Округлена прямокутна виноска 8"/>
          <p:cNvSpPr/>
          <p:nvPr/>
        </p:nvSpPr>
        <p:spPr>
          <a:xfrm>
            <a:off x="611560" y="2348880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6217" y="1884767"/>
            <a:ext cx="6099001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Найбільша та найвідоміша з глобальних комп’ютерних мереж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607518" y="2780928"/>
          <a:ext cx="420724" cy="288032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І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н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т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н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т</a:t>
                      </a:r>
                    </a:p>
                  </a:txBody>
                  <a:tcPr marL="88777" marR="88777" marT="44388" marB="443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3"/>
          <p:cNvSpPr/>
          <p:nvPr/>
        </p:nvSpPr>
        <p:spPr>
          <a:xfrm>
            <a:off x="2715158" y="1988840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6217" y="1884767"/>
            <a:ext cx="6099001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Комп’ютер, що надає послуги чи ресурси за відповідними запитами іншим комп’ютерам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2711116" y="2420888"/>
          <a:ext cx="420724" cy="216024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С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В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7" y="6347792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18"/>
          <p:cNvSpPr/>
          <p:nvPr/>
        </p:nvSpPr>
        <p:spPr>
          <a:xfrm>
            <a:off x="4788024" y="900906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6217" y="1884767"/>
            <a:ext cx="6099001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Указівка на</a:t>
            </a:r>
            <a:b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веб-сторінку або деякий об’єкт веб-сторінки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4816097" y="1347788"/>
          <a:ext cx="420724" cy="504056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Г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і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п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п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о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с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и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л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а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н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н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я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12" y="4187552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3"/>
          <p:cNvSpPr/>
          <p:nvPr/>
        </p:nvSpPr>
        <p:spPr>
          <a:xfrm>
            <a:off x="50862" y="3789040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6217" y="1884767"/>
            <a:ext cx="6099001" cy="2485787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Програма, призначена для перегляду веб-сторінок і розміщених на них тестових, графічних та мультимедійних даних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179512" y="4221088"/>
          <a:ext cx="2945068" cy="36004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Б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а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у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з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4" y="5051648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28"/>
          <p:cNvSpPr/>
          <p:nvPr/>
        </p:nvSpPr>
        <p:spPr>
          <a:xfrm>
            <a:off x="50862" y="4581128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6217" y="1884767"/>
            <a:ext cx="6099001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Документ в Інтернеті, який можна переглянути, використовуючи браузер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171384" y="4941168"/>
          <a:ext cx="5048688" cy="36004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07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В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е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б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-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с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т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о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р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і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н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к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а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03" y="6237312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3"/>
          <p:cNvSpPr/>
          <p:nvPr/>
        </p:nvSpPr>
        <p:spPr>
          <a:xfrm>
            <a:off x="1851062" y="4581128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6217" y="1884767"/>
            <a:ext cx="6099001" cy="2962513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Група веб-сторінок, що пов’язані гіперпосиланнями, мають спільну тематику або призначення та належать певному власнику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3" y="1836841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1851062" y="4943210"/>
          <a:ext cx="420724" cy="1440160"/>
        </p:xfrm>
        <a:graphic>
          <a:graphicData uri="http://schemas.openxmlformats.org/drawingml/2006/table">
            <a:tbl>
              <a:tblPr firstRow="1" bandRow="1"/>
              <a:tblGrid>
                <a:gridCol w="42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С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а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й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dirty="0"/>
                        <a:t>т</a:t>
                      </a:r>
                    </a:p>
                  </a:txBody>
                  <a:tcPr marL="88777" marR="88777" marT="44388" marB="443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" name="Picture 2" descr="http://www.digitalavmagazine.com/wp-content/uploads/2014/03/Internet-de-las-cos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alfasat.info/images/internet-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90" y="2951919"/>
            <a:ext cx="1552926" cy="12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581" y="5316774"/>
            <a:ext cx="2486443" cy="10502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4" y="1175122"/>
            <a:ext cx="1709624" cy="1709624"/>
          </a:xfrm>
          <a:prstGeom prst="rect">
            <a:avLst/>
          </a:prstGeom>
        </p:spPr>
      </p:pic>
      <p:sp>
        <p:nvSpPr>
          <p:cNvPr id="44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592063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10287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pic>
        <p:nvPicPr>
          <p:cNvPr id="17" name="Picture 2" descr="http://whatson.cityofsydney.nsw.gov.au/system/event_images/74534/large_web_page_basics_istock.jpg?13575109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98" y="3097048"/>
            <a:ext cx="3400207" cy="3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80571" y="1185803"/>
            <a:ext cx="6054488" cy="57888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Основні сервіси Інтернету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202" y="2021860"/>
            <a:ext cx="1923979" cy="919401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Веб-сервіс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9071" y="2021860"/>
            <a:ext cx="2429291" cy="919401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Електронна пошта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6252" y="2021859"/>
            <a:ext cx="2862925" cy="919401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Інтерактивне спілкування</a:t>
            </a:r>
          </a:p>
        </p:txBody>
      </p:sp>
      <p:sp>
        <p:nvSpPr>
          <p:cNvPr id="22" name="Стрілка вправо з вирізом 2"/>
          <p:cNvSpPr/>
          <p:nvPr/>
        </p:nvSpPr>
        <p:spPr bwMode="auto">
          <a:xfrm flipH="1">
            <a:off x="8194788" y="1801813"/>
            <a:ext cx="3831896" cy="2332618"/>
          </a:xfrm>
          <a:prstGeom prst="notchedRightArrow">
            <a:avLst/>
          </a:prstGeom>
          <a:solidFill>
            <a:srgbClr val="CEA63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Дотримуватися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правил безпечного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Користування!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6393" y="3691757"/>
            <a:ext cx="3702025" cy="578882"/>
          </a:xfrm>
          <a:prstGeom prst="roundRect">
            <a:avLst/>
          </a:prstGeom>
          <a:solidFill>
            <a:srgbClr val="66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Гіперпосилання</a:t>
            </a:r>
          </a:p>
        </p:txBody>
      </p:sp>
      <p:sp>
        <p:nvSpPr>
          <p:cNvPr id="24" name="Права фігурна дужка 23"/>
          <p:cNvSpPr/>
          <p:nvPr/>
        </p:nvSpPr>
        <p:spPr>
          <a:xfrm>
            <a:off x="7864932" y="3637517"/>
            <a:ext cx="625004" cy="2323208"/>
          </a:xfrm>
          <a:prstGeom prst="righ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0408" y="4604904"/>
            <a:ext cx="3306276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Веб-сайт</a:t>
            </a:r>
          </a:p>
        </p:txBody>
      </p:sp>
      <p:pic>
        <p:nvPicPr>
          <p:cNvPr id="26" name="Picture 4" descr="http://www.mediafactory.org.au/linh-luu/files/2014/01/hand-cursor-clicking-a-link-249j44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0" y="4343802"/>
            <a:ext cx="2910072" cy="21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861217" y="1923268"/>
          <a:ext cx="7056979" cy="3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1098" y="1196752"/>
            <a:ext cx="4501008" cy="57888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Пошук в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Інтернеті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1218" y="1985100"/>
            <a:ext cx="230074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Браузер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202" y="2924944"/>
            <a:ext cx="4501008" cy="10556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Засоби пошуку браузера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1838" y="4986600"/>
            <a:ext cx="3785639" cy="578882"/>
          </a:xfrm>
          <a:prstGeom prst="roundRect">
            <a:avLst/>
          </a:prstGeom>
          <a:solidFill>
            <a:srgbClr val="9966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пошуку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69" y="5790236"/>
            <a:ext cx="3785639" cy="578882"/>
          </a:xfrm>
          <a:prstGeom prst="roundRect">
            <a:avLst/>
          </a:prstGeom>
          <a:solidFill>
            <a:srgbClr val="0066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Ключові слова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16 colors, browser, internet explorer, microsof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29" y="1196752"/>
            <a:ext cx="1768371" cy="17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rowser, chrome, goog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49" y="1143569"/>
            <a:ext cx="1768371" cy="17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54" y="4780914"/>
            <a:ext cx="2338388" cy="20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pplication, search, zoom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17" y="404743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B04E9-96F9-4E2A-A7CB-7AD123B9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7C1B04E9-96F9-4E2A-A7CB-7AD123B9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C1B04E9-96F9-4E2A-A7CB-7AD123B9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7C1B04E9-96F9-4E2A-A7CB-7AD123B9C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1EDA8-D7A2-406A-8491-D4776F05E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601EDA8-D7A2-406A-8491-D4776F05E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9601EDA8-D7A2-406A-8491-D4776F05E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9601EDA8-D7A2-406A-8491-D4776F05E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038FD5-D590-493E-B4F9-86E83D6C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60038FD5-D590-493E-B4F9-86E83D6C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60038FD5-D590-493E-B4F9-86E83D6C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60038FD5-D590-493E-B4F9-86E83D6C6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783AC-F0FF-4652-9997-406BEAA9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C0783AC-F0FF-4652-9997-406BEAA9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6C0783AC-F0FF-4652-9997-406BEAA9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6C0783AC-F0FF-4652-9997-406BEAA9D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341FFF-7166-4F69-B6D1-4D07E4CCD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8D341FFF-7166-4F69-B6D1-4D07E4CCD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D341FFF-7166-4F69-B6D1-4D07E4CCD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8D341FFF-7166-4F69-B6D1-4D07E4CCD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29B917-93BE-408D-B70B-7B99DD1B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CF29B917-93BE-408D-B70B-7B99DD1B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CF29B917-93BE-408D-B70B-7B99DD1B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CF29B917-93BE-408D-B70B-7B99DD1B9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6BCC3A-C8F2-46AB-B260-A34425DB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5C6BCC3A-C8F2-46AB-B260-A34425DB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5C6BCC3A-C8F2-46AB-B260-A34425DB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5C6BCC3A-C8F2-46AB-B260-A34425DBB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pic>
        <p:nvPicPr>
          <p:cNvPr id="6" name="Picture 2" descr="https://console.ihotelier.com/opencms/export/system/modules/com.tc.properties/TravelClick/Properties/75578/media/Services/INTERNET_1400034901595.jpg">
            <a:extLst>
              <a:ext uri="{FF2B5EF4-FFF2-40B4-BE49-F238E27FC236}">
                <a16:creationId xmlns:a16="http://schemas.microsoft.com/office/drawing/2014/main" id="{6DB9394A-5EFC-4FF8-B229-790DC87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" y="2705732"/>
            <a:ext cx="4351716" cy="35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c.europa.eu/digital-agenda/sites/digital-agenda/files/future_internet_540px.jpg">
            <a:extLst>
              <a:ext uri="{FF2B5EF4-FFF2-40B4-BE49-F238E27FC236}">
                <a16:creationId xmlns:a16="http://schemas.microsoft.com/office/drawing/2014/main" id="{903E8304-AF74-4596-A686-3D3F650E5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3" b="17503"/>
          <a:stretch/>
        </p:blipFill>
        <p:spPr bwMode="auto">
          <a:xfrm>
            <a:off x="4990455" y="2705732"/>
            <a:ext cx="7131696" cy="38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762B7-00F2-4631-8EAE-4ACB9E570637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chemeClr val="bg1"/>
                </a:solidFill>
              </a:rPr>
              <a:t> – це найбільша та найвідоміша із сучасних глобальних мереж, що об'єднує комп'ютери та комп'ютерні мережі всього світу.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7AE75AF-A6C8-41B9-89BF-89DFBE8A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веб-сторінка?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79010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призначені гіперпосилання? Як знайти гіперпосилання на веб-сторінці?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81432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веб-сайт?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40770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Яку веб-сторінку веб-сайту називають головною, або домашньою?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61" y="4431963"/>
            <a:ext cx="1045031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Для чого призначені веб-браузери? Які веб-браузери ви знаєте?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9B252-0B20-4F99-8346-3C338479B287}"/>
              </a:ext>
            </a:extLst>
          </p:cNvPr>
          <p:cNvSpPr txBox="1"/>
          <p:nvPr/>
        </p:nvSpPr>
        <p:spPr>
          <a:xfrm>
            <a:off x="75461" y="5487500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призначені пошукові системи? Які пошукові системи ви знаєте?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повинні відображати ключові слова та фрази для пошуку в Інтернеті?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069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 яким алгоритмом здійснюється пошук відомостей в Інтернеті?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27968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результатом пошуку в Інтернеті?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52B4-9EAF-496D-B1BD-FEAEB41D74C6}"/>
              </a:ext>
            </a:extLst>
          </p:cNvPr>
          <p:cNvSpPr txBox="1"/>
          <p:nvPr/>
        </p:nvSpPr>
        <p:spPr>
          <a:xfrm>
            <a:off x="70929" y="3887794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відомості вважаються недостовірними; неактуальними?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DE2DD-9112-4B00-A901-BC70A5B0EBA5}"/>
              </a:ext>
            </a:extLst>
          </p:cNvPr>
          <p:cNvSpPr txBox="1"/>
          <p:nvPr/>
        </p:nvSpPr>
        <p:spPr>
          <a:xfrm>
            <a:off x="70929" y="4926786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Відповіді на які запитання можуть допомогти оцінити відомості, знайдені на веб-сайті?</a:t>
            </a:r>
          </a:p>
        </p:txBody>
      </p:sp>
    </p:spTree>
    <p:extLst>
      <p:ext uri="{BB962C8B-B14F-4D97-AF65-F5344CB8AC3E}">
        <p14:creationId xmlns:p14="http://schemas.microsoft.com/office/powerpoint/2010/main" val="38309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 smtClean="0">
                <a:solidFill>
                  <a:srgbClr val="FFFFFF"/>
                </a:solidFill>
                <a:latin typeface="Verdana"/>
              </a:rPr>
              <a:t>69-7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BC5D2F-191C-4769-AE8D-40C12AEC7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68675"/>
            <a:ext cx="3250794" cy="3250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47F1C2-A6D0-47CA-A227-F974D5AB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3" y="35877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FD12B-CFB0-4110-8FDB-605C6098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039" y="1196752"/>
            <a:ext cx="4063724" cy="74326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E2E46A54-6CBB-4D23-8926-18922270F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32" y="2181136"/>
            <a:ext cx="2794000" cy="568325"/>
          </a:xfrm>
          <a:prstGeom prst="wedgeRoundRectCallout">
            <a:avLst>
              <a:gd name="adj1" fmla="val 36023"/>
              <a:gd name="adj2" fmla="val -109218"/>
              <a:gd name="adj3" fmla="val 16667"/>
            </a:avLst>
          </a:prstGeom>
          <a:solidFill>
            <a:srgbClr val="008000"/>
          </a:solidFill>
          <a:ln w="12700">
            <a:noFill/>
            <a:miter lim="800000"/>
            <a:headEnd/>
            <a:tailEnd type="none" w="lg" len="lg"/>
          </a:ln>
          <a:effectLst>
            <a:outerShdw dist="53882" dir="2700000" algn="ctr" rotWithShape="0">
              <a:srgbClr val="19426B"/>
            </a:outerShdw>
          </a:effectLst>
        </p:spPr>
        <p:txBody>
          <a:bodyPr lIns="90000" tIns="46800" rIns="90000" bIns="468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inter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–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"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між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"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1E15976-8822-4EC2-956C-8F8F202D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287" y="2190661"/>
            <a:ext cx="4657862" cy="568325"/>
          </a:xfrm>
          <a:prstGeom prst="wedgeRoundRectCallout">
            <a:avLst>
              <a:gd name="adj1" fmla="val -40711"/>
              <a:gd name="adj2" fmla="val -111772"/>
              <a:gd name="adj3" fmla="val 16667"/>
            </a:avLst>
          </a:prstGeom>
          <a:solidFill>
            <a:srgbClr val="008000"/>
          </a:solidFill>
          <a:ln w="12700">
            <a:noFill/>
            <a:miter lim="800000"/>
            <a:headEnd/>
            <a:tailEnd type="none" w="lg" len="lg"/>
          </a:ln>
          <a:effectLst>
            <a:outerShdw dist="53882" dir="2700000" algn="ctr" rotWithShape="0">
              <a:srgbClr val="19426B"/>
            </a:outerShdw>
          </a:effectLst>
        </p:spPr>
        <p:txBody>
          <a:bodyPr lIns="90000" tIns="46800" rIns="90000" bIns="468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net, network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–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"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мережа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"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FD2B1-8124-4881-B247-AB0424C7AB1C}"/>
              </a:ext>
            </a:extLst>
          </p:cNvPr>
          <p:cNvSpPr txBox="1"/>
          <p:nvPr/>
        </p:nvSpPr>
        <p:spPr>
          <a:xfrm>
            <a:off x="340962" y="2924944"/>
            <a:ext cx="1150525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Назва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Інтернет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 перекладі означає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мережа мереж</a:t>
            </a:r>
          </a:p>
        </p:txBody>
      </p:sp>
      <p:pic>
        <p:nvPicPr>
          <p:cNvPr id="10" name="Picture 2" descr="http://noc.nmsu.edu/images/noc_bak.jpg">
            <a:extLst>
              <a:ext uri="{FF2B5EF4-FFF2-40B4-BE49-F238E27FC236}">
                <a16:creationId xmlns:a16="http://schemas.microsoft.com/office/drawing/2014/main" id="{7E2108DD-86A2-4B59-88CD-A90BDEA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546888"/>
            <a:ext cx="3874577" cy="2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computer network&quot;">
            <a:extLst>
              <a:ext uri="{FF2B5EF4-FFF2-40B4-BE49-F238E27FC236}">
                <a16:creationId xmlns:a16="http://schemas.microsoft.com/office/drawing/2014/main" id="{E3E4C37F-A636-4D88-B53E-EF7969F75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4"/>
          <a:stretch/>
        </p:blipFill>
        <p:spPr bwMode="auto">
          <a:xfrm>
            <a:off x="4373970" y="3624513"/>
            <a:ext cx="7472244" cy="2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8" grpId="0" animBg="1" autoUpdateAnimBg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Інтернету</a:t>
            </a:r>
            <a:r>
              <a:rPr lang="uk-UA" sz="2800" b="1" i="1" kern="0" dirty="0">
                <a:solidFill>
                  <a:schemeClr val="bg1"/>
                </a:solidFill>
              </a:rPr>
              <a:t> кожна людина може отримати цікаві та корисні відомості.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5539B56-0A5A-4DBB-9DE7-95B722BA950C}"/>
              </a:ext>
            </a:extLst>
          </p:cNvPr>
          <p:cNvSpPr/>
          <p:nvPr/>
        </p:nvSpPr>
        <p:spPr>
          <a:xfrm>
            <a:off x="72007" y="2261691"/>
            <a:ext cx="3973050" cy="20089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Готуючися</a:t>
            </a:r>
            <a:r>
              <a:rPr lang="uk-UA" sz="2400" b="1" i="1" kern="0" dirty="0">
                <a:solidFill>
                  <a:schemeClr val="bg1"/>
                </a:solidFill>
              </a:rPr>
              <a:t> до уроку української літератури, учні шукають тексти літературних творів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09BCAAB-75F9-41DF-8B9A-F537B62CC080}"/>
              </a:ext>
            </a:extLst>
          </p:cNvPr>
          <p:cNvSpPr/>
          <p:nvPr/>
        </p:nvSpPr>
        <p:spPr>
          <a:xfrm>
            <a:off x="4110552" y="2261691"/>
            <a:ext cx="3973050" cy="20089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Когось цікавлять результати футбольних матчів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167D767-FBCD-48F7-997B-1F801EA70A0F}"/>
              </a:ext>
            </a:extLst>
          </p:cNvPr>
          <p:cNvSpPr/>
          <p:nvPr/>
        </p:nvSpPr>
        <p:spPr>
          <a:xfrm>
            <a:off x="8149100" y="2261691"/>
            <a:ext cx="3973050" cy="20089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А когось цікавлять поради з утримання домашніх тварин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076" name="Picture 4" descr="document, file, upload icon">
            <a:extLst>
              <a:ext uri="{FF2B5EF4-FFF2-40B4-BE49-F238E27FC236}">
                <a16:creationId xmlns:a16="http://schemas.microsoft.com/office/drawing/2014/main" id="{A89ED6AE-B33B-45D3-BA94-E10C3F5B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4" y="4305579"/>
            <a:ext cx="2358736" cy="2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football icon&quot;">
            <a:extLst>
              <a:ext uri="{FF2B5EF4-FFF2-40B4-BE49-F238E27FC236}">
                <a16:creationId xmlns:a16="http://schemas.microsoft.com/office/drawing/2014/main" id="{33676C09-9CB4-457A-A5FE-4DD4A7F9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2" y="4336752"/>
            <a:ext cx="2358736" cy="2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 ÐµÐ·ÑÐ»ÑÑÐ°Ñ Ð¿Ð¾ÑÑÐºÑ Ð·Ð¾Ð±ÑÐ°Ð¶ÐµÐ½Ñ Ð·Ð° Ð·Ð°Ð¿Ð¸ÑÐ¾Ð¼ &quot;Pets icon&quot;">
            <a:extLst>
              <a:ext uri="{FF2B5EF4-FFF2-40B4-BE49-F238E27FC236}">
                <a16:creationId xmlns:a16="http://schemas.microsoft.com/office/drawing/2014/main" id="{10D01D95-77EC-4D67-9230-3CE72CF9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01" y="4270664"/>
            <a:ext cx="2551847" cy="25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Відомості в Інтернеті розміщуються на </a:t>
            </a:r>
            <a:r>
              <a:rPr lang="uk-UA" sz="2800" b="1" i="1" kern="0" dirty="0">
                <a:solidFill>
                  <a:srgbClr val="FFFF00"/>
                </a:solidFill>
              </a:rPr>
              <a:t>веб-сторінках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B6BB3-D56D-4E56-AE86-0DE3AB7E1F9A}"/>
              </a:ext>
            </a:extLst>
          </p:cNvPr>
          <p:cNvSpPr txBox="1"/>
          <p:nvPr/>
        </p:nvSpPr>
        <p:spPr>
          <a:xfrm>
            <a:off x="1403648" y="1903330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Веб-сторінка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документ в Інтернеті, який може містити текст, зображення, </a:t>
            </a:r>
            <a:r>
              <a:rPr lang="uk-UA" sz="2800" b="1" i="1" kern="0" dirty="0">
                <a:solidFill>
                  <a:schemeClr val="bg1"/>
                </a:solidFill>
              </a:rPr>
              <a:t>звук, відео, анімацію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EC57B2CA-0A6E-4492-9905-B9B724DE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9416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CCE3FB1-7644-4D7F-9FC6-65B1C7AC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9" y="3377047"/>
            <a:ext cx="5581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19FCE63-710C-49F3-8989-E0805590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99" y="333402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Вам відомо, що кожна веб-сторінка має свою </a:t>
            </a:r>
            <a:r>
              <a:rPr lang="uk-UA" sz="2800" b="1" i="1" kern="0" dirty="0">
                <a:solidFill>
                  <a:srgbClr val="FFFF00"/>
                </a:solidFill>
              </a:rPr>
              <a:t>адресу</a:t>
            </a:r>
            <a:r>
              <a:rPr lang="uk-UA" sz="2800" b="1" i="1" kern="0" dirty="0">
                <a:solidFill>
                  <a:schemeClr val="bg1"/>
                </a:solidFill>
              </a:rPr>
              <a:t> в Інтернеті, знаючи яку можна отримати доступ до цієї сторінки. Наприклад,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68CE5E2-7C82-4E4C-BCB5-64CD5879A11C}"/>
              </a:ext>
            </a:extLst>
          </p:cNvPr>
          <p:cNvSpPr/>
          <p:nvPr/>
        </p:nvSpPr>
        <p:spPr>
          <a:xfrm>
            <a:off x="72006" y="2686503"/>
            <a:ext cx="5972332" cy="7424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robotica.in.ua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B737165-D594-456E-8A36-5A496EAFF593}"/>
              </a:ext>
            </a:extLst>
          </p:cNvPr>
          <p:cNvSpPr/>
          <p:nvPr/>
        </p:nvSpPr>
        <p:spPr>
          <a:xfrm>
            <a:off x="6149818" y="2686503"/>
            <a:ext cx="5972332" cy="7424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scratch.mit.edu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57C7102-44C7-4DA2-9321-D8862E6EFA18}"/>
              </a:ext>
            </a:extLst>
          </p:cNvPr>
          <p:cNvSpPr/>
          <p:nvPr/>
        </p:nvSpPr>
        <p:spPr>
          <a:xfrm>
            <a:off x="72006" y="3533745"/>
            <a:ext cx="5972332" cy="2544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адреса веб-сторінки, присвяченої участі українських команд в олімпіадах з робототехніки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02E2AA3-8E1C-41FD-9D54-C569D3E5E66E}"/>
              </a:ext>
            </a:extLst>
          </p:cNvPr>
          <p:cNvSpPr/>
          <p:nvPr/>
        </p:nvSpPr>
        <p:spPr>
          <a:xfrm>
            <a:off x="6149818" y="3533745"/>
            <a:ext cx="5972332" cy="2544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адреса веб-сторінки, на якій демонструються проекти, виконані в середовищі розробки алгоритмів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простіше переходити від перегляду однієї веб-сторінки до іншої,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0D834-5A72-4163-8464-3C28B2383BED}"/>
              </a:ext>
            </a:extLst>
          </p:cNvPr>
          <p:cNvSpPr txBox="1"/>
          <p:nvPr/>
        </p:nvSpPr>
        <p:spPr>
          <a:xfrm>
            <a:off x="70929" y="433481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веб-сторінці гіперпосилання може бути пов'язане з деяким: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EB4FA-E2CE-40C4-9748-ADE6800C8800}"/>
              </a:ext>
            </a:extLst>
          </p:cNvPr>
          <p:cNvSpPr txBox="1"/>
          <p:nvPr/>
        </p:nvSpPr>
        <p:spPr>
          <a:xfrm>
            <a:off x="1403648" y="2734603"/>
            <a:ext cx="9122343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800" b="1" i="1" kern="0" dirty="0">
                <a:solidFill>
                  <a:schemeClr val="bg1"/>
                </a:solidFill>
              </a:rPr>
              <a:t> вказує на веб-сторінку з певною адресою, як ярлик вказує на деякий файл або папку.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62C2813-59F6-4F4E-B89E-C692ED4B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7289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E9C88-4B69-48AE-80C0-2A8A8E1C9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00" y="2669573"/>
            <a:ext cx="1512371" cy="151237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DEA3F7-6D38-47F4-B731-0D5AC2C6BDF2}"/>
              </a:ext>
            </a:extLst>
          </p:cNvPr>
          <p:cNvSpPr/>
          <p:nvPr/>
        </p:nvSpPr>
        <p:spPr>
          <a:xfrm>
            <a:off x="72007" y="5421011"/>
            <a:ext cx="3973050" cy="10106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2AC33A7-8807-4D6F-A296-13A2B04370FD}"/>
              </a:ext>
            </a:extLst>
          </p:cNvPr>
          <p:cNvSpPr/>
          <p:nvPr/>
        </p:nvSpPr>
        <p:spPr>
          <a:xfrm>
            <a:off x="4110552" y="5421011"/>
            <a:ext cx="3973050" cy="10106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зображенням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DE43AF4-F9DF-4C6D-9B24-13C700340FFD}"/>
              </a:ext>
            </a:extLst>
          </p:cNvPr>
          <p:cNvSpPr/>
          <p:nvPr/>
        </p:nvSpPr>
        <p:spPr>
          <a:xfrm>
            <a:off x="8149100" y="5421011"/>
            <a:ext cx="3973050" cy="10106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або іншим об'єктом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Глобальна мережа Інтернет</a:t>
            </a:r>
            <a:endParaRPr lang="en-US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2734617"/>
            <a:ext cx="5871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Зазвичай </a:t>
            </a:r>
            <a:r>
              <a:rPr lang="uk-UA" sz="2800" b="1" i="1" kern="0" dirty="0">
                <a:solidFill>
                  <a:srgbClr val="FFFF00"/>
                </a:solidFill>
              </a:rPr>
              <a:t>веб-сторінки</a:t>
            </a:r>
            <a:r>
              <a:rPr lang="uk-UA" sz="2800" b="1" i="1" kern="0" dirty="0">
                <a:solidFill>
                  <a:schemeClr val="bg1"/>
                </a:solidFill>
              </a:rPr>
              <a:t> одного сайту мають однакове оформлення та спільну тематику. У них здебільшого однакова перша частина адреси, що складається зі скорочень слів, розділених крапками.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A56A6-F578-4124-BB8E-662AAD3218A0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Групу веб-сторінок, що пов'язані гіперпосиланнями та належать певному власнику,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веб-сайтом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1D3D9243-805D-4BFF-9D77-922616FD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924B39B-1868-436A-AF3B-78BC5E65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64" y="2890482"/>
            <a:ext cx="6144628" cy="32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129180</TotalTime>
  <Words>1293</Words>
  <Application>Microsoft Office PowerPoint</Application>
  <PresentationFormat>Широкоэкранный</PresentationFormat>
  <Paragraphs>261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Verdana</vt:lpstr>
      <vt:lpstr>Wingdings</vt:lpstr>
      <vt:lpstr>Тема Office</vt:lpstr>
      <vt:lpstr>Пошук інформації в Інтернеті. </vt:lpstr>
      <vt:lpstr>Запитання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Глобальна мережа Інтернет</vt:lpstr>
      <vt:lpstr>Робота з веб-браузером</vt:lpstr>
      <vt:lpstr>Робота з веб-браузером</vt:lpstr>
      <vt:lpstr>Вікно веб-браузера</vt:lpstr>
      <vt:lpstr>Робота з веб-браузером</vt:lpstr>
      <vt:lpstr>Робота з веб-браузером</vt:lpstr>
      <vt:lpstr>Пошук відомостей в Інтернеті</vt:lpstr>
      <vt:lpstr>Пошук відомостей в Інтернеті</vt:lpstr>
      <vt:lpstr>Пошук відомостей в Інтернеті</vt:lpstr>
      <vt:lpstr>Пошук відомостей в Інтернеті</vt:lpstr>
      <vt:lpstr>Пошук відомостей в Інтернеті</vt:lpstr>
      <vt:lpstr>Пошук відомостей в Інтернеті</vt:lpstr>
      <vt:lpstr>Пошук відомостей в Інтернеті</vt:lpstr>
      <vt:lpstr>Пошук відомостей в Інтернеті</vt:lpstr>
      <vt:lpstr>Інтернет</vt:lpstr>
      <vt:lpstr>Повторюємо</vt:lpstr>
      <vt:lpstr>Повторюємо</vt:lpstr>
      <vt:lpstr>Дайте відповіді на запитання</vt:lpstr>
      <vt:lpstr>Дайте відповіді на запитання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349</cp:revision>
  <dcterms:created xsi:type="dcterms:W3CDTF">2016-06-06T19:48:43Z</dcterms:created>
  <dcterms:modified xsi:type="dcterms:W3CDTF">2019-11-05T15:14:00Z</dcterms:modified>
</cp:coreProperties>
</file>