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52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7" r:id="rId13"/>
    <p:sldId id="478" r:id="rId14"/>
    <p:sldId id="479" r:id="rId15"/>
    <p:sldId id="480" r:id="rId16"/>
    <p:sldId id="472" r:id="rId17"/>
    <p:sldId id="481" r:id="rId18"/>
    <p:sldId id="473" r:id="rId19"/>
    <p:sldId id="482" r:id="rId20"/>
    <p:sldId id="474" r:id="rId21"/>
    <p:sldId id="475" r:id="rId22"/>
    <p:sldId id="476" r:id="rId23"/>
    <p:sldId id="486" r:id="rId24"/>
    <p:sldId id="483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8" r:id="rId36"/>
    <p:sldId id="499" r:id="rId37"/>
    <p:sldId id="500" r:id="rId38"/>
    <p:sldId id="501" r:id="rId39"/>
    <p:sldId id="509" r:id="rId40"/>
    <p:sldId id="502" r:id="rId41"/>
    <p:sldId id="503" r:id="rId42"/>
    <p:sldId id="510" r:id="rId43"/>
    <p:sldId id="511" r:id="rId44"/>
    <p:sldId id="512" r:id="rId45"/>
    <p:sldId id="331" r:id="rId46"/>
    <p:sldId id="513" r:id="rId47"/>
    <p:sldId id="259" r:id="rId48"/>
    <p:sldId id="261" r:id="rId49"/>
    <p:sldId id="304" r:id="rId5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5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5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5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500" i="1" noProof="0" dirty="0">
              <a:solidFill>
                <a:schemeClr val="bg1"/>
              </a:solidFill>
            </a:rPr>
            <a:t>Встановити курсор у потрібне місце тексту.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5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5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5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5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5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500" i="1" noProof="0" dirty="0">
              <a:solidFill>
                <a:schemeClr val="bg1"/>
              </a:solidFill>
            </a:rPr>
            <a:t>Вибрати на вкладці </a:t>
          </a:r>
          <a:r>
            <a:rPr lang="uk-UA" sz="2500" b="1" i="1" noProof="0" dirty="0">
              <a:solidFill>
                <a:schemeClr val="bg1"/>
              </a:solidFill>
            </a:rPr>
            <a:t>Вставлення</a:t>
          </a:r>
          <a:r>
            <a:rPr lang="uk-UA" sz="2500" i="1" noProof="0" dirty="0">
              <a:solidFill>
                <a:schemeClr val="bg1"/>
              </a:solidFill>
            </a:rPr>
            <a:t> в групі </a:t>
          </a:r>
          <a:r>
            <a:rPr lang="uk-UA" sz="2500" b="1" i="1" noProof="0" dirty="0">
              <a:solidFill>
                <a:schemeClr val="bg1"/>
              </a:solidFill>
            </a:rPr>
            <a:t>Символи</a:t>
          </a:r>
          <a:r>
            <a:rPr lang="uk-UA" sz="2500" i="1" noProof="0" dirty="0">
              <a:solidFill>
                <a:schemeClr val="bg1"/>
              </a:solidFill>
            </a:rPr>
            <a:t> кнопку </a:t>
          </a:r>
          <a:r>
            <a:rPr lang="uk-UA" sz="2500" b="1" i="1" noProof="0" dirty="0">
              <a:solidFill>
                <a:schemeClr val="bg1"/>
              </a:solidFill>
            </a:rPr>
            <a:t>Символ </a:t>
          </a:r>
          <a:r>
            <a:rPr lang="uk-UA" sz="2500" i="1" noProof="0" dirty="0">
              <a:solidFill>
                <a:schemeClr val="bg1"/>
              </a:solidFill>
            </a:rPr>
            <a:t>    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5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5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5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5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5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500" i="1" noProof="0" dirty="0">
              <a:solidFill>
                <a:srgbClr val="002060"/>
              </a:solidFill>
            </a:rPr>
            <a:t>Вибрати потрібний символ у списку, що відкриється.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5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5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5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5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5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500" i="1" noProof="0" dirty="0">
              <a:solidFill>
                <a:schemeClr val="bg1"/>
              </a:solidFill>
            </a:rPr>
            <a:t>Вибрати команду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5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5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5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5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5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500" i="1" noProof="0" dirty="0">
              <a:solidFill>
                <a:schemeClr val="bg1"/>
              </a:solidFill>
            </a:rPr>
            <a:t>Переглянути перелік символів у діалоговому вікні </a:t>
          </a:r>
          <a:r>
            <a:rPr lang="uk-UA" sz="2500" b="1" i="1" noProof="0" dirty="0">
              <a:solidFill>
                <a:schemeClr val="bg1"/>
              </a:solidFill>
            </a:rPr>
            <a:t>Символ</a:t>
          </a:r>
          <a:r>
            <a:rPr lang="uk-UA" sz="2500" i="1" noProof="0" dirty="0">
              <a:solidFill>
                <a:schemeClr val="bg1"/>
              </a:solidFill>
            </a:rPr>
            <a:t> на вкладках </a:t>
          </a:r>
          <a:r>
            <a:rPr lang="uk-UA" sz="2500" b="1" i="1" noProof="0" dirty="0">
              <a:solidFill>
                <a:schemeClr val="bg1"/>
              </a:solidFill>
            </a:rPr>
            <a:t>Символи</a:t>
          </a:r>
          <a:r>
            <a:rPr lang="uk-UA" sz="2500" i="1" noProof="0" dirty="0">
              <a:solidFill>
                <a:schemeClr val="bg1"/>
              </a:solidFill>
            </a:rPr>
            <a:t> та </a:t>
          </a:r>
          <a:r>
            <a:rPr lang="uk-UA" sz="2500" b="1" i="1" noProof="0" dirty="0">
              <a:solidFill>
                <a:schemeClr val="bg1"/>
              </a:solidFill>
            </a:rPr>
            <a:t>Спеціальні символи</a:t>
          </a:r>
          <a:r>
            <a:rPr lang="uk-UA" sz="2500" i="1" noProof="0" dirty="0">
              <a:solidFill>
                <a:schemeClr val="bg1"/>
              </a:solidFill>
            </a:rPr>
            <a:t>. 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5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500" i="1" noProof="0" dirty="0"/>
        </a:p>
      </dgm:t>
    </dgm:pt>
    <dgm:pt modelId="{5A2B76FC-74FD-4945-9F3E-37309088B94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500" b="1" i="1" noProof="0" dirty="0">
              <a:solidFill>
                <a:schemeClr val="bg1"/>
              </a:solidFill>
            </a:rPr>
            <a:t>Інші символи</a:t>
          </a:r>
          <a:r>
            <a:rPr lang="uk-UA" sz="2500" i="1" noProof="0" dirty="0">
              <a:solidFill>
                <a:schemeClr val="bg1"/>
              </a:solidFill>
            </a:rPr>
            <a:t>.</a:t>
          </a:r>
        </a:p>
      </dgm:t>
    </dgm:pt>
    <dgm:pt modelId="{A36D2503-D951-43C9-A779-D905728EA3FB}" type="parTrans" cxnId="{9C65D41B-7C22-499D-AC1F-A728A014FF88}">
      <dgm:prSet/>
      <dgm:spPr/>
      <dgm:t>
        <a:bodyPr/>
        <a:lstStyle/>
        <a:p>
          <a:endParaRPr lang="uk-UA"/>
        </a:p>
      </dgm:t>
    </dgm:pt>
    <dgm:pt modelId="{85F1FE15-0F40-4C76-A5A1-FBC5B51576CD}" type="sibTrans" cxnId="{9C65D41B-7C22-499D-AC1F-A728A014FF88}">
      <dgm:prSet/>
      <dgm:spPr/>
      <dgm:t>
        <a:bodyPr/>
        <a:lstStyle/>
        <a:p>
          <a:endParaRPr lang="uk-UA"/>
        </a:p>
      </dgm:t>
    </dgm:pt>
    <dgm:pt modelId="{7B9F4078-C42B-4F3D-864C-CF0192E45BFF}">
      <dgm:prSet phldrT="[Текст]" custT="1"/>
      <dgm:spPr>
        <a:solidFill>
          <a:srgbClr val="008000">
            <a:alpha val="90000"/>
          </a:srgbClr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2500" i="1" noProof="0" dirty="0">
              <a:solidFill>
                <a:schemeClr val="bg1"/>
              </a:solidFill>
            </a:rPr>
            <a:t>3</a:t>
          </a:r>
          <a:endParaRPr lang="uk-UA" sz="2500" i="1" noProof="0" dirty="0">
            <a:solidFill>
              <a:schemeClr val="bg1"/>
            </a:solidFill>
          </a:endParaRPr>
        </a:p>
      </dgm:t>
    </dgm:pt>
    <dgm:pt modelId="{322D5C01-6882-42F3-A419-67F7EA06BB41}" type="parTrans" cxnId="{4A174E61-6551-4018-87CA-57F4CA03C84E}">
      <dgm:prSet/>
      <dgm:spPr/>
      <dgm:t>
        <a:bodyPr/>
        <a:lstStyle/>
        <a:p>
          <a:endParaRPr lang="uk-UA"/>
        </a:p>
      </dgm:t>
    </dgm:pt>
    <dgm:pt modelId="{43C1427F-9E38-4840-9F4B-0DCED69F81CC}" type="sibTrans" cxnId="{4A174E61-6551-4018-87CA-57F4CA03C84E}">
      <dgm:prSet/>
      <dgm:spPr/>
      <dgm:t>
        <a:bodyPr/>
        <a:lstStyle/>
        <a:p>
          <a:endParaRPr lang="uk-UA"/>
        </a:p>
      </dgm:t>
    </dgm:pt>
    <dgm:pt modelId="{2E2A0EB8-4810-42E7-92AE-D73293950D1C}">
      <dgm:prSet/>
      <dgm:spPr>
        <a:solidFill>
          <a:srgbClr val="008000">
            <a:alpha val="90000"/>
          </a:srgbClr>
        </a:solidFill>
        <a:ln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Вибрати кнопку </a:t>
          </a:r>
          <a:r>
            <a:rPr lang="uk-UA" b="1" i="1" dirty="0">
              <a:solidFill>
                <a:schemeClr val="bg1"/>
              </a:solidFill>
            </a:rPr>
            <a:t>Вставити</a:t>
          </a:r>
          <a:r>
            <a:rPr lang="uk-UA" i="1" dirty="0">
              <a:solidFill>
                <a:schemeClr val="bg1"/>
              </a:solidFill>
            </a:rPr>
            <a:t>.</a:t>
          </a:r>
          <a:endParaRPr lang="uk-UA" dirty="0">
            <a:solidFill>
              <a:schemeClr val="bg1"/>
            </a:solidFill>
          </a:endParaRPr>
        </a:p>
      </dgm:t>
    </dgm:pt>
    <dgm:pt modelId="{9F38EC88-DB16-4B3B-B63F-710BCC18C23C}" type="parTrans" cxnId="{61D90914-F6D2-413D-8C19-6A45AA997E3F}">
      <dgm:prSet/>
      <dgm:spPr/>
      <dgm:t>
        <a:bodyPr/>
        <a:lstStyle/>
        <a:p>
          <a:endParaRPr lang="uk-UA"/>
        </a:p>
      </dgm:t>
    </dgm:pt>
    <dgm:pt modelId="{130D893B-52C4-443D-A96C-AE023AFAD75A}" type="sibTrans" cxnId="{61D90914-F6D2-413D-8C19-6A45AA997E3F}">
      <dgm:prSet/>
      <dgm:spPr/>
      <dgm:t>
        <a:bodyPr/>
        <a:lstStyle/>
        <a:p>
          <a:endParaRPr lang="uk-UA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203213">
        <dgm:presLayoutVars>
          <dgm:bulletEnabled val="1"/>
        </dgm:presLayoutVars>
      </dgm:prSet>
      <dgm:spPr/>
    </dgm:pt>
    <dgm:pt modelId="{F116EF11-DF08-41CA-BB73-300F70F6A178}" type="pres">
      <dgm:prSet presAssocID="{01D04756-EB7C-4C4D-A0C3-CDFD35EDC784}" presName="sp" presStyleCnt="0"/>
      <dgm:spPr/>
    </dgm:pt>
    <dgm:pt modelId="{866D5794-4FB6-4050-9259-99E3C155ED98}" type="pres">
      <dgm:prSet presAssocID="{7B9F4078-C42B-4F3D-864C-CF0192E45BFF}" presName="composite" presStyleCnt="0"/>
      <dgm:spPr/>
    </dgm:pt>
    <dgm:pt modelId="{1A4B4B56-30D5-4BB1-A085-AB4897FA422F}" type="pres">
      <dgm:prSet presAssocID="{7B9F4078-C42B-4F3D-864C-CF0192E45BFF}" presName="parentText" presStyleLbl="alignNode1" presStyleIdx="2" presStyleCnt="3" custLinFactNeighborY="6053">
        <dgm:presLayoutVars>
          <dgm:chMax val="1"/>
          <dgm:bulletEnabled val="1"/>
        </dgm:presLayoutVars>
      </dgm:prSet>
      <dgm:spPr/>
    </dgm:pt>
    <dgm:pt modelId="{788D5645-4348-4F0E-83FF-6F97FADD7132}" type="pres">
      <dgm:prSet presAssocID="{7B9F4078-C42B-4F3D-864C-CF0192E45BFF}" presName="descendantText" presStyleLbl="alignAcc1" presStyleIdx="2" presStyleCnt="3" custLinFactNeighborY="33364">
        <dgm:presLayoutVars>
          <dgm:bulletEnabled val="1"/>
        </dgm:presLayoutVars>
      </dgm:prSet>
      <dgm:spPr/>
    </dgm:pt>
  </dgm:ptLst>
  <dgm:cxnLst>
    <dgm:cxn modelId="{61D90914-F6D2-413D-8C19-6A45AA997E3F}" srcId="{7B9F4078-C42B-4F3D-864C-CF0192E45BFF}" destId="{2E2A0EB8-4810-42E7-92AE-D73293950D1C}" srcOrd="0" destOrd="0" parTransId="{9F38EC88-DB16-4B3B-B63F-710BCC18C23C}" sibTransId="{130D893B-52C4-443D-A96C-AE023AFAD75A}"/>
    <dgm:cxn modelId="{9C65D41B-7C22-499D-AC1F-A728A014FF88}" srcId="{D7D30CB0-42E3-4872-8223-5BD4079EBA38}" destId="{5A2B76FC-74FD-4945-9F3E-37309088B941}" srcOrd="1" destOrd="0" parTransId="{A36D2503-D951-43C9-A779-D905728EA3FB}" sibTransId="{85F1FE15-0F40-4C76-A5A1-FBC5B51576CD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A174E61-6551-4018-87CA-57F4CA03C84E}" srcId="{D78CCA78-9DA2-42F1-AEC8-9213A79BDB16}" destId="{7B9F4078-C42B-4F3D-864C-CF0192E45BFF}" srcOrd="2" destOrd="0" parTransId="{322D5C01-6882-42F3-A419-67F7EA06BB41}" sibTransId="{43C1427F-9E38-4840-9F4B-0DCED69F81CC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50F2E4B3-6B94-4B1A-BD5E-7D4ECA38459D}" type="presOf" srcId="{5A2B76FC-74FD-4945-9F3E-37309088B941}" destId="{3F244AEF-BD16-4508-9A5A-9640B519654B}" srcOrd="0" destOrd="1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75B2E4DB-2069-48E1-8212-DCF380B16409}" type="presOf" srcId="{2E2A0EB8-4810-42E7-92AE-D73293950D1C}" destId="{788D5645-4348-4F0E-83FF-6F97FADD7132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A0121DE4-085C-4B3F-A8A0-769E905B72E3}" type="presOf" srcId="{7B9F4078-C42B-4F3D-864C-CF0192E45BFF}" destId="{1A4B4B56-30D5-4BB1-A085-AB4897FA422F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F46F4008-8B3C-41CC-AE1D-7B9643483127}" type="presParOf" srcId="{90F7D88D-44C1-4494-B17A-D58C5BD2886B}" destId="{F116EF11-DF08-41CA-BB73-300F70F6A178}" srcOrd="3" destOrd="0" presId="urn:microsoft.com/office/officeart/2005/8/layout/chevron2"/>
    <dgm:cxn modelId="{B5A97839-B674-427A-B09D-20E48495A180}" type="presParOf" srcId="{90F7D88D-44C1-4494-B17A-D58C5BD2886B}" destId="{866D5794-4FB6-4050-9259-99E3C155ED98}" srcOrd="4" destOrd="0" presId="urn:microsoft.com/office/officeart/2005/8/layout/chevron2"/>
    <dgm:cxn modelId="{EDD4804D-D2CC-4E70-96A5-3FA34A1DD352}" type="presParOf" srcId="{866D5794-4FB6-4050-9259-99E3C155ED98}" destId="{1A4B4B56-30D5-4BB1-A085-AB4897FA422F}" srcOrd="0" destOrd="0" presId="urn:microsoft.com/office/officeart/2005/8/layout/chevron2"/>
    <dgm:cxn modelId="{055D1D2E-A372-47D0-80F3-5DBF1A0B710E}" type="presParOf" srcId="{866D5794-4FB6-4050-9259-99E3C155ED98}" destId="{788D5645-4348-4F0E-83FF-6F97FADD7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Виділити потрібні абзаци.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на Стрічці кнопку меню       відповідного типу списку: </a:t>
          </a:r>
          <a:r>
            <a:rPr lang="uk-UA" sz="2400" b="1" i="1" noProof="0" dirty="0">
              <a:solidFill>
                <a:schemeClr val="bg1"/>
              </a:solidFill>
            </a:rPr>
            <a:t>Маркери</a:t>
          </a:r>
          <a:r>
            <a:rPr lang="uk-UA" sz="2400" i="1" noProof="0" dirty="0">
              <a:solidFill>
                <a:schemeClr val="bg1"/>
              </a:solidFill>
            </a:rPr>
            <a:t> або </a:t>
          </a:r>
          <a:r>
            <a:rPr lang="uk-UA" sz="2400" b="1" i="1" noProof="0" dirty="0">
              <a:solidFill>
                <a:schemeClr val="bg1"/>
              </a:solidFill>
            </a:rPr>
            <a:t>Нумерація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у списку потрібний вид </a:t>
          </a:r>
          <a:r>
            <a:rPr lang="uk-UA" sz="2400" b="1" i="1" noProof="0" dirty="0">
              <a:solidFill>
                <a:srgbClr val="002060"/>
              </a:solidFill>
            </a:rPr>
            <a:t>маркера</a:t>
          </a:r>
          <a:r>
            <a:rPr lang="uk-UA" sz="2400" i="1" noProof="0" dirty="0">
              <a:solidFill>
                <a:srgbClr val="002060"/>
              </a:solidFill>
            </a:rPr>
            <a:t> чи </a:t>
          </a:r>
          <a:r>
            <a:rPr lang="uk-UA" sz="2400" b="1" i="1" noProof="0" dirty="0">
              <a:solidFill>
                <a:srgbClr val="002060"/>
              </a:solidFill>
            </a:rPr>
            <a:t>номера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вказівником миші місце на початку рядка перед номером, який потрібно змінити. При цьому нумерація списку виділиться.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Відкрити </a:t>
          </a:r>
          <a:r>
            <a:rPr lang="uk-UA" sz="2400" b="1" i="1" noProof="0" dirty="0">
              <a:solidFill>
                <a:schemeClr val="bg1"/>
              </a:solidFill>
            </a:rPr>
            <a:t>контекстне меню </a:t>
          </a:r>
          <a:r>
            <a:rPr lang="uk-UA" sz="2400" i="1" noProof="0" dirty="0">
              <a:solidFill>
                <a:schemeClr val="bg1"/>
              </a:solidFill>
            </a:rPr>
            <a:t>виділеного фрагмента </a:t>
          </a:r>
          <a:endParaRPr lang="uk-UA" sz="2400" b="1" i="1" noProof="0" dirty="0">
            <a:solidFill>
              <a:schemeClr val="bg1"/>
            </a:solidFill>
          </a:endParaRP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потрібний варіант змінення номера: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5BAFF6B7-0B6E-4771-9CFC-FD0EE7807197}">
      <dgm:prSet custT="1"/>
      <dgm:spPr/>
      <dgm:t>
        <a:bodyPr/>
        <a:lstStyle/>
        <a:p>
          <a:pPr marL="0" indent="0">
            <a:buNone/>
          </a:pPr>
          <a:r>
            <a:rPr lang="uk-UA" sz="2400" b="1" i="1" noProof="0" dirty="0">
              <a:solidFill>
                <a:srgbClr val="002060"/>
              </a:solidFill>
            </a:rPr>
            <a:t>Перезапустити з 1</a:t>
          </a:r>
          <a:r>
            <a:rPr lang="uk-UA" sz="2400" i="1" noProof="0" dirty="0">
              <a:solidFill>
                <a:srgbClr val="002060"/>
              </a:solidFill>
            </a:rPr>
            <a:t>; </a:t>
          </a:r>
          <a:r>
            <a:rPr lang="uk-UA" sz="2400" b="1" i="1" noProof="0" dirty="0">
              <a:solidFill>
                <a:srgbClr val="002060"/>
              </a:solidFill>
            </a:rPr>
            <a:t>Продовжити нумерацію</a:t>
          </a:r>
          <a:r>
            <a:rPr lang="uk-UA" sz="2400" i="1" noProof="0" dirty="0">
              <a:solidFill>
                <a:srgbClr val="002060"/>
              </a:solidFill>
            </a:rPr>
            <a:t>;</a:t>
          </a:r>
        </a:p>
      </dgm:t>
    </dgm:pt>
    <dgm:pt modelId="{8A7B6178-7F45-4F55-BB29-7454CCCB27D6}" type="parTrans" cxnId="{6E6AEF00-631D-4549-A3E9-1354A5EFC6A4}">
      <dgm:prSet/>
      <dgm:spPr/>
      <dgm:t>
        <a:bodyPr/>
        <a:lstStyle/>
        <a:p>
          <a:endParaRPr lang="uk-UA" noProof="0" dirty="0"/>
        </a:p>
      </dgm:t>
    </dgm:pt>
    <dgm:pt modelId="{2D8A7D71-C2BD-4277-B032-827F489BC807}" type="sibTrans" cxnId="{6E6AEF00-631D-4549-A3E9-1354A5EFC6A4}">
      <dgm:prSet/>
      <dgm:spPr/>
      <dgm:t>
        <a:bodyPr/>
        <a:lstStyle/>
        <a:p>
          <a:endParaRPr lang="uk-UA" noProof="0" dirty="0"/>
        </a:p>
      </dgm:t>
    </dgm:pt>
    <dgm:pt modelId="{600BA35D-2512-4496-9EA5-7530A05171D8}">
      <dgm:prSet custT="1"/>
      <dgm:spPr/>
      <dgm:t>
        <a:bodyPr/>
        <a:lstStyle/>
        <a:p>
          <a:pPr marL="0" indent="0">
            <a:buNone/>
          </a:pPr>
          <a:r>
            <a:rPr lang="uk-UA" sz="2400" b="1" i="1" noProof="0" dirty="0">
              <a:solidFill>
                <a:srgbClr val="002060"/>
              </a:solidFill>
            </a:rPr>
            <a:t>Установити значення нумерації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E8C49994-CA9A-411C-BD04-5907D7E9B326}" type="parTrans" cxnId="{F69C094C-38D9-4D3A-8659-8B34C48EAFB5}">
      <dgm:prSet/>
      <dgm:spPr/>
    </dgm:pt>
    <dgm:pt modelId="{5C7236A6-8E66-4607-8F42-78356B04354E}" type="sibTrans" cxnId="{F69C094C-38D9-4D3A-8659-8B34C48EAFB5}">
      <dgm:prSet/>
      <dgm:spPr/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77234">
        <dgm:presLayoutVars>
          <dgm:bulletEnabled val="1"/>
        </dgm:presLayoutVars>
      </dgm:prSet>
      <dgm:spPr/>
    </dgm:pt>
  </dgm:ptLst>
  <dgm:cxnLst>
    <dgm:cxn modelId="{6E6AEF00-631D-4549-A3E9-1354A5EFC6A4}" srcId="{D304DA83-E892-49A6-BA60-69FB1CA5F3EB}" destId="{5BAFF6B7-0B6E-4771-9CFC-FD0EE7807197}" srcOrd="1" destOrd="0" parTransId="{8A7B6178-7F45-4F55-BB29-7454CCCB27D6}" sibTransId="{2D8A7D71-C2BD-4277-B032-827F489BC807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55E523D-456C-4C13-AAB1-2495216B5F5B}" type="presOf" srcId="{5BAFF6B7-0B6E-4771-9CFC-FD0EE7807197}" destId="{9E04A936-A0BD-4697-B593-D6F4E69814DB}" srcOrd="0" destOrd="1" presId="urn:microsoft.com/office/officeart/2005/8/layout/chevron2"/>
    <dgm:cxn modelId="{F69C094C-38D9-4D3A-8659-8B34C48EAFB5}" srcId="{D304DA83-E892-49A6-BA60-69FB1CA5F3EB}" destId="{600BA35D-2512-4496-9EA5-7530A05171D8}" srcOrd="2" destOrd="0" parTransId="{E8C49994-CA9A-411C-BD04-5907D7E9B326}" sibTransId="{5C7236A6-8E66-4607-8F42-78356B04354E}"/>
    <dgm:cxn modelId="{991A007F-6E5F-4B60-93A3-E38CDF85BA8E}" type="presOf" srcId="{600BA35D-2512-4496-9EA5-7530A05171D8}" destId="{9E04A936-A0BD-4697-B593-D6F4E69814DB}" srcOrd="0" destOrd="2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Виділити абзаци, які упорядковуються.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Виконати </a:t>
          </a:r>
          <a:r>
            <a:rPr lang="uk-UA" b="1" i="1" noProof="0" dirty="0"/>
            <a:t>Основне</a:t>
          </a:r>
          <a:r>
            <a:rPr lang="uk-UA" i="1" noProof="0" dirty="0"/>
            <a:t> </a:t>
          </a:r>
          <a:r>
            <a:rPr lang="uk-UA" b="1" i="1" noProof="0" dirty="0">
              <a:sym typeface="Symbol" panose="05050102010706020507" pitchFamily="18" charset="2"/>
            </a:rPr>
            <a:t> </a:t>
          </a:r>
          <a:r>
            <a:rPr lang="uk-UA" b="1" i="1" noProof="0" dirty="0"/>
            <a:t>Абзаци</a:t>
          </a:r>
          <a:r>
            <a:rPr lang="uk-UA" i="1" noProof="0" dirty="0"/>
            <a:t> </a:t>
          </a:r>
          <a:r>
            <a:rPr lang="uk-UA" b="1" i="1" noProof="0" dirty="0">
              <a:sym typeface="Symbol" panose="05050102010706020507" pitchFamily="18" charset="2"/>
            </a:rPr>
            <a:t></a:t>
          </a:r>
          <a:r>
            <a:rPr lang="uk-UA" i="1" noProof="0" dirty="0"/>
            <a:t> </a:t>
          </a:r>
          <a:r>
            <a:rPr lang="uk-UA" b="1" i="1" noProof="0" dirty="0"/>
            <a:t>Сортування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Установити в діалоговому вікні </a:t>
          </a:r>
          <a:r>
            <a:rPr lang="uk-UA" b="1" i="1" noProof="0" dirty="0">
              <a:solidFill>
                <a:srgbClr val="002060"/>
              </a:solidFill>
            </a:rPr>
            <a:t>Сортування тексту </a:t>
          </a:r>
          <a:r>
            <a:rPr lang="uk-UA" i="1" noProof="0" dirty="0">
              <a:solidFill>
                <a:srgbClr val="002060"/>
              </a:solidFill>
            </a:rPr>
            <a:t>необхідні значення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Вибрати кнопку </a:t>
          </a:r>
          <a:r>
            <a:rPr lang="uk-UA" b="1" i="1" noProof="0" dirty="0"/>
            <a:t>ОК</a:t>
          </a:r>
          <a:r>
            <a:rPr lang="uk-UA" i="1" noProof="0" dirty="0"/>
            <a:t>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13091" y="215479"/>
          <a:ext cx="1420607" cy="9944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1</a:t>
          </a:r>
        </a:p>
      </dsp:txBody>
      <dsp:txXfrm rot="-5400000">
        <a:off x="1" y="499601"/>
        <a:ext cx="994425" cy="426182"/>
      </dsp:txXfrm>
    </dsp:sp>
    <dsp:sp modelId="{3F244AEF-BD16-4508-9A5A-9640B519654B}">
      <dsp:nvSpPr>
        <dsp:cNvPr id="0" name=""/>
        <dsp:cNvSpPr/>
      </dsp:nvSpPr>
      <dsp:spPr>
        <a:xfrm rot="5400000">
          <a:off x="4056254" y="-3059440"/>
          <a:ext cx="923394" cy="704705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500" i="1" kern="1200" noProof="0" dirty="0">
              <a:solidFill>
                <a:schemeClr val="bg1"/>
              </a:solidFill>
            </a:rPr>
            <a:t>Встановити курсор у потрібне місце тексту.</a:t>
          </a:r>
        </a:p>
      </dsp:txBody>
      <dsp:txXfrm rot="-5400000">
        <a:off x="994425" y="47465"/>
        <a:ext cx="7001976" cy="833242"/>
      </dsp:txXfrm>
    </dsp:sp>
    <dsp:sp modelId="{CA699784-EE11-48B7-BD5B-E6C7811778B0}">
      <dsp:nvSpPr>
        <dsp:cNvPr id="0" name=""/>
        <dsp:cNvSpPr/>
      </dsp:nvSpPr>
      <dsp:spPr>
        <a:xfrm rot="5400000">
          <a:off x="-213091" y="1557451"/>
          <a:ext cx="1420607" cy="994425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2</a:t>
          </a:r>
        </a:p>
      </dsp:txBody>
      <dsp:txXfrm rot="-5400000">
        <a:off x="1" y="1841573"/>
        <a:ext cx="994425" cy="426182"/>
      </dsp:txXfrm>
    </dsp:sp>
    <dsp:sp modelId="{E5CB376A-E1F5-4E26-86CA-E248F361C893}">
      <dsp:nvSpPr>
        <dsp:cNvPr id="0" name=""/>
        <dsp:cNvSpPr/>
      </dsp:nvSpPr>
      <dsp:spPr>
        <a:xfrm rot="5400000">
          <a:off x="3949703" y="-1717468"/>
          <a:ext cx="1136495" cy="704705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500" i="1" kern="1200" noProof="0" dirty="0">
              <a:solidFill>
                <a:schemeClr val="bg1"/>
              </a:solidFill>
            </a:rPr>
            <a:t>Вибрати на вкладці </a:t>
          </a:r>
          <a:r>
            <a:rPr lang="uk-UA" sz="2500" b="1" i="1" kern="1200" noProof="0" dirty="0">
              <a:solidFill>
                <a:schemeClr val="bg1"/>
              </a:solidFill>
            </a:rPr>
            <a:t>Вставлення</a:t>
          </a:r>
          <a:r>
            <a:rPr lang="uk-UA" sz="2500" i="1" kern="1200" noProof="0" dirty="0">
              <a:solidFill>
                <a:schemeClr val="bg1"/>
              </a:solidFill>
            </a:rPr>
            <a:t> в групі </a:t>
          </a:r>
          <a:r>
            <a:rPr lang="uk-UA" sz="2500" b="1" i="1" kern="1200" noProof="0" dirty="0">
              <a:solidFill>
                <a:schemeClr val="bg1"/>
              </a:solidFill>
            </a:rPr>
            <a:t>Символи</a:t>
          </a:r>
          <a:r>
            <a:rPr lang="uk-UA" sz="2500" i="1" kern="1200" noProof="0" dirty="0">
              <a:solidFill>
                <a:schemeClr val="bg1"/>
              </a:solidFill>
            </a:rPr>
            <a:t> кнопку </a:t>
          </a:r>
          <a:r>
            <a:rPr lang="uk-UA" sz="2500" b="1" i="1" kern="1200" noProof="0" dirty="0">
              <a:solidFill>
                <a:schemeClr val="bg1"/>
              </a:solidFill>
            </a:rPr>
            <a:t>Символ </a:t>
          </a:r>
          <a:r>
            <a:rPr lang="uk-UA" sz="2500" i="1" kern="1200" noProof="0" dirty="0">
              <a:solidFill>
                <a:schemeClr val="bg1"/>
              </a:solidFill>
            </a:rPr>
            <a:t>    .</a:t>
          </a:r>
        </a:p>
      </dsp:txBody>
      <dsp:txXfrm rot="-5400000">
        <a:off x="994425" y="1293289"/>
        <a:ext cx="6991573" cy="1025537"/>
      </dsp:txXfrm>
    </dsp:sp>
    <dsp:sp modelId="{D547829D-0660-4ECE-8B9B-4DD150AEB617}">
      <dsp:nvSpPr>
        <dsp:cNvPr id="0" name=""/>
        <dsp:cNvSpPr/>
      </dsp:nvSpPr>
      <dsp:spPr>
        <a:xfrm rot="5400000">
          <a:off x="-213091" y="2899423"/>
          <a:ext cx="1420607" cy="9944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3183545"/>
        <a:ext cx="994425" cy="426182"/>
      </dsp:txXfrm>
    </dsp:sp>
    <dsp:sp modelId="{9E04A936-A0BD-4697-B593-D6F4E69814DB}">
      <dsp:nvSpPr>
        <dsp:cNvPr id="0" name=""/>
        <dsp:cNvSpPr/>
      </dsp:nvSpPr>
      <dsp:spPr>
        <a:xfrm rot="5400000">
          <a:off x="3949703" y="-375496"/>
          <a:ext cx="1136495" cy="7047052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500" i="1" kern="1200" noProof="0" dirty="0">
              <a:solidFill>
                <a:srgbClr val="002060"/>
              </a:solidFill>
            </a:rPr>
            <a:t>Вибрати потрібний символ у списку, що відкриється.</a:t>
          </a:r>
        </a:p>
      </dsp:txBody>
      <dsp:txXfrm rot="-5400000">
        <a:off x="994425" y="2635261"/>
        <a:ext cx="6991573" cy="1025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94240" y="258113"/>
          <a:ext cx="1294938" cy="9064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1</a:t>
          </a:r>
        </a:p>
      </dsp:txBody>
      <dsp:txXfrm rot="-5400000">
        <a:off x="1" y="517100"/>
        <a:ext cx="906456" cy="388482"/>
      </dsp:txXfrm>
    </dsp:sp>
    <dsp:sp modelId="{3F244AEF-BD16-4508-9A5A-9640B519654B}">
      <dsp:nvSpPr>
        <dsp:cNvPr id="0" name=""/>
        <dsp:cNvSpPr/>
      </dsp:nvSpPr>
      <dsp:spPr>
        <a:xfrm rot="5400000">
          <a:off x="3073397" y="-2103068"/>
          <a:ext cx="841709" cy="517559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500" i="1" kern="1200" noProof="0" dirty="0">
              <a:solidFill>
                <a:schemeClr val="bg1"/>
              </a:solidFill>
            </a:rPr>
            <a:t>Вибрати команду</a:t>
          </a:r>
        </a:p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500" b="1" i="1" kern="1200" noProof="0" dirty="0">
              <a:solidFill>
                <a:schemeClr val="bg1"/>
              </a:solidFill>
            </a:rPr>
            <a:t>Інші символи</a:t>
          </a:r>
          <a:r>
            <a:rPr lang="uk-UA" sz="25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906456" y="104962"/>
        <a:ext cx="5134503" cy="759531"/>
      </dsp:txXfrm>
    </dsp:sp>
    <dsp:sp modelId="{CA699784-EE11-48B7-BD5B-E6C7811778B0}">
      <dsp:nvSpPr>
        <dsp:cNvPr id="0" name=""/>
        <dsp:cNvSpPr/>
      </dsp:nvSpPr>
      <dsp:spPr>
        <a:xfrm rot="5400000">
          <a:off x="-194240" y="1818624"/>
          <a:ext cx="1294938" cy="90645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2</a:t>
          </a:r>
        </a:p>
      </dsp:txBody>
      <dsp:txXfrm rot="-5400000">
        <a:off x="1" y="2077611"/>
        <a:ext cx="906456" cy="388482"/>
      </dsp:txXfrm>
    </dsp:sp>
    <dsp:sp modelId="{E5CB376A-E1F5-4E26-86CA-E248F361C893}">
      <dsp:nvSpPr>
        <dsp:cNvPr id="0" name=""/>
        <dsp:cNvSpPr/>
      </dsp:nvSpPr>
      <dsp:spPr>
        <a:xfrm rot="5400000">
          <a:off x="2639020" y="-542557"/>
          <a:ext cx="1710463" cy="517559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500" i="1" kern="1200" noProof="0" dirty="0">
              <a:solidFill>
                <a:schemeClr val="bg1"/>
              </a:solidFill>
            </a:rPr>
            <a:t>Переглянути перелік символів у діалоговому вікні </a:t>
          </a:r>
          <a:r>
            <a:rPr lang="uk-UA" sz="2500" b="1" i="1" kern="1200" noProof="0" dirty="0">
              <a:solidFill>
                <a:schemeClr val="bg1"/>
              </a:solidFill>
            </a:rPr>
            <a:t>Символ</a:t>
          </a:r>
          <a:r>
            <a:rPr lang="uk-UA" sz="2500" i="1" kern="1200" noProof="0" dirty="0">
              <a:solidFill>
                <a:schemeClr val="bg1"/>
              </a:solidFill>
            </a:rPr>
            <a:t> на вкладках </a:t>
          </a:r>
          <a:r>
            <a:rPr lang="uk-UA" sz="2500" b="1" i="1" kern="1200" noProof="0" dirty="0">
              <a:solidFill>
                <a:schemeClr val="bg1"/>
              </a:solidFill>
            </a:rPr>
            <a:t>Символи</a:t>
          </a:r>
          <a:r>
            <a:rPr lang="uk-UA" sz="2500" i="1" kern="1200" noProof="0" dirty="0">
              <a:solidFill>
                <a:schemeClr val="bg1"/>
              </a:solidFill>
            </a:rPr>
            <a:t> та </a:t>
          </a:r>
          <a:r>
            <a:rPr lang="uk-UA" sz="2500" b="1" i="1" kern="1200" noProof="0" dirty="0">
              <a:solidFill>
                <a:schemeClr val="bg1"/>
              </a:solidFill>
            </a:rPr>
            <a:t>Спеціальні символи</a:t>
          </a:r>
          <a:r>
            <a:rPr lang="uk-UA" sz="2500" i="1" kern="1200" noProof="0" dirty="0">
              <a:solidFill>
                <a:schemeClr val="bg1"/>
              </a:solidFill>
            </a:rPr>
            <a:t>. </a:t>
          </a:r>
        </a:p>
      </dsp:txBody>
      <dsp:txXfrm rot="-5400000">
        <a:off x="906456" y="1273505"/>
        <a:ext cx="5092094" cy="1543467"/>
      </dsp:txXfrm>
    </dsp:sp>
    <dsp:sp modelId="{1A4B4B56-30D5-4BB1-A085-AB4897FA422F}">
      <dsp:nvSpPr>
        <dsp:cNvPr id="0" name=""/>
        <dsp:cNvSpPr/>
      </dsp:nvSpPr>
      <dsp:spPr>
        <a:xfrm rot="5400000">
          <a:off x="-194240" y="3008630"/>
          <a:ext cx="1294938" cy="906456"/>
        </a:xfrm>
        <a:prstGeom prst="chevron">
          <a:avLst/>
        </a:prstGeom>
        <a:solidFill>
          <a:srgbClr val="008000">
            <a:alpha val="90000"/>
          </a:srgbClr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500" i="1" kern="1200" noProof="0" dirty="0">
              <a:solidFill>
                <a:schemeClr val="bg1"/>
              </a:solidFill>
            </a:rPr>
            <a:t>3</a:t>
          </a:r>
          <a:endParaRPr lang="uk-UA" sz="2500" i="1" kern="1200" noProof="0" dirty="0">
            <a:solidFill>
              <a:schemeClr val="bg1"/>
            </a:solidFill>
          </a:endParaRPr>
        </a:p>
      </dsp:txBody>
      <dsp:txXfrm rot="-5400000">
        <a:off x="1" y="3267617"/>
        <a:ext cx="906456" cy="388482"/>
      </dsp:txXfrm>
    </dsp:sp>
    <dsp:sp modelId="{788D5645-4348-4F0E-83FF-6F97FADD7132}">
      <dsp:nvSpPr>
        <dsp:cNvPr id="0" name=""/>
        <dsp:cNvSpPr/>
      </dsp:nvSpPr>
      <dsp:spPr>
        <a:xfrm rot="5400000">
          <a:off x="3073397" y="864404"/>
          <a:ext cx="841709" cy="5175592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i="1" kern="1200" dirty="0">
              <a:solidFill>
                <a:schemeClr val="bg1"/>
              </a:solidFill>
            </a:rPr>
            <a:t>Вибрати кнопку </a:t>
          </a:r>
          <a:r>
            <a:rPr lang="uk-UA" sz="2600" b="1" i="1" kern="1200" dirty="0">
              <a:solidFill>
                <a:schemeClr val="bg1"/>
              </a:solidFill>
            </a:rPr>
            <a:t>Вставити</a:t>
          </a:r>
          <a:r>
            <a:rPr lang="uk-UA" sz="2600" i="1" kern="1200" dirty="0">
              <a:solidFill>
                <a:schemeClr val="bg1"/>
              </a:solidFill>
            </a:rPr>
            <a:t>.</a:t>
          </a:r>
          <a:endParaRPr lang="uk-UA" sz="2600" kern="1200" dirty="0">
            <a:solidFill>
              <a:schemeClr val="bg1"/>
            </a:solidFill>
          </a:endParaRPr>
        </a:p>
      </dsp:txBody>
      <dsp:txXfrm rot="-5400000">
        <a:off x="906456" y="3072435"/>
        <a:ext cx="5134503" cy="759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40097" y="142938"/>
          <a:ext cx="933983" cy="6537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1" y="329734"/>
        <a:ext cx="653788" cy="280195"/>
      </dsp:txXfrm>
    </dsp:sp>
    <dsp:sp modelId="{3F244AEF-BD16-4508-9A5A-9640B519654B}">
      <dsp:nvSpPr>
        <dsp:cNvPr id="0" name=""/>
        <dsp:cNvSpPr/>
      </dsp:nvSpPr>
      <dsp:spPr>
        <a:xfrm rot="5400000">
          <a:off x="6048260" y="-5391631"/>
          <a:ext cx="607408" cy="1139635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Виділити потрібні абзаци.</a:t>
          </a:r>
        </a:p>
      </dsp:txBody>
      <dsp:txXfrm rot="-5400000">
        <a:off x="653788" y="32492"/>
        <a:ext cx="11366702" cy="548106"/>
      </dsp:txXfrm>
    </dsp:sp>
    <dsp:sp modelId="{CA699784-EE11-48B7-BD5B-E6C7811778B0}">
      <dsp:nvSpPr>
        <dsp:cNvPr id="0" name=""/>
        <dsp:cNvSpPr/>
      </dsp:nvSpPr>
      <dsp:spPr>
        <a:xfrm rot="5400000">
          <a:off x="-140097" y="951255"/>
          <a:ext cx="933983" cy="65378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1" y="1138051"/>
        <a:ext cx="653788" cy="280195"/>
      </dsp:txXfrm>
    </dsp:sp>
    <dsp:sp modelId="{E5CB376A-E1F5-4E26-86CA-E248F361C893}">
      <dsp:nvSpPr>
        <dsp:cNvPr id="0" name=""/>
        <dsp:cNvSpPr/>
      </dsp:nvSpPr>
      <dsp:spPr>
        <a:xfrm rot="5400000">
          <a:off x="5978368" y="-4583474"/>
          <a:ext cx="747193" cy="1139635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на Стрічці кнопку меню       відповідного типу списку: </a:t>
          </a:r>
          <a:r>
            <a:rPr lang="uk-UA" sz="2400" b="1" i="1" kern="1200" noProof="0" dirty="0">
              <a:solidFill>
                <a:schemeClr val="bg1"/>
              </a:solidFill>
            </a:rPr>
            <a:t>Маркери</a:t>
          </a:r>
          <a:r>
            <a:rPr lang="uk-UA" sz="2400" i="1" kern="1200" noProof="0" dirty="0">
              <a:solidFill>
                <a:schemeClr val="bg1"/>
              </a:solidFill>
            </a:rPr>
            <a:t> або </a:t>
          </a:r>
          <a:r>
            <a:rPr lang="uk-UA" sz="2400" b="1" i="1" kern="1200" noProof="0" dirty="0">
              <a:solidFill>
                <a:schemeClr val="bg1"/>
              </a:solidFill>
            </a:rPr>
            <a:t>Нумерація</a:t>
          </a:r>
        </a:p>
      </dsp:txBody>
      <dsp:txXfrm rot="-5400000">
        <a:off x="653789" y="777580"/>
        <a:ext cx="11359878" cy="674243"/>
      </dsp:txXfrm>
    </dsp:sp>
    <dsp:sp modelId="{D547829D-0660-4ECE-8B9B-4DD150AEB617}">
      <dsp:nvSpPr>
        <dsp:cNvPr id="0" name=""/>
        <dsp:cNvSpPr/>
      </dsp:nvSpPr>
      <dsp:spPr>
        <a:xfrm rot="5400000">
          <a:off x="-140097" y="1759571"/>
          <a:ext cx="933983" cy="6537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946367"/>
        <a:ext cx="653788" cy="280195"/>
      </dsp:txXfrm>
    </dsp:sp>
    <dsp:sp modelId="{9E04A936-A0BD-4697-B593-D6F4E69814DB}">
      <dsp:nvSpPr>
        <dsp:cNvPr id="0" name=""/>
        <dsp:cNvSpPr/>
      </dsp:nvSpPr>
      <dsp:spPr>
        <a:xfrm rot="5400000">
          <a:off x="5978368" y="-3775157"/>
          <a:ext cx="747193" cy="1139635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Вибрати у списку потрібний вид </a:t>
          </a:r>
          <a:r>
            <a:rPr lang="uk-UA" sz="2400" b="1" i="1" kern="1200" noProof="0" dirty="0">
              <a:solidFill>
                <a:srgbClr val="002060"/>
              </a:solidFill>
            </a:rPr>
            <a:t>маркера</a:t>
          </a:r>
          <a:r>
            <a:rPr lang="uk-UA" sz="2400" i="1" kern="1200" noProof="0" dirty="0">
              <a:solidFill>
                <a:srgbClr val="002060"/>
              </a:solidFill>
            </a:rPr>
            <a:t> чи </a:t>
          </a:r>
          <a:r>
            <a:rPr lang="uk-UA" sz="2400" b="1" i="1" kern="1200" noProof="0" dirty="0">
              <a:solidFill>
                <a:srgbClr val="002060"/>
              </a:solidFill>
            </a:rPr>
            <a:t>номера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653789" y="1585897"/>
        <a:ext cx="11359878" cy="674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6433" y="169222"/>
          <a:ext cx="1109553" cy="7766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1" y="391133"/>
        <a:ext cx="776687" cy="332866"/>
      </dsp:txXfrm>
    </dsp:sp>
    <dsp:sp modelId="{3F244AEF-BD16-4508-9A5A-9640B519654B}">
      <dsp:nvSpPr>
        <dsp:cNvPr id="0" name=""/>
        <dsp:cNvSpPr/>
      </dsp:nvSpPr>
      <dsp:spPr>
        <a:xfrm rot="5400000">
          <a:off x="6052620" y="-5273143"/>
          <a:ext cx="721589" cy="11273454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вказівником миші місце на початку рядка перед номером, який потрібно змінити. При цьому нумерація списку виділиться.</a:t>
          </a:r>
        </a:p>
      </dsp:txBody>
      <dsp:txXfrm rot="-5400000">
        <a:off x="776688" y="38014"/>
        <a:ext cx="11238229" cy="651139"/>
      </dsp:txXfrm>
    </dsp:sp>
    <dsp:sp modelId="{CA699784-EE11-48B7-BD5B-E6C7811778B0}">
      <dsp:nvSpPr>
        <dsp:cNvPr id="0" name=""/>
        <dsp:cNvSpPr/>
      </dsp:nvSpPr>
      <dsp:spPr>
        <a:xfrm rot="5400000">
          <a:off x="-166433" y="1184046"/>
          <a:ext cx="1109553" cy="776687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1" y="1405957"/>
        <a:ext cx="776687" cy="332866"/>
      </dsp:txXfrm>
    </dsp:sp>
    <dsp:sp modelId="{E5CB376A-E1F5-4E26-86CA-E248F361C893}">
      <dsp:nvSpPr>
        <dsp:cNvPr id="0" name=""/>
        <dsp:cNvSpPr/>
      </dsp:nvSpPr>
      <dsp:spPr>
        <a:xfrm rot="5400000">
          <a:off x="5969589" y="-4258509"/>
          <a:ext cx="887650" cy="11273454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Відкрити </a:t>
          </a:r>
          <a:r>
            <a:rPr lang="uk-UA" sz="2400" b="1" i="1" kern="1200" noProof="0" dirty="0">
              <a:solidFill>
                <a:schemeClr val="bg1"/>
              </a:solidFill>
            </a:rPr>
            <a:t>контекстне меню </a:t>
          </a:r>
          <a:r>
            <a:rPr lang="uk-UA" sz="2400" i="1" kern="1200" noProof="0" dirty="0">
              <a:solidFill>
                <a:schemeClr val="bg1"/>
              </a:solidFill>
            </a:rPr>
            <a:t>виділеного фрагмента </a:t>
          </a:r>
          <a:endParaRPr lang="uk-UA" sz="2400" b="1" i="1" kern="1200" noProof="0" dirty="0">
            <a:solidFill>
              <a:schemeClr val="bg1"/>
            </a:solidFill>
          </a:endParaRPr>
        </a:p>
      </dsp:txBody>
      <dsp:txXfrm rot="-5400000">
        <a:off x="776687" y="977725"/>
        <a:ext cx="11230122" cy="800986"/>
      </dsp:txXfrm>
    </dsp:sp>
    <dsp:sp modelId="{D547829D-0660-4ECE-8B9B-4DD150AEB617}">
      <dsp:nvSpPr>
        <dsp:cNvPr id="0" name=""/>
        <dsp:cNvSpPr/>
      </dsp:nvSpPr>
      <dsp:spPr>
        <a:xfrm rot="5400000">
          <a:off x="-166433" y="2394159"/>
          <a:ext cx="1109553" cy="7766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616070"/>
        <a:ext cx="776687" cy="332866"/>
      </dsp:txXfrm>
    </dsp:sp>
    <dsp:sp modelId="{9E04A936-A0BD-4697-B593-D6F4E69814DB}">
      <dsp:nvSpPr>
        <dsp:cNvPr id="0" name=""/>
        <dsp:cNvSpPr/>
      </dsp:nvSpPr>
      <dsp:spPr>
        <a:xfrm rot="5400000">
          <a:off x="5774300" y="-3048396"/>
          <a:ext cx="1278229" cy="11273454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Вибрати потрібний варіант змінення номера: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Перезапустити з 1</a:t>
          </a:r>
          <a:r>
            <a:rPr lang="uk-UA" sz="2400" i="1" kern="1200" noProof="0" dirty="0">
              <a:solidFill>
                <a:srgbClr val="002060"/>
              </a:solidFill>
            </a:rPr>
            <a:t>; </a:t>
          </a:r>
          <a:r>
            <a:rPr lang="uk-UA" sz="2400" b="1" i="1" kern="1200" noProof="0" dirty="0">
              <a:solidFill>
                <a:srgbClr val="002060"/>
              </a:solidFill>
            </a:rPr>
            <a:t>Продовжити нумерацію</a:t>
          </a:r>
          <a:r>
            <a:rPr lang="uk-UA" sz="2400" i="1" kern="1200" noProof="0" dirty="0">
              <a:solidFill>
                <a:srgbClr val="002060"/>
              </a:solidFill>
            </a:rPr>
            <a:t>;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Установити значення нумерації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776688" y="2011614"/>
        <a:ext cx="11211056" cy="1153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801096" y="-583814"/>
          <a:ext cx="4530505" cy="4530505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2299" y="258537"/>
          <a:ext cx="11475079" cy="5173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064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Виділити абзаци, які упорядковуються.</a:t>
          </a:r>
        </a:p>
      </dsp:txBody>
      <dsp:txXfrm>
        <a:off x="382299" y="258537"/>
        <a:ext cx="11475079" cy="517344"/>
      </dsp:txXfrm>
    </dsp:sp>
    <dsp:sp modelId="{27878C57-BBF6-4C22-88FA-1C3D4933722D}">
      <dsp:nvSpPr>
        <dsp:cNvPr id="0" name=""/>
        <dsp:cNvSpPr/>
      </dsp:nvSpPr>
      <dsp:spPr>
        <a:xfrm>
          <a:off x="58959" y="193869"/>
          <a:ext cx="646681" cy="646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78905" y="1034689"/>
          <a:ext cx="11178473" cy="51734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064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Виконати </a:t>
          </a:r>
          <a:r>
            <a:rPr lang="uk-UA" sz="2200" b="1" i="1" kern="1200" noProof="0" dirty="0"/>
            <a:t>Основне</a:t>
          </a:r>
          <a:r>
            <a:rPr lang="uk-UA" sz="2200" i="1" kern="1200" noProof="0" dirty="0"/>
            <a:t> </a:t>
          </a:r>
          <a:r>
            <a:rPr lang="uk-UA" sz="2200" b="1" i="1" kern="1200" noProof="0" dirty="0">
              <a:sym typeface="Symbol" panose="05050102010706020507" pitchFamily="18" charset="2"/>
            </a:rPr>
            <a:t> </a:t>
          </a:r>
          <a:r>
            <a:rPr lang="uk-UA" sz="2200" b="1" i="1" kern="1200" noProof="0" dirty="0"/>
            <a:t>Абзаци</a:t>
          </a:r>
          <a:r>
            <a:rPr lang="uk-UA" sz="2200" i="1" kern="1200" noProof="0" dirty="0"/>
            <a:t> </a:t>
          </a:r>
          <a:r>
            <a:rPr lang="uk-UA" sz="2200" b="1" i="1" kern="1200" noProof="0" dirty="0">
              <a:sym typeface="Symbol" panose="05050102010706020507" pitchFamily="18" charset="2"/>
            </a:rPr>
            <a:t></a:t>
          </a:r>
          <a:r>
            <a:rPr lang="uk-UA" sz="2200" i="1" kern="1200" noProof="0" dirty="0"/>
            <a:t> </a:t>
          </a:r>
          <a:r>
            <a:rPr lang="uk-UA" sz="2200" b="1" i="1" kern="1200" noProof="0" dirty="0"/>
            <a:t>Сортування</a:t>
          </a:r>
        </a:p>
      </dsp:txBody>
      <dsp:txXfrm>
        <a:off x="678905" y="1034689"/>
        <a:ext cx="11178473" cy="517344"/>
      </dsp:txXfrm>
    </dsp:sp>
    <dsp:sp modelId="{E63EBB38-5984-4F74-98F1-254621592311}">
      <dsp:nvSpPr>
        <dsp:cNvPr id="0" name=""/>
        <dsp:cNvSpPr/>
      </dsp:nvSpPr>
      <dsp:spPr>
        <a:xfrm>
          <a:off x="355564" y="970021"/>
          <a:ext cx="646681" cy="646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78905" y="1810841"/>
          <a:ext cx="11178473" cy="5173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064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>
              <a:solidFill>
                <a:srgbClr val="002060"/>
              </a:solidFill>
            </a:rPr>
            <a:t>Установити в діалоговому вікні </a:t>
          </a:r>
          <a:r>
            <a:rPr lang="uk-UA" sz="2200" b="1" i="1" kern="1200" noProof="0" dirty="0">
              <a:solidFill>
                <a:srgbClr val="002060"/>
              </a:solidFill>
            </a:rPr>
            <a:t>Сортування тексту </a:t>
          </a:r>
          <a:r>
            <a:rPr lang="uk-UA" sz="2200" i="1" kern="1200" noProof="0" dirty="0">
              <a:solidFill>
                <a:srgbClr val="002060"/>
              </a:solidFill>
            </a:rPr>
            <a:t>необхідні значення </a:t>
          </a:r>
        </a:p>
      </dsp:txBody>
      <dsp:txXfrm>
        <a:off x="678905" y="1810841"/>
        <a:ext cx="11178473" cy="517344"/>
      </dsp:txXfrm>
    </dsp:sp>
    <dsp:sp modelId="{D13D7DA6-9D1E-4150-A6AE-C6ABC36166D5}">
      <dsp:nvSpPr>
        <dsp:cNvPr id="0" name=""/>
        <dsp:cNvSpPr/>
      </dsp:nvSpPr>
      <dsp:spPr>
        <a:xfrm>
          <a:off x="355564" y="1746173"/>
          <a:ext cx="646681" cy="646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382299" y="2586993"/>
          <a:ext cx="11475079" cy="5173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064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Вибрати кнопку </a:t>
          </a:r>
          <a:r>
            <a:rPr lang="uk-UA" sz="2200" b="1" i="1" kern="1200" noProof="0" dirty="0"/>
            <a:t>ОК</a:t>
          </a:r>
          <a:r>
            <a:rPr lang="uk-UA" sz="2200" i="1" kern="1200" noProof="0" dirty="0"/>
            <a:t>.</a:t>
          </a:r>
        </a:p>
      </dsp:txBody>
      <dsp:txXfrm>
        <a:off x="382299" y="2586993"/>
        <a:ext cx="11475079" cy="517344"/>
      </dsp:txXfrm>
    </dsp:sp>
    <dsp:sp modelId="{AA2029A9-878F-42BF-A694-5944B1AD983E}">
      <dsp:nvSpPr>
        <dsp:cNvPr id="0" name=""/>
        <dsp:cNvSpPr/>
      </dsp:nvSpPr>
      <dsp:spPr>
        <a:xfrm>
          <a:off x="58959" y="2522325"/>
          <a:ext cx="646681" cy="646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9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dirty="0"/>
              <a:t>Створення, редагування та форматування символів, колонок, списків в текстовому документі.</a:t>
            </a:r>
            <a:br>
              <a:rPr lang="uk-UA" sz="3600" dirty="0"/>
            </a:br>
            <a:r>
              <a:rPr lang="uk-UA" sz="3600" dirty="0"/>
              <a:t>Недруковані знаки.</a:t>
            </a:r>
          </a:p>
        </p:txBody>
      </p:sp>
      <p:pic>
        <p:nvPicPr>
          <p:cNvPr id="7" name="Picture 2" descr="http://f.tqn.com/y/pcsupport/1/0/E/O/-/-/docx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219" y="3684314"/>
            <a:ext cx="2064758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0" y="3684314"/>
            <a:ext cx="2364794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послідовності символів під час введення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 автоматично замінює на спеціальні символи. Приклади таких послідовностей наведено у таблиці.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90672"/>
            <a:ext cx="12050142" cy="2874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269817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Введення спеціальних символів</a:t>
            </a:r>
          </a:p>
        </p:txBody>
      </p:sp>
    </p:spTree>
    <p:extLst>
      <p:ext uri="{BB962C8B-B14F-4D97-AF65-F5344CB8AC3E}">
        <p14:creationId xmlns:p14="http://schemas.microsoft.com/office/powerpoint/2010/main" val="1065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823763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Особливим видом форматування абзаців текстового документа є оформлення їх у вигляді </a:t>
            </a:r>
            <a:r>
              <a:rPr lang="uk-UA" sz="2800" b="1" i="1" kern="0" dirty="0">
                <a:solidFill>
                  <a:srgbClr val="FFFF00"/>
                </a:solidFill>
              </a:rPr>
              <a:t>списків</a:t>
            </a:r>
            <a:r>
              <a:rPr lang="uk-UA" sz="2800" b="1" i="1" kern="0" dirty="0">
                <a:solidFill>
                  <a:srgbClr val="FFFFFF"/>
                </a:solidFill>
              </a:rPr>
              <a:t>. Списками можуть подаватися переліки об'єктів, описи порядку дій тощо. Наприклад, список прізвищ учнів класу, інструкція з користування приладом, перелік правил оформлення документа, список ліків у аптечці, послідовність дій під час приготування якої-небудь страви тощо.</a:t>
            </a:r>
          </a:p>
        </p:txBody>
      </p:sp>
      <p:pic>
        <p:nvPicPr>
          <p:cNvPr id="7" name="Picture 2" descr="http://www.freeiconspng.com/uploads/what-is-paleo-how-does-paleo-work-list-of-foods-your-kids--paleo--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8349" b="14777"/>
          <a:stretch/>
        </p:blipFill>
        <p:spPr bwMode="auto">
          <a:xfrm>
            <a:off x="7939313" y="1584724"/>
            <a:ext cx="4151086" cy="44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Текстові процесори містять інструменти, за допомогою яких можна створювати списки: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239013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Нумеровані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0553" y="239013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Марковані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9099" y="239013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Багаторівневі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3154303"/>
            <a:ext cx="3973051" cy="31085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елемент списку на початку першого рядка абзацу позначається деяким символом (</a:t>
            </a:r>
            <a:r>
              <a:rPr lang="uk-UA" sz="2800" b="1" i="1" kern="0" dirty="0">
                <a:solidFill>
                  <a:srgbClr val="FFFF00"/>
                </a:solidFill>
              </a:rPr>
              <a:t>маркером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0553" y="3154303"/>
            <a:ext cx="3973051" cy="31085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початку першого рядка абзацу вказується його </a:t>
            </a:r>
            <a:r>
              <a:rPr lang="uk-UA" sz="2800" b="1" i="1" kern="0" dirty="0">
                <a:solidFill>
                  <a:srgbClr val="FFFF00"/>
                </a:solidFill>
              </a:rPr>
              <a:t>номер</a:t>
            </a:r>
            <a:r>
              <a:rPr lang="uk-UA" sz="2800" b="1" i="1" kern="0" dirty="0">
                <a:solidFill>
                  <a:srgbClr val="FFFFFF"/>
                </a:solidFill>
              </a:rPr>
              <a:t> (літера)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9098" y="3154303"/>
            <a:ext cx="3973051" cy="31085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елементи списку можуть бути вкладені інші списки ( максимум 9 рівнів).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маркованих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списку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780535"/>
            <a:ext cx="397305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0553" y="1780535"/>
            <a:ext cx="397305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9099" y="1780535"/>
            <a:ext cx="397305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2" name="Picture 4" descr="https://encrypted-tbn0.gstatic.com/images?q=tbn:ANd9GcS6A4QRtAavHGSSjlIeN6dFcCOgfKlpzyM6IPjFjTsSWjzQni6f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80" y="4042675"/>
            <a:ext cx="3001447" cy="26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нумерованих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списків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" y="1795047"/>
            <a:ext cx="397305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Міста: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Запоріжжя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Київ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Кременчук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Чернівці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553" y="1795047"/>
            <a:ext cx="397305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документа: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символ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абзац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сторінка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докумен</a:t>
            </a:r>
            <a:r>
              <a:rPr lang="uk-UA" sz="2800" b="1" i="1" kern="0" dirty="0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9099" y="1795047"/>
            <a:ext cx="3973051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Зміст підручника: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1.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2.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3.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4.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194" name="Picture 2" descr="http://st.depositphotos.com/1010735/2314/v/950/depositphotos_23143632-Numbered-list-de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2" y="4485564"/>
            <a:ext cx="2249714" cy="23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багаторівневих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списків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" y="1780535"/>
            <a:ext cx="3973051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Грудень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Січень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Лютий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Березень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Квітень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Травень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0553" y="1780535"/>
            <a:ext cx="3973051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Грудень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Січень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Лютий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Березень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Квітень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Травень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9099" y="1780535"/>
            <a:ext cx="3973051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1.1 Грудень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1.2 Січень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1.3. Лютий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2.1 Березень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2.2 Квітень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2.3 Травень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кілька способів оформлення фрагмента тексту у вигляді списку.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 спосіб. Основний</a:t>
            </a:r>
            <a:r>
              <a:rPr lang="uk-UA" sz="2800" b="1" i="1" kern="0" dirty="0">
                <a:solidFill>
                  <a:srgbClr val="FFFFFF"/>
                </a:solidFill>
              </a:rPr>
              <a:t>. До початку введення списку слід розмістити курсор у потрібному місці документа і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Абзац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Маркери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Нумерація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87" y="3765569"/>
            <a:ext cx="11223786" cy="262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1532636" y="4333195"/>
            <a:ext cx="1262952" cy="50976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8900000">
            <a:off x="8818769" y="41164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8047134" y="4842962"/>
            <a:ext cx="1825542" cy="6252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 різних текстових процесорах інструменти для створення списків мають схожий вигляд та призначення: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0863" y="2923237"/>
            <a:ext cx="3814783" cy="114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122549" y="2998329"/>
            <a:ext cx="1115878" cy="99068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0688" y="2260055"/>
            <a:ext cx="2678988" cy="523220"/>
          </a:xfrm>
          <a:prstGeom prst="wedgeRectCallout">
            <a:avLst>
              <a:gd name="adj1" fmla="val 61971"/>
              <a:gd name="adj2" fmla="val 1349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346915" y="2998329"/>
            <a:ext cx="1115878" cy="99068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8171" y="2260055"/>
            <a:ext cx="2678988" cy="523220"/>
          </a:xfrm>
          <a:prstGeom prst="wedgeRectCallout">
            <a:avLst>
              <a:gd name="adj1" fmla="val -1666"/>
              <a:gd name="adj2" fmla="val 9344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Нумерація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573647" y="2998329"/>
            <a:ext cx="1115878" cy="99068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9134" y="2260055"/>
            <a:ext cx="3419612" cy="954107"/>
          </a:xfrm>
          <a:prstGeom prst="wedgeRectCallout">
            <a:avLst>
              <a:gd name="adj1" fmla="val -61944"/>
              <a:gd name="adj2" fmla="val 8856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Багаторівневий список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4452080"/>
            <a:ext cx="12050142" cy="175432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 списку, що відкриється при виборі одного з інструментів, відображаються елементи відповідної бібліотеки. Щоб обрати потрібний елемент, достатньо клацнути на ньому лівою кнопкою миші.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72008" y="1196763"/>
            <a:ext cx="12050142" cy="2677656"/>
            <a:chOff x="72008" y="1196763"/>
            <a:chExt cx="12050142" cy="2677656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2677656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Для вибору іншого виду маркера чи номера слід вибрати кнопку     біля потрібного типу списку та у відкритому переліку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Бібліотека маркерів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або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Бібліотека нумерованих списків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вибрати потрібний варіант оформлення. Після цього можна вводити перший елемент списку.</a:t>
              </a:r>
            </a:p>
          </p:txBody>
        </p:sp>
        <p:grpSp>
          <p:nvGrpSpPr>
            <p:cNvPr id="11" name="Групувати 10"/>
            <p:cNvGrpSpPr/>
            <p:nvPr/>
          </p:nvGrpSpPr>
          <p:grpSpPr>
            <a:xfrm>
              <a:off x="3831771" y="1650784"/>
              <a:ext cx="482600" cy="482600"/>
              <a:chOff x="4470400" y="4375850"/>
              <a:chExt cx="482600" cy="482600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4470400" y="4375850"/>
                <a:ext cx="4826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9" name="Рівнобедрений трикутник 8"/>
              <p:cNvSpPr/>
              <p:nvPr/>
            </p:nvSpPr>
            <p:spPr>
              <a:xfrm rot="10800000">
                <a:off x="4483374" y="4422698"/>
                <a:ext cx="456651" cy="39366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5549" y="4081308"/>
            <a:ext cx="6979280" cy="208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/>
          <p:cNvSpPr/>
          <p:nvPr/>
        </p:nvSpPr>
        <p:spPr>
          <a:xfrm>
            <a:off x="4344539" y="4784581"/>
            <a:ext cx="577618" cy="60656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6554339" y="4784581"/>
            <a:ext cx="577618" cy="60656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8672699" y="4784581"/>
            <a:ext cx="577618" cy="60656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1938578"/>
            <a:ext cx="3973051" cy="450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290" y="1817322"/>
            <a:ext cx="26955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99" y="1817322"/>
            <a:ext cx="2838450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7" y="1243257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0553" y="1243257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Нумерація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9099" y="1243257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Багаторівневий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способи виділення тексту ви знаєте?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101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редагування символів та абзаців тексту ви знаєте? Як вони здійснюються?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481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форматування символів і абзаців тексту ви знаєте? Як вони виконуються?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9" y="3889822"/>
            <a:ext cx="4485924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призначення маркерів на горизонтальній лінійці?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095" y="4118427"/>
            <a:ext cx="3934619" cy="27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885427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введення першого елемента списку потрібно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rgbClr val="FFFFFF"/>
                </a:solidFill>
              </a:rPr>
              <a:t> - у наступному рядку автоматично з'являться номер або маркер. Коли останній елемент списку буде введено, потрібно повторно вибрати кнопку відповідного списку на Стрічці, або двічі натиснути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rgbClr val="FFFFFF"/>
                </a:solidFill>
              </a:rPr>
              <a:t>, або видалити номер чи маркер клавішею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927" y="1832913"/>
            <a:ext cx="2981230" cy="30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II  </a:t>
            </a:r>
            <a:r>
              <a:rPr lang="uk-UA" sz="2800" b="1" i="1" kern="0" dirty="0">
                <a:solidFill>
                  <a:srgbClr val="FFFF00"/>
                </a:solidFill>
              </a:rPr>
              <a:t>спосіб</a:t>
            </a:r>
            <a:r>
              <a:rPr lang="uk-UA" sz="2800" b="1" i="1" kern="0" dirty="0">
                <a:solidFill>
                  <a:srgbClr val="FFFFFF"/>
                </a:solidFill>
              </a:rPr>
              <a:t>. Перетворення абзаців на список. Якщо деякі абзаци введеного раніше тексту потрібно оформити як список, то слід: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5456981"/>
              </p:ext>
            </p:extLst>
          </p:nvPr>
        </p:nvGraphicFramePr>
        <p:xfrm>
          <a:off x="72008" y="2770445"/>
          <a:ext cx="12050142" cy="255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008" y="554557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біля першого рядка кожного з виділених абзаців з'явиться вибраний маркер або номер.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6216831" y="3602122"/>
            <a:ext cx="482600" cy="482600"/>
            <a:chOff x="6155871" y="3731662"/>
            <a:chExt cx="482600" cy="482600"/>
          </a:xfrm>
        </p:grpSpPr>
        <p:sp>
          <p:nvSpPr>
            <p:cNvPr id="12" name="Прямокутник 11"/>
            <p:cNvSpPr/>
            <p:nvPr/>
          </p:nvSpPr>
          <p:spPr>
            <a:xfrm>
              <a:off x="6155871" y="3731662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Рівнобедрений трикутник 12"/>
            <p:cNvSpPr/>
            <p:nvPr/>
          </p:nvSpPr>
          <p:spPr>
            <a:xfrm rot="10800000">
              <a:off x="6168845" y="3778510"/>
              <a:ext cx="456651" cy="39366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15114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77317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ІІІ спосіб</a:t>
            </a:r>
            <a:r>
              <a:rPr lang="uk-UA" sz="2800" b="1" i="1" kern="0" dirty="0">
                <a:solidFill>
                  <a:srgbClr val="FFFFFF"/>
                </a:solidFill>
              </a:rPr>
              <a:t>. Автоматичне створення списку. Розмістивши курсор у потрібному місці документа, слід увести деякі символи, які визначають вид бажаного списку, і натиснути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. Одразу ж умовні символи перетворяться на відповідний маркер або номер. Далі можна розпочинати введення першого елемента списку.</a:t>
            </a:r>
          </a:p>
        </p:txBody>
      </p:sp>
      <p:pic>
        <p:nvPicPr>
          <p:cNvPr id="7" name="Picture 2" descr="clip, document, page, paper, sheet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84" y="1582054"/>
            <a:ext cx="4523390" cy="45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Символи для створення списку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041998"/>
            <a:ext cx="12004217" cy="38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9658" y="1196763"/>
            <a:ext cx="688249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будь-якому місці списку потрібно додати ще один рядок, то після попереднього елемента списку слід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rgbClr val="FFFFFF"/>
                </a:solidFill>
              </a:rPr>
              <a:t> -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вставлено</a:t>
            </a:r>
            <a:r>
              <a:rPr lang="uk-UA" sz="2800" b="1" i="1" kern="0" dirty="0">
                <a:solidFill>
                  <a:srgbClr val="FFFFFF"/>
                </a:solidFill>
              </a:rPr>
              <a:t> додатковий абзац з номером чи маркером, а нумерація всіх наступних елементів списку автоматично зміниться.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196763"/>
            <a:ext cx="4964450" cy="50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видалити елемент списку, потрібно виділити абзац і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 - елемент списку буде видалено, нумерація автоматично зміниться.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91" y="3108275"/>
            <a:ext cx="6303009" cy="334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4291196" y="3920164"/>
            <a:ext cx="960253" cy="106458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748464" y="4856872"/>
            <a:ext cx="931735" cy="107402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а виноска 14"/>
          <p:cNvSpPr/>
          <p:nvPr/>
        </p:nvSpPr>
        <p:spPr>
          <a:xfrm>
            <a:off x="1147315" y="3414095"/>
            <a:ext cx="2885819" cy="550570"/>
          </a:xfrm>
          <a:prstGeom prst="wedgeRectCallout">
            <a:avLst>
              <a:gd name="adj1" fmla="val 62154"/>
              <a:gd name="adj2" fmla="val 1152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а виноска 15"/>
          <p:cNvSpPr/>
          <p:nvPr/>
        </p:nvSpPr>
        <p:spPr>
          <a:xfrm>
            <a:off x="6860605" y="4417605"/>
            <a:ext cx="2094335" cy="553858"/>
          </a:xfrm>
          <a:prstGeom prst="wedgeRectCallout">
            <a:avLst>
              <a:gd name="adj1" fmla="val -67266"/>
              <a:gd name="adj2" fmla="val 112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Інколи потрібно в деякому місці тексту відмінити нумерацію, наприклад, для введення тексту, який не є елементом списку. У такому випадку нумерацію слід видалити повторним вибором кнопки списку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або натисненням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87" y="3765569"/>
            <a:ext cx="11223786" cy="262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532636" y="4333195"/>
            <a:ext cx="1262952" cy="50976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8818769" y="41164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047134" y="4842962"/>
            <a:ext cx="1825542" cy="6252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6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копіювання та переміщення фрагментів нумерованих списків автоматична нумерація може не відповідати потребі користувача. Для змінення нумерації елементів списку потрібно: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23017502"/>
              </p:ext>
            </p:extLst>
          </p:nvPr>
        </p:nvGraphicFramePr>
        <p:xfrm>
          <a:off x="72008" y="3147817"/>
          <a:ext cx="12050142" cy="334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7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Елементи списку можна відсортувати в алфавітному, числовому або хронологічному порядку (за спаданням або за зростанням). При цьому нумерація елементів залишиться послідовною, а абзаци тексту будуть переставлені згідно з вибраним порядком.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цього потрібно виконати такий алгоритм: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35850123"/>
              </p:ext>
            </p:extLst>
          </p:nvPr>
        </p:nvGraphicFramePr>
        <p:xfrm>
          <a:off x="126385" y="3396344"/>
          <a:ext cx="11901492" cy="336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8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Сортування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963"/>
          <a:stretch/>
        </p:blipFill>
        <p:spPr>
          <a:xfrm>
            <a:off x="247202" y="1764481"/>
            <a:ext cx="5660112" cy="395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4326687" y="3580681"/>
            <a:ext cx="653580" cy="64287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4680133" y="283573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222" y="1764481"/>
            <a:ext cx="5275041" cy="39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текстовому процесорі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 документ вставляти символи, які відсутні на клавіатурі –  математичні символи: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2763569"/>
            <a:ext cx="2888907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5137" y="2763569"/>
            <a:ext cx="2888907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267" y="2763569"/>
            <a:ext cx="2888907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3243" y="2763569"/>
            <a:ext cx="2888907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397886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Грецькі літери, та інші символи.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4670632"/>
            <a:ext cx="5972331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6000" b="1" i="1" kern="0" dirty="0">
                <a:solidFill>
                  <a:srgbClr val="FFFFFF"/>
                </a:solidFill>
              </a:rPr>
              <a:t>α</a:t>
            </a:r>
            <a:endParaRPr lang="uk-UA" sz="6000" b="1" i="1" kern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9819" y="4653512"/>
            <a:ext cx="5972331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6000" b="1" i="1" kern="0" dirty="0">
                <a:solidFill>
                  <a:srgbClr val="FFFFFF"/>
                </a:solidFill>
              </a:rPr>
              <a:t>β</a:t>
            </a:r>
            <a:endParaRPr lang="uk-UA" sz="6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користувач може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створений список: змінити вид маркера, його формат, спосіб нумерації, спосіб вирівнювання списку, відступи тексту від маркерів і номерів тощо.</a:t>
            </a:r>
          </a:p>
        </p:txBody>
      </p:sp>
      <p:pic>
        <p:nvPicPr>
          <p:cNvPr id="9" name="Picture 2" descr="http://www.download.net.pl/upload/NewsMay2015/FormatowanieTekstu/formatowanie%20teks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37" y="3153486"/>
            <a:ext cx="8245264" cy="32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цього слід виділити потрібні елементи списку і виконати форматування відомими засобами - використати елементи керування </a:t>
            </a:r>
            <a:r>
              <a:rPr lang="uk-UA" sz="2600" b="1" i="1" kern="0" dirty="0">
                <a:solidFill>
                  <a:srgbClr val="FFFF00"/>
                </a:solidFill>
              </a:rPr>
              <a:t>міні-панелі</a:t>
            </a:r>
            <a:r>
              <a:rPr lang="uk-UA" sz="26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6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600" b="1" i="1" kern="0" dirty="0">
                <a:solidFill>
                  <a:srgbClr val="FFFFFF"/>
                </a:solidFill>
              </a:rPr>
              <a:t>, діалогових вікон тощо. Так, як і для форматування абзаців, можна використовувати маркери на горизонтальній лінійці для змінення відступів тексту списку від полів.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" y="3840808"/>
            <a:ext cx="11379766" cy="2613376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3763899" y="4905100"/>
            <a:ext cx="8108786" cy="154908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18900000">
            <a:off x="7586260" y="418699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72008" y="1196763"/>
            <a:ext cx="12050142" cy="2246769"/>
            <a:chOff x="72008" y="1196763"/>
            <a:chExt cx="12050142" cy="2246769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Для встановлення відступу тексту списку від номера чи маркера використовується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табуляція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- засіб, який дає змогу розміщувати об'єкти в рядку в строго визначених місцях (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позиціях табуляції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). На лінійці позиція табуляції, за замовчуванням, відмічається позначкою    </a:t>
              </a:r>
              <a:r>
                <a:rPr lang="en-US" sz="2800" b="1" i="1" kern="0" dirty="0">
                  <a:solidFill>
                    <a:srgbClr val="FFFFFF"/>
                  </a:solidFill>
                </a:rPr>
                <a:t>. 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Групувати 10"/>
            <p:cNvGrpSpPr/>
            <p:nvPr/>
          </p:nvGrpSpPr>
          <p:grpSpPr>
            <a:xfrm>
              <a:off x="11414813" y="2965929"/>
              <a:ext cx="508000" cy="469900"/>
              <a:chOff x="4273550" y="4375150"/>
              <a:chExt cx="508000" cy="469900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4273550" y="4375150"/>
                <a:ext cx="508000" cy="469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9" name="Групувати 8"/>
              <p:cNvGrpSpPr/>
              <p:nvPr/>
            </p:nvGrpSpPr>
            <p:grpSpPr>
              <a:xfrm>
                <a:off x="4335463" y="4426857"/>
                <a:ext cx="391886" cy="391886"/>
                <a:chOff x="4335463" y="4426857"/>
                <a:chExt cx="391886" cy="391886"/>
              </a:xfrm>
            </p:grpSpPr>
            <p:cxnSp>
              <p:nvCxnSpPr>
                <p:cNvPr id="7" name="Пряма сполучна лінія 6"/>
                <p:cNvCxnSpPr/>
                <p:nvPr/>
              </p:nvCxnSpPr>
              <p:spPr>
                <a:xfrm>
                  <a:off x="4368800" y="4426857"/>
                  <a:ext cx="0" cy="39188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 сполучна лінія 7"/>
                <p:cNvCxnSpPr/>
                <p:nvPr/>
              </p:nvCxnSpPr>
              <p:spPr>
                <a:xfrm rot="16200000" flipH="1">
                  <a:off x="4531406" y="4584700"/>
                  <a:ext cx="0" cy="39188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66332"/>
            <a:ext cx="5797194" cy="18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201" y="3649381"/>
            <a:ext cx="5881949" cy="189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2008" y="569619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Маркери і позначка табуляції на лінійці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2123785" y="3720926"/>
            <a:ext cx="316996" cy="35577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9086177" y="3692382"/>
            <a:ext cx="316996" cy="35577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430392" cy="547842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Для встановлення позначки табуляції слід на лінійці вибрати потрібне місце. Щоб змінити позицію табуляції, потрібно перетягнути відповідну позначку вздовж лінійки у нове місце. Для видалення позиції табуляції достатньо перемістити позначку табуляції за межі лінійки.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Також установити та змінити позиції табуляції можна у вікні </a:t>
            </a:r>
            <a:r>
              <a:rPr lang="uk-UA" sz="2500" b="1" i="1" kern="0" dirty="0">
                <a:solidFill>
                  <a:srgbClr val="FFFF00"/>
                </a:solidFill>
              </a:rPr>
              <a:t>Табуляція</a:t>
            </a:r>
            <a:r>
              <a:rPr lang="uk-UA" sz="2500" b="1" i="1" kern="0" dirty="0">
                <a:solidFill>
                  <a:srgbClr val="FFFFFF"/>
                </a:solidFill>
              </a:rPr>
              <a:t>, для чого слід двічі клацнути лівою кнопкою миші по познаці табуляція, що на стрічці.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72" y="1240305"/>
            <a:ext cx="5331658" cy="502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706163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особливостей форматування списків є те, що формат маркерів (номерів) і формат символів тексту списку може бути різним. Якщо вибрати один з маркерів чи номерів списку, то будуть виділені всі аналогічні об'єкти в усьому списку. Далі можна змінювати їх формат незалежно від формату символів тексту списку.</a:t>
            </a:r>
          </a:p>
        </p:txBody>
      </p:sp>
      <p:pic>
        <p:nvPicPr>
          <p:cNvPr id="9218" name="Picture 2" descr="http://thumbs.dreamstime.com/z/one-two-three-3d-vector-progress-icons-246566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6231" b="9860"/>
          <a:stretch/>
        </p:blipFill>
        <p:spPr bwMode="auto">
          <a:xfrm>
            <a:off x="6853812" y="1574136"/>
            <a:ext cx="5268337" cy="47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Форматування списків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51896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користувач може створити власний формат оформлення списку, вибравши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Визначити новий маркер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Визначити новий числовий формат</a:t>
            </a:r>
            <a:r>
              <a:rPr lang="uk-UA" sz="2800" b="1" i="1" kern="0" dirty="0">
                <a:solidFill>
                  <a:srgbClr val="FFFFFF"/>
                </a:solidFill>
              </a:rPr>
              <a:t> унизу діалогових вікон відповідних списків (. У вікні, що відкриється, потрібно встановити значення властивостей нового виду списку.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47" y="1196763"/>
            <a:ext cx="4326503" cy="555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2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866559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</a:t>
            </a:r>
            <a:r>
              <a:rPr lang="uk-UA" sz="2800" b="1" i="1" kern="0" dirty="0">
                <a:solidFill>
                  <a:schemeClr val="bg1"/>
                </a:solidFill>
              </a:rPr>
              <a:t>багаторівневих списків </a:t>
            </a:r>
            <a:r>
              <a:rPr lang="uk-UA" sz="2800" b="1" i="1" kern="0" dirty="0">
                <a:solidFill>
                  <a:srgbClr val="FFFFFF"/>
                </a:solidFill>
              </a:rPr>
              <a:t>слід вибрати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Багаторівневий список</a:t>
            </a:r>
            <a:r>
              <a:rPr lang="uk-UA" sz="2800" b="1" i="1" kern="0" dirty="0">
                <a:solidFill>
                  <a:srgbClr val="FFFFFF"/>
                </a:solidFill>
              </a:rPr>
              <a:t>. Щоб вибрати вид багаторівневого списку, потрібно відкрити список команд цієї кнопки та вибрати потрібний вигляд списку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Бібліотека списків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00635"/>
            <a:ext cx="3136563" cy="551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7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багаторівневого списку може починатися з укладення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однорівневого</a:t>
            </a:r>
            <a:r>
              <a:rPr lang="uk-UA" sz="2800" b="1" i="1" kern="0" dirty="0">
                <a:solidFill>
                  <a:srgbClr val="FFFFFF"/>
                </a:solidFill>
              </a:rPr>
              <a:t> списку (маркованого чи нумерованого). Перетворення його на багаторівневий здійснюється зміною рівня вкладеності деяких елементів списку за допомогою кнопок, які розташовані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Абзац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0" y="3927719"/>
            <a:ext cx="10942536" cy="2516624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794875" y="5132407"/>
            <a:ext cx="369946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952" y="3960351"/>
            <a:ext cx="4941789" cy="830997"/>
          </a:xfrm>
          <a:prstGeom prst="wedgeRectCallout">
            <a:avLst>
              <a:gd name="adj1" fmla="val 37023"/>
              <a:gd name="adj2" fmla="val 1100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Зменшити відступ (перехід на рівень вище)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164821" y="5132407"/>
            <a:ext cx="369946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0361" y="5903632"/>
            <a:ext cx="4941789" cy="830997"/>
          </a:xfrm>
          <a:prstGeom prst="wedgeRectCallout">
            <a:avLst>
              <a:gd name="adj1" fmla="val 13655"/>
              <a:gd name="adj2" fmla="val -958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Збільшити відступ (перехід на рівень нижче)</a:t>
            </a:r>
          </a:p>
        </p:txBody>
      </p:sp>
    </p:spTree>
    <p:extLst>
      <p:ext uri="{BB962C8B-B14F-4D97-AF65-F5344CB8AC3E}">
        <p14:creationId xmlns:p14="http://schemas.microsoft.com/office/powerpoint/2010/main" val="24232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колонок</a:t>
            </a:r>
            <a:br>
              <a:rPr lang="uk-UA" dirty="0"/>
            </a:br>
            <a:r>
              <a:rPr lang="uk-UA" dirty="0"/>
              <a:t>у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99793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Текстовий процесор Word надає можливість розташовувати текст документа в кілька колонок. Як це роблять, наприклад, у газетах та журналах</a:t>
            </a:r>
          </a:p>
        </p:txBody>
      </p:sp>
      <p:pic>
        <p:nvPicPr>
          <p:cNvPr id="7" name="Picture 2" descr="http://3.bp.blogspot.com/-dzrpKSCSvz8/UyrvtYJUQkI/AAAAAAAADdk/Nk5kriUXSKk/s1600/Chip_1_%D0%A1%D0%BE%D0%B4%D0%B5%D1%80%D0%B6%D0%B0%D0%BD%D0%B8%D0%B5_%D0%A7%D0%B0%D1%81%D1%82%D1%8C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03" y="1196763"/>
            <a:ext cx="3908048" cy="55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acmag.ru/wp-content/uploads/2012/10/Modu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15" y="3555782"/>
            <a:ext cx="4055528" cy="29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колонок</a:t>
            </a:r>
            <a:br>
              <a:rPr lang="uk-UA" dirty="0"/>
            </a:br>
            <a:r>
              <a:rPr lang="uk-UA" dirty="0"/>
              <a:t>у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008" y="1196763"/>
            <a:ext cx="8963504" cy="19389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деякий фрагмент тексту розмістити в колонках, його потрібно виділити та виконати послідовність дій </a:t>
            </a:r>
            <a:r>
              <a:rPr lang="uk-UA" sz="2400" b="1" i="1" kern="0" dirty="0">
                <a:solidFill>
                  <a:srgbClr val="FFFF00"/>
                </a:solidFill>
              </a:rPr>
              <a:t>Макет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Параметри сторінки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Колонки</a:t>
            </a:r>
            <a:r>
              <a:rPr lang="uk-UA" sz="2400" b="1" i="1" kern="0" dirty="0">
                <a:solidFill>
                  <a:srgbClr val="FFFFFF"/>
                </a:solidFill>
              </a:rPr>
              <a:t>. Потім у списку треба вибрати потрібну кількість колонок.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5" y="3306873"/>
            <a:ext cx="8276864" cy="327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7195329" y="3954768"/>
            <a:ext cx="1262952" cy="70791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18900000">
            <a:off x="4104425" y="390492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16837" y="4660977"/>
            <a:ext cx="1008669" cy="149184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1" y="1196763"/>
            <a:ext cx="2916157" cy="556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вставлення у текст таких символів потрібно виконати алгоритм: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18957834"/>
              </p:ext>
            </p:extLst>
          </p:nvPr>
        </p:nvGraphicFramePr>
        <p:xfrm>
          <a:off x="72009" y="2303255"/>
          <a:ext cx="8041478" cy="410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449" y="4081096"/>
            <a:ext cx="460829" cy="432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442" y="2303255"/>
            <a:ext cx="3565729" cy="40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3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колонок</a:t>
            </a:r>
            <a:br>
              <a:rPr lang="uk-UA" dirty="0"/>
            </a:br>
            <a:r>
              <a:rPr lang="uk-UA" dirty="0"/>
              <a:t>у текстовому документі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561021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скасувати розташування фрагмента тексту в колонках, цей фрагмент потрібно виділити і встановити для нього режим відображення в одну колонку. При цьому перед першим рядком і після останнього рядка фрагмента тексту залишаються приховані символи </a:t>
            </a:r>
            <a:r>
              <a:rPr lang="uk-UA" sz="2800" b="1" i="1" kern="0" dirty="0">
                <a:solidFill>
                  <a:srgbClr val="FFFF00"/>
                </a:solidFill>
              </a:rPr>
              <a:t>Розрив розділу</a:t>
            </a:r>
            <a:r>
              <a:rPr lang="uk-UA" sz="2800" b="1" i="1" kern="0" dirty="0">
                <a:solidFill>
                  <a:srgbClr val="FFFFFF"/>
                </a:solidFill>
              </a:rPr>
              <a:t>, які бажано видалити.</a:t>
            </a:r>
          </a:p>
        </p:txBody>
      </p:sp>
      <p:pic>
        <p:nvPicPr>
          <p:cNvPr id="2052" name="Picture 4" descr="Готові придбат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76" y="1428993"/>
            <a:ext cx="5345973" cy="47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6" y="3682664"/>
            <a:ext cx="12050144" cy="40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 форматування колонок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курсор знаходиться у тексті, розміщеному в колонках, на горизонтальній лінійці, крім маркерів абзацу, з'являються маркери меж колонок, перетягуючи які можна змінювати ширину колонок і відстань між ними.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4530376"/>
            <a:ext cx="28889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Маркери абзаців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5137" y="4530376"/>
            <a:ext cx="28889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 правої межі першої колонки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8267" y="4530376"/>
            <a:ext cx="28889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Проміжок між колонками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3243" y="4530376"/>
            <a:ext cx="28889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 лівої межі другої колонки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cxnSp>
        <p:nvCxnSpPr>
          <p:cNvPr id="18" name="Пряма сполучна лінія 17"/>
          <p:cNvCxnSpPr>
            <a:stCxn id="10" idx="0"/>
          </p:cNvCxnSpPr>
          <p:nvPr/>
        </p:nvCxnSpPr>
        <p:spPr>
          <a:xfrm flipH="1" flipV="1">
            <a:off x="1516460" y="4018962"/>
            <a:ext cx="1" cy="51141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Пряма сполучна лінія 21"/>
          <p:cNvCxnSpPr>
            <a:stCxn id="10" idx="0"/>
          </p:cNvCxnSpPr>
          <p:nvPr/>
        </p:nvCxnSpPr>
        <p:spPr>
          <a:xfrm flipV="1">
            <a:off x="1516461" y="3811706"/>
            <a:ext cx="439339" cy="71867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5" name="Пряма сполучна лінія 24"/>
          <p:cNvCxnSpPr>
            <a:stCxn id="10" idx="0"/>
          </p:cNvCxnSpPr>
          <p:nvPr/>
        </p:nvCxnSpPr>
        <p:spPr>
          <a:xfrm flipV="1">
            <a:off x="1516461" y="3900488"/>
            <a:ext cx="3993752" cy="6298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Пряма сполучна лінія 27"/>
          <p:cNvCxnSpPr>
            <a:stCxn id="11" idx="0"/>
          </p:cNvCxnSpPr>
          <p:nvPr/>
        </p:nvCxnSpPr>
        <p:spPr>
          <a:xfrm flipV="1">
            <a:off x="4569591" y="3811706"/>
            <a:ext cx="1442607" cy="71867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4" name="Пряма сполучна лінія 33"/>
          <p:cNvCxnSpPr>
            <a:stCxn id="12" idx="0"/>
          </p:cNvCxnSpPr>
          <p:nvPr/>
        </p:nvCxnSpPr>
        <p:spPr>
          <a:xfrm flipH="1" flipV="1">
            <a:off x="6360401" y="3885503"/>
            <a:ext cx="1262320" cy="64487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7" name="Пряма сполучна лінія 36"/>
          <p:cNvCxnSpPr>
            <a:stCxn id="13" idx="0"/>
          </p:cNvCxnSpPr>
          <p:nvPr/>
        </p:nvCxnSpPr>
        <p:spPr>
          <a:xfrm flipH="1" flipV="1">
            <a:off x="6713220" y="3811706"/>
            <a:ext cx="3964477" cy="71867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9910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 форматування колонок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053021" cy="5078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Форматування колонок можна виконати і в діалоговому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Колонки</a:t>
            </a:r>
            <a:r>
              <a:rPr lang="uk-UA" sz="2700" b="1" i="1" kern="0" dirty="0">
                <a:solidFill>
                  <a:srgbClr val="FFFFFF"/>
                </a:solidFill>
              </a:rPr>
              <a:t>, яке відкривається </a:t>
            </a:r>
            <a:r>
              <a:rPr lang="uk-UA" sz="2700" b="1" i="1" kern="0" dirty="0">
                <a:solidFill>
                  <a:srgbClr val="FFFF00"/>
                </a:solidFill>
              </a:rPr>
              <a:t>Макет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Параметри сторінки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Колонки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Інші колонки</a:t>
            </a:r>
            <a:r>
              <a:rPr lang="uk-UA" sz="2700" b="1" i="1" kern="0" dirty="0">
                <a:solidFill>
                  <a:srgbClr val="FFFFFF"/>
                </a:solidFill>
              </a:rPr>
              <a:t>. Тут можна встановити кількість колонок, ширину кожної з них, відстань між окремими колонками, наявність розділювача (вертикальна лінія між колонками).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444" y="1196763"/>
            <a:ext cx="5727530" cy="507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8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Список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62" y="1634422"/>
            <a:ext cx="11097557" cy="360822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Колонка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85" y="1463891"/>
            <a:ext cx="9636799" cy="3854719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 у текст символи, які відсутні на клавіатурі (математичні, латинські, графічні)? Як здійснюється їх редагування і форматування?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685194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символи називають прихованими (недрукованими)? Наведіть приклади таких символів. Для чого їх використовують?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4173624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Списки яких типів можна створити у текстовому документі Word?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5217543"/>
            <a:ext cx="1045376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полягає автоматична нумерація елементів списку? Як можна змінити номер елемента списку?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відмінити нумерацію (маркування) після закінчення введення елементів списку?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2073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списку учнів вашого класу було </a:t>
            </a:r>
            <a:r>
              <a:rPr lang="uk-UA" sz="2800" b="1" i="1" kern="0" dirty="0" err="1">
                <a:solidFill>
                  <a:srgbClr val="002060"/>
                </a:solidFill>
              </a:rPr>
              <a:t>пропущено</a:t>
            </a:r>
            <a:r>
              <a:rPr lang="uk-UA" sz="2800" b="1" i="1" kern="0" dirty="0">
                <a:solidFill>
                  <a:srgbClr val="002060"/>
                </a:solidFill>
              </a:rPr>
              <a:t> кілька прізвищ. Як вставити їх у список?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263378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учнів вашого класу було введено в довільному порядку. Як розмістити прізвища у списку в алфавітному порядку?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736906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розмістити текст у кілька колонок? Які властивості колонок можна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змінит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5827305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9"/>
            </a:pPr>
            <a:r>
              <a:rPr lang="uk-UA" dirty="0"/>
              <a:t>Як можна встановити ширину колонок, відступи між колонками, кількість колонок?</a:t>
            </a:r>
          </a:p>
        </p:txBody>
      </p:sp>
    </p:spTree>
    <p:extLst>
      <p:ext uri="{BB962C8B-B14F-4D97-AF65-F5344CB8AC3E}">
        <p14:creationId xmlns:p14="http://schemas.microsoft.com/office/powerpoint/2010/main" val="10227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80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FFFFFF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http://f.tqn.com/y/pcsupport/1/0/E/O/-/-/docx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219" y="3684314"/>
            <a:ext cx="2064758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0" y="3684314"/>
            <a:ext cx="2364794" cy="2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потрібний символ відсутній у наведеному списку, то слід: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17088043"/>
              </p:ext>
            </p:extLst>
          </p:nvPr>
        </p:nvGraphicFramePr>
        <p:xfrm>
          <a:off x="72008" y="2303255"/>
          <a:ext cx="6082049" cy="410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0172" y="2364580"/>
            <a:ext cx="5808436" cy="40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4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4B4B56-30D5-4BB1-A085-AB4897FA4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1A4B4B56-30D5-4BB1-A085-AB4897FA4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8D5645-4348-4F0E-83FF-6F97FADD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788D5645-4348-4F0E-83FF-6F97FADD7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212678" cy="5078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Тим символам, які зустрічатимуться в тексті часто, можна 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Символ</a:t>
            </a:r>
            <a:r>
              <a:rPr lang="uk-UA" sz="2700" b="1" i="1" kern="0" dirty="0">
                <a:solidFill>
                  <a:srgbClr val="FFFFFF"/>
                </a:solidFill>
              </a:rPr>
              <a:t> призначити певні сполучення клавіш (у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Символ</a:t>
            </a:r>
            <a:r>
              <a:rPr lang="uk-UA" sz="2700" b="1" i="1" kern="0" dirty="0">
                <a:solidFill>
                  <a:srgbClr val="FFFFFF"/>
                </a:solidFill>
              </a:rPr>
              <a:t> вибрати кнопку Сполучення клавіш і заповнити поля вікна </a:t>
            </a:r>
            <a:r>
              <a:rPr lang="uk-UA" sz="2700" b="1" i="1" kern="0" dirty="0">
                <a:solidFill>
                  <a:srgbClr val="FFFF00"/>
                </a:solidFill>
              </a:rPr>
              <a:t>Налаштування клавіатури</a:t>
            </a:r>
            <a:r>
              <a:rPr lang="uk-UA" sz="2700" b="1" i="1" kern="0" dirty="0">
                <a:solidFill>
                  <a:srgbClr val="FFFFFF"/>
                </a:solidFill>
              </a:rPr>
              <a:t>). Під час їх натискання потрібний символ буде вставлятися в поточне місце тексту.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881" y="1196763"/>
            <a:ext cx="5657547" cy="524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2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редагування тексту, особливо збереженого з Інтернету, бажано включати </a:t>
            </a:r>
            <a:r>
              <a:rPr lang="uk-UA" sz="2800" b="1" i="1" kern="0" dirty="0">
                <a:solidFill>
                  <a:srgbClr val="FFFF00"/>
                </a:solidFill>
              </a:rPr>
              <a:t>режим відображення прихованих символів</a:t>
            </a:r>
            <a:r>
              <a:rPr lang="uk-UA" sz="2800" b="1" i="1" kern="0" dirty="0">
                <a:solidFill>
                  <a:srgbClr val="FFFFFF"/>
                </a:solidFill>
              </a:rPr>
              <a:t>, вибравши на вкладці стрічки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Абзац</a:t>
            </a:r>
            <a:r>
              <a:rPr lang="uk-UA" sz="2800" b="1" i="1" kern="0" dirty="0">
                <a:solidFill>
                  <a:srgbClr val="FFFFFF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Відобразити всі символи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3502616"/>
            <a:ext cx="11756888" cy="273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291766" y="4100610"/>
            <a:ext cx="1292683" cy="52854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3500000">
            <a:off x="10580319" y="41822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1401425" y="4715447"/>
            <a:ext cx="530226" cy="52854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</a:t>
            </a:r>
            <a:r>
              <a:rPr lang="uk-UA" sz="2800" b="1" i="1" kern="0" dirty="0">
                <a:solidFill>
                  <a:srgbClr val="FFFF00"/>
                </a:solidFill>
              </a:rPr>
              <a:t>прихованих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(інша назва </a:t>
            </a:r>
            <a:r>
              <a:rPr lang="uk-UA" sz="2800" b="1" i="1" kern="0" dirty="0">
                <a:solidFill>
                  <a:srgbClr val="FFFF00"/>
                </a:solidFill>
              </a:rPr>
              <a:t>недрукованих</a:t>
            </a:r>
            <a:r>
              <a:rPr lang="uk-UA" sz="2800" b="1" i="1" kern="0" dirty="0">
                <a:solidFill>
                  <a:srgbClr val="FFFFFF"/>
                </a:solidFill>
              </a:rPr>
              <a:t>) належать символи, які вводяться користувачем з клавіатури під час набору тексту, але зазвичай не відображаються на екрані й не виводяться на папері під час друкування. Але якщо включити режим відображення цих символів, то у відповідних місцях тексту з'являться спеціальні позначення цих символів.</a:t>
            </a:r>
          </a:p>
        </p:txBody>
      </p:sp>
      <p:pic>
        <p:nvPicPr>
          <p:cNvPr id="6146" name="Picture 2" descr="monâtaire, symbo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89" y="4258993"/>
            <a:ext cx="2747282" cy="27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aracters, keyboard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1"/>
          <a:stretch/>
        </p:blipFill>
        <p:spPr bwMode="auto">
          <a:xfrm>
            <a:off x="2260146" y="4142929"/>
            <a:ext cx="2921454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Вставлення в текстовий документ спеціальних символів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прихованих (недрукованих) символів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0" y="2034040"/>
            <a:ext cx="12026999" cy="39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2216</Words>
  <Application>Microsoft Office PowerPoint</Application>
  <PresentationFormat>Широкоэкранный</PresentationFormat>
  <Paragraphs>285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Symbol</vt:lpstr>
      <vt:lpstr>Times New Roman</vt:lpstr>
      <vt:lpstr>Verdana</vt:lpstr>
      <vt:lpstr>Wingdings</vt:lpstr>
      <vt:lpstr>Тема Office</vt:lpstr>
      <vt:lpstr>Створення, редагування та форматування символів, колонок, списків в текстовому документі. Недруковані знаки.</vt:lpstr>
      <vt:lpstr>Запитання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Вставлення в текстовий документ спеціальних символів</vt:lpstr>
      <vt:lpstr>Для тих, хто хоче знати більше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Для тих, хто хоче знати більше</vt:lpstr>
      <vt:lpstr>Для тих, хто хоче знати більше</vt:lpstr>
      <vt:lpstr>Редагування списків</vt:lpstr>
      <vt:lpstr>Редагування списків</vt:lpstr>
      <vt:lpstr>Редагування списків</vt:lpstr>
      <vt:lpstr>Редагування списків</vt:lpstr>
      <vt:lpstr>Редагування списків</vt:lpstr>
      <vt:lpstr>Сортування списків</vt:lpstr>
      <vt:lpstr>Форматування списків</vt:lpstr>
      <vt:lpstr>Форматування списків</vt:lpstr>
      <vt:lpstr>Форматування списків</vt:lpstr>
      <vt:lpstr>Форматування списків</vt:lpstr>
      <vt:lpstr>Форматування списків</vt:lpstr>
      <vt:lpstr>Форматування списків</vt:lpstr>
      <vt:lpstr>Для тих, хто хоче знати більше</vt:lpstr>
      <vt:lpstr>Для тих, хто хоче знати більше</vt:lpstr>
      <vt:lpstr>Створення колонок у текстовому документі</vt:lpstr>
      <vt:lpstr>Створення колонок у текстовому документі</vt:lpstr>
      <vt:lpstr>Створення колонок у текстовому документі</vt:lpstr>
      <vt:lpstr>Редагування та форматування колонок</vt:lpstr>
      <vt:lpstr>Редагування та форматування колонок</vt:lpstr>
      <vt:lpstr>Розгадайте ребус</vt:lpstr>
      <vt:lpstr>Розгадайте ребус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276</cp:revision>
  <dcterms:created xsi:type="dcterms:W3CDTF">2016-06-06T19:48:43Z</dcterms:created>
  <dcterms:modified xsi:type="dcterms:W3CDTF">2021-11-05T09:19:52Z</dcterms:modified>
</cp:coreProperties>
</file>