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  <p:sldId id="288" r:id="rId31"/>
    <p:sldId id="286" r:id="rId32"/>
    <p:sldId id="285" r:id="rId33"/>
    <p:sldId id="284" r:id="rId34"/>
    <p:sldId id="295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99FF"/>
    <a:srgbClr val="0000FF"/>
    <a:srgbClr val="009999"/>
    <a:srgbClr val="00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>
            <a:extLst>
              <a:ext uri="{FF2B5EF4-FFF2-40B4-BE49-F238E27FC236}">
                <a16:creationId xmlns:a16="http://schemas.microsoft.com/office/drawing/2014/main" id="{263792B9-D283-4532-B5CD-7AAA7F75E38E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7827" name="Freeform 3">
              <a:extLst>
                <a:ext uri="{FF2B5EF4-FFF2-40B4-BE49-F238E27FC236}">
                  <a16:creationId xmlns:a16="http://schemas.microsoft.com/office/drawing/2014/main" id="{D7EC9289-E386-488E-B092-974F573C7C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28" name="Freeform 4">
              <a:extLst>
                <a:ext uri="{FF2B5EF4-FFF2-40B4-BE49-F238E27FC236}">
                  <a16:creationId xmlns:a16="http://schemas.microsoft.com/office/drawing/2014/main" id="{70C2DD66-0871-411B-A12E-B008E9254F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29" name="Freeform 5">
              <a:extLst>
                <a:ext uri="{FF2B5EF4-FFF2-40B4-BE49-F238E27FC236}">
                  <a16:creationId xmlns:a16="http://schemas.microsoft.com/office/drawing/2014/main" id="{5E41D9FD-A241-4769-AE67-CC36DA7A79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30" name="Freeform 6">
              <a:extLst>
                <a:ext uri="{FF2B5EF4-FFF2-40B4-BE49-F238E27FC236}">
                  <a16:creationId xmlns:a16="http://schemas.microsoft.com/office/drawing/2014/main" id="{ECFCB583-4A90-4092-ADCA-EE84EF3A77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31" name="Oval 7">
              <a:extLst>
                <a:ext uri="{FF2B5EF4-FFF2-40B4-BE49-F238E27FC236}">
                  <a16:creationId xmlns:a16="http://schemas.microsoft.com/office/drawing/2014/main" id="{0D2DD00D-C17B-45CD-81AA-0361D38B9DE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32" name="Oval 8">
              <a:extLst>
                <a:ext uri="{FF2B5EF4-FFF2-40B4-BE49-F238E27FC236}">
                  <a16:creationId xmlns:a16="http://schemas.microsoft.com/office/drawing/2014/main" id="{5055498D-5C74-416E-95C6-5AEE74129D4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7833" name="Oval 9">
              <a:extLst>
                <a:ext uri="{FF2B5EF4-FFF2-40B4-BE49-F238E27FC236}">
                  <a16:creationId xmlns:a16="http://schemas.microsoft.com/office/drawing/2014/main" id="{B4DE335B-128D-438D-94DB-6B05376984B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2703123E-A138-458F-979A-BE8A134FDBA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UA" noProof="0"/>
              <a:t>Образец заголовка</a:t>
            </a: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610B5BAA-8B0B-4E93-8013-7AEEA0BCF0A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UA" noProof="0"/>
              <a:t>Образец подзаголовка</a:t>
            </a:r>
          </a:p>
        </p:txBody>
      </p:sp>
      <p:sp>
        <p:nvSpPr>
          <p:cNvPr id="77836" name="Rectangle 12">
            <a:extLst>
              <a:ext uri="{FF2B5EF4-FFF2-40B4-BE49-F238E27FC236}">
                <a16:creationId xmlns:a16="http://schemas.microsoft.com/office/drawing/2014/main" id="{AD98799E-AE38-49AB-A86C-775F7F0DD57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C10814FD-A9B9-4B5B-904E-36C5325851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7838" name="Rectangle 14">
            <a:extLst>
              <a:ext uri="{FF2B5EF4-FFF2-40B4-BE49-F238E27FC236}">
                <a16:creationId xmlns:a16="http://schemas.microsoft.com/office/drawing/2014/main" id="{74AE94EA-C755-46E6-9A09-7739AC69AE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AF5750-44B7-4CC6-8724-9D4E372055F2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0AD2D-18EB-4A2B-9C68-139737C3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1D12C-F425-4633-948B-A61402B9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A4C7D-A7C9-4767-92BF-8786D78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20738-61BE-4A07-8BEF-518D547D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1A986-B90C-4176-8A92-E98EAC06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5A89-03DF-49A1-A79D-76368F2D0ED2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93650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09D11-32E2-4009-8F3F-CBE2709FF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490C0C-CDFC-4181-865E-70114B8B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9CD96-CC37-4235-802F-7A98547A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408A3-6E5E-448B-8ACC-482EF139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694C9-0262-41A3-9108-8638EB4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D141-3606-46A9-BC99-1CF5D5F9F57F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0787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88815-0CF3-4F67-9F27-FCF879D0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99BC6-C93B-47C0-BA06-D4A592C05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04CEF-9C83-422D-9FAA-A8D67810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E43AE-C165-4EDB-ADAE-DDF5C529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36036-E7A7-4D8E-8EDD-BB786A6E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52649-2DF2-4908-92C9-FD10B88D8F4C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32001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7EA56-5AD8-420C-867F-833D02CD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45123-EC5C-4183-B2DB-C7F9F90A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246C3-F570-4282-A87A-505C4CC2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EFAAE-75CE-4A98-98F3-2B18C4CC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D4E2B-9758-4D0E-93A8-3FD3ECD7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C777D-4ED8-409E-B1BA-278D802F6158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8642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AF5C-D08F-46DA-857F-4878C9B1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827E0-8A22-4113-BD7D-8EEB0B349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1A8908-99B5-4302-AE24-2A2D16B4A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699A7-8447-4A47-BD14-81392E94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3262D-5AA1-4EE8-B5F3-AF2E6F20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F5AD2-56A0-4847-A640-AB753798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633A3-74B3-4286-A578-EEF9DF9493C6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3939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13440-D459-499B-A1F4-07CBEC02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C6A8C-541F-4D11-9740-E5868900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F53F33-5E0F-407B-A5CA-C2950490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356D1E-876C-4717-9FE7-6C4C02B4A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AC8A1-6F3F-47BE-9B53-ECE6C6E36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22CA4-5235-4D55-A80E-510F4D8D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8F224D-073D-4289-92C7-14E22CB0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C4BDE4-28FC-434F-82F5-4B2E1BFE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D75E9-4355-41FA-8062-31755382917B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55964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74B43-8F9C-4552-ABE6-C5C411D0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2F087-2DFE-43CA-AAB6-95D7AA95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9029BA-EBA5-4A4A-8B9B-29C6A85A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A772BA-67AA-4E22-81F8-2BCEC8BF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740F8-B799-4ABD-94D8-73CCB570A3C4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31801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E4997B-B0C2-4870-8B0D-66FF560E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C71C44-0CAB-4E3E-8D1F-A673C47B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F4FF6-6295-4004-A217-2AB119FE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E96EF-1FE0-4F36-B898-2349BB2AB1C1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84399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D479D-2BCD-4407-9177-02F4B598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974B2-1A8F-4395-B653-9A0EC570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1B4787-1FD8-42ED-9BEC-7BDF5D228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59B64-2CAE-42FB-9A56-8EE22B72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86955E-150C-4E1C-8758-27916F31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C65A8-71A4-43E7-8483-C7A82F0A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2FDB-961A-4526-A7B6-CADFEB4B358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387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CE07-9205-40F1-94CA-D6B8DFD3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05808C-5E5F-4406-8A25-9EA63BBB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742A81-41B5-495C-A6F6-8875456E6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B26BE-D632-4668-83CA-AFD1A738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3FB5B-4AAE-4111-8C8B-9354565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FAC06C-E2B2-4352-B7FE-9840955E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1C53F-406B-44AF-B2A0-4D2677D9409F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2439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D5F5AD9D-399A-4981-9326-66FA843D61E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6803" name="Freeform 3">
              <a:extLst>
                <a:ext uri="{FF2B5EF4-FFF2-40B4-BE49-F238E27FC236}">
                  <a16:creationId xmlns:a16="http://schemas.microsoft.com/office/drawing/2014/main" id="{A423A6F7-19D4-4EE6-8200-81B9F6C2678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4" name="Freeform 4">
              <a:extLst>
                <a:ext uri="{FF2B5EF4-FFF2-40B4-BE49-F238E27FC236}">
                  <a16:creationId xmlns:a16="http://schemas.microsoft.com/office/drawing/2014/main" id="{DF0DA668-7B2E-4905-94C0-378F907900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5" name="Freeform 5">
              <a:extLst>
                <a:ext uri="{FF2B5EF4-FFF2-40B4-BE49-F238E27FC236}">
                  <a16:creationId xmlns:a16="http://schemas.microsoft.com/office/drawing/2014/main" id="{A47DCCBB-3408-49CE-A438-8F72A4D619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6" name="Freeform 6">
              <a:extLst>
                <a:ext uri="{FF2B5EF4-FFF2-40B4-BE49-F238E27FC236}">
                  <a16:creationId xmlns:a16="http://schemas.microsoft.com/office/drawing/2014/main" id="{AC6732C9-C233-4957-8913-DAC0250753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7" name="Oval 7">
              <a:extLst>
                <a:ext uri="{FF2B5EF4-FFF2-40B4-BE49-F238E27FC236}">
                  <a16:creationId xmlns:a16="http://schemas.microsoft.com/office/drawing/2014/main" id="{3B2CD7ED-80C3-46BD-AE7A-9A929B9EB7F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8" name="Oval 8">
              <a:extLst>
                <a:ext uri="{FF2B5EF4-FFF2-40B4-BE49-F238E27FC236}">
                  <a16:creationId xmlns:a16="http://schemas.microsoft.com/office/drawing/2014/main" id="{B9AE7022-11E0-4D72-9918-0C35A94C31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6809" name="Oval 9">
              <a:extLst>
                <a:ext uri="{FF2B5EF4-FFF2-40B4-BE49-F238E27FC236}">
                  <a16:creationId xmlns:a16="http://schemas.microsoft.com/office/drawing/2014/main" id="{B3F83317-0502-4A05-8042-CD873829B61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4B9233D4-5EA9-46DE-A954-D1BF42517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</a:p>
        </p:txBody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FFB08951-CB2C-4760-8F7B-C50ED8675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91D65B07-4035-43C3-A96C-DC66E6CB2A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 altLang="ru-UA"/>
          </a:p>
        </p:txBody>
      </p: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586C7BB2-1D9F-4FF1-A2B0-F19D837EBC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 altLang="ru-UA"/>
          </a:p>
        </p:txBody>
      </p:sp>
      <p:sp>
        <p:nvSpPr>
          <p:cNvPr id="76814" name="Rectangle 14">
            <a:extLst>
              <a:ext uri="{FF2B5EF4-FFF2-40B4-BE49-F238E27FC236}">
                <a16:creationId xmlns:a16="http://schemas.microsoft.com/office/drawing/2014/main" id="{1DEBEAEC-D114-47E9-908B-9F041F342D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D53A1A7-D1BB-41EB-9B8A-DAEB0C21F1D4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A57C10-9244-4104-9414-B31371E1DF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ru-UA" sz="4400">
                <a:solidFill>
                  <a:srgbClr val="FFFF00"/>
                </a:solidFill>
              </a:rPr>
              <a:t>Використання мультимедіа на веб-сторінках</a:t>
            </a:r>
            <a:r>
              <a:rPr lang="ru-RU" altLang="ru-UA" sz="44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1AF943-EF07-4FEC-8794-D640E8EB8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Формат AIFF</a:t>
            </a:r>
            <a:r>
              <a:rPr lang="ru-RU" altLang="ru-UA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3B6F545-3175-479C-9D90-12C31DB9F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800" b="1"/>
              <a:t>AIFF</a:t>
            </a:r>
            <a:r>
              <a:rPr lang="uk-UA" altLang="ru-UA" sz="2800"/>
              <a:t> (</a:t>
            </a:r>
            <a:r>
              <a:rPr lang="uk-UA" altLang="ru-UA" sz="2800" b="1"/>
              <a:t>Audio Interchange File Format</a:t>
            </a:r>
            <a:r>
              <a:rPr lang="uk-UA" altLang="ru-UA" sz="2800"/>
              <a:t> — формат обміну аудіоданими) — це популярний формат платформи Macintosh, його також  використовують для запису аудіоінформації на компакт-диск.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Дані AIFF-формату зберігаються у файлах із розширенням </a:t>
            </a:r>
            <a:r>
              <a:rPr lang="uk-UA" altLang="ru-UA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.aif</a:t>
            </a:r>
            <a:r>
              <a:rPr lang="uk-UA" altLang="ru-UA" sz="2800"/>
              <a:t>, де міститься також інформація про моно- чи стереорежим, швидкість запису.</a:t>
            </a:r>
            <a:endParaRPr lang="ru-RU" altLang="ru-UA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0191AC4-7057-4EBA-ADB5-0F5C92D0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Формат МРЗ</a:t>
            </a:r>
            <a:r>
              <a:rPr lang="uk-UA" altLang="ru-UA"/>
              <a:t> </a:t>
            </a:r>
            <a:endParaRPr lang="ru-RU" altLang="ru-UA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DBF0D4A-975D-4493-87B9-6230B0D7B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/>
              <a:t>Формат </a:t>
            </a:r>
            <a:r>
              <a:rPr lang="uk-UA" altLang="ru-UA" b="1"/>
              <a:t>МРЗ</a:t>
            </a:r>
            <a:r>
              <a:rPr lang="uk-UA" altLang="ru-UA"/>
              <a:t> (</a:t>
            </a:r>
            <a:r>
              <a:rPr lang="uk-UA" altLang="ru-UA" b="1"/>
              <a:t>MPEG-1 Audio Layer-3</a:t>
            </a:r>
            <a:r>
              <a:rPr lang="uk-UA" altLang="ru-UA"/>
              <a:t>) має високий ступінь стискання  даних і дає змогу створювати файли невеликого розміру (вони  мають розширення </a:t>
            </a:r>
            <a:r>
              <a:rPr lang="uk-UA" altLang="ru-UA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ru-UA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uk-UA" altLang="ru-UA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рЗ</a:t>
            </a:r>
            <a:r>
              <a:rPr lang="uk-UA" altLang="ru-UA"/>
              <a:t>).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/>
              <a:t>Завдяки цій властивості МРЗ сьогодні є найпоширенішим форматом зберігання аудіозаписів у Інтернеті.</a:t>
            </a:r>
            <a:endParaRPr lang="ru-RU" altLang="ru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A436CBE-41F5-49BF-963F-A4692AF75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 b="1">
                <a:solidFill>
                  <a:srgbClr val="00FFCC"/>
                </a:solidFill>
              </a:rPr>
              <a:t>Технології та </a:t>
            </a:r>
            <a:br>
              <a:rPr lang="uk-UA" altLang="ru-UA" sz="3200" b="1">
                <a:solidFill>
                  <a:srgbClr val="00FFCC"/>
                </a:solidFill>
              </a:rPr>
            </a:br>
            <a:r>
              <a:rPr lang="uk-UA" altLang="ru-UA" sz="3200" b="1">
                <a:solidFill>
                  <a:srgbClr val="00FFCC"/>
                </a:solidFill>
              </a:rPr>
              <a:t>засоби відтворення мультимедіа</a:t>
            </a:r>
            <a:endParaRPr lang="ru-RU" altLang="ru-UA" sz="3200" b="1">
              <a:solidFill>
                <a:srgbClr val="00FFCC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B05A829-49CB-4301-8275-2B337BA9B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/>
              <a:t>Комп'ютера повинен бути обладнаний звуковою картою та колонками.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/>
              <a:t>Процес відтворення має низку особливостей: </a:t>
            </a:r>
          </a:p>
          <a:p>
            <a:pPr lvl="1">
              <a:lnSpc>
                <a:spcPct val="90000"/>
              </a:lnSpc>
            </a:pPr>
            <a:r>
              <a:rPr lang="uk-UA" altLang="ru-UA" sz="2000"/>
              <a:t>Файли більшості форматів починають відтворюватись лише після завершення їх завантаження. </a:t>
            </a:r>
          </a:p>
          <a:p>
            <a:pPr lvl="1">
              <a:lnSpc>
                <a:spcPct val="90000"/>
              </a:lnSpc>
            </a:pPr>
            <a:r>
              <a:rPr lang="uk-UA" altLang="ru-UA" sz="2000"/>
              <a:t>Є й інший спосіб передавання та відтворення файлів  мультимедіа — у режимі реального часу. Таку технологію називають </a:t>
            </a:r>
            <a:r>
              <a:rPr lang="uk-UA" altLang="ru-UA" sz="2000" i="1" u="sng"/>
              <a:t>потоковою</a:t>
            </a:r>
            <a:r>
              <a:rPr lang="uk-UA" altLang="ru-UA" sz="2000" i="1"/>
              <a:t>. </a:t>
            </a:r>
            <a:r>
              <a:rPr lang="uk-UA" altLang="ru-UA" sz="2000"/>
              <a:t>Інформацію можна отримувати безпосередньо  від джерела даних, зокрема з відеокамери або файлу на сервері. Дані відтворюються в міру їхнього надходження, копія на жорсткому диску комп'ютера користувача не створюється. Передавання потокових мультимедійних даних схоже на трансляцію телевізійних та радіопередач: користувач може приймати одну передачу, потім переключитися на інший канал або взагалі припинити  приймання.</a:t>
            </a:r>
            <a:endParaRPr lang="ru-RU" altLang="ru-UA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3B4CAF33-F235-4C04-B056-9B0E093D7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Приймання потокових мультимедійних даних </a:t>
            </a:r>
            <a:r>
              <a:rPr lang="uk-UA" altLang="ru-UA" sz="2800" u="sng"/>
              <a:t>має кілька переваг</a:t>
            </a:r>
            <a:r>
              <a:rPr lang="uk-UA" altLang="ru-UA" sz="2800"/>
              <a:t>  порівняно зі звичайним завантаженням файлів з веб-сервера.</a:t>
            </a:r>
            <a:endParaRPr lang="uk-UA" altLang="ru-UA" sz="2800" b="1"/>
          </a:p>
          <a:p>
            <a:pPr lvl="1">
              <a:lnSpc>
                <a:spcPct val="80000"/>
              </a:lnSpc>
            </a:pPr>
            <a:r>
              <a:rPr lang="uk-UA" altLang="ru-UA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Негайне відтворення.</a:t>
            </a:r>
            <a:r>
              <a:rPr lang="uk-UA" altLang="ru-UA" sz="2400" b="1"/>
              <a:t> </a:t>
            </a:r>
            <a:r>
              <a:rPr lang="uk-UA" altLang="ru-UA" sz="2400"/>
              <a:t>У разі приймання інформації в потоковому  режимі фрагмент даних відтворюється відразу після  його отримання.</a:t>
            </a:r>
          </a:p>
          <a:p>
            <a:pPr lvl="1">
              <a:lnSpc>
                <a:spcPct val="80000"/>
              </a:lnSpc>
            </a:pPr>
            <a:r>
              <a:rPr lang="uk-UA" altLang="ru-UA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Можливість передавання поточних подій.</a:t>
            </a:r>
            <a:r>
              <a:rPr lang="uk-UA" altLang="ru-UA" sz="2400" b="1"/>
              <a:t> </a:t>
            </a:r>
            <a:r>
              <a:rPr lang="uk-UA" altLang="ru-UA" sz="2400"/>
              <a:t>Передавання даних  у потоковому режимі зручно використовувати, наприклад, для новин або репортажів зі спортивних змагань.</a:t>
            </a:r>
            <a:endParaRPr lang="uk-UA" altLang="ru-UA" sz="2400" b="1"/>
          </a:p>
          <a:p>
            <a:pPr lvl="1">
              <a:lnSpc>
                <a:spcPct val="80000"/>
              </a:lnSpc>
            </a:pPr>
            <a:r>
              <a:rPr lang="uk-UA" altLang="ru-UA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Можливість передавання великих обсягів даних.</a:t>
            </a:r>
            <a:r>
              <a:rPr lang="uk-UA" altLang="ru-UA" sz="2400" b="1"/>
              <a:t> </a:t>
            </a:r>
            <a:r>
              <a:rPr lang="uk-UA" altLang="ru-UA" sz="2400"/>
              <a:t>У потоковому  передаванні даних не діють обмеження на довжину файлу, що передається.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Однак у цьому випадку копії мультимедійного файлу на комп'ютері  створено не буде, і для його повторного відтворення потрібно знову зв'язуватися з відповідним веб-сервером.</a:t>
            </a:r>
            <a:endParaRPr lang="ru-RU" altLang="ru-UA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6407F3-A3CA-44F8-AF13-1475DC3D3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Потокові технології</a:t>
            </a:r>
            <a:r>
              <a:rPr lang="ru-RU" altLang="ru-UA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2BF212-3014-478C-9EC4-931AD8DF6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RealAudio/Video</a:t>
            </a:r>
            <a:r>
              <a:rPr lang="uk-UA" altLang="ru-UA" sz="2000"/>
              <a:t> — це технологія потокового передавання аудіо-  та відеоінформації, розроблена компанією Progressive Networks.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/>
              <a:t>	Для відтворення даних </a:t>
            </a:r>
            <a:r>
              <a:rPr lang="uk-UA" altLang="ru-UA" sz="2000" u="sng"/>
              <a:t>необхідний додатковий програмний  модуль RealPlayer</a:t>
            </a:r>
            <a:r>
              <a:rPr lang="uk-UA" altLang="ru-UA" sz="2000"/>
              <a:t>. Файли, призначені для обробки  засобами RealAudio/Video, мають розширення </a:t>
            </a:r>
            <a:r>
              <a:rPr lang="uk-UA" altLang="ru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.ra, .ram, .rm, .rmm, .rmd</a:t>
            </a:r>
            <a:r>
              <a:rPr lang="uk-UA" altLang="ru-UA" sz="200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UA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QuickTime Streaming Server</a:t>
            </a:r>
            <a:r>
              <a:rPr lang="uk-UA" altLang="ru-UA" sz="2000"/>
              <a:t> — підтримує потокове передавання  відео, аудіо, тексту та MIDI-інформації.</a:t>
            </a:r>
          </a:p>
          <a:p>
            <a:pPr>
              <a:lnSpc>
                <a:spcPct val="80000"/>
              </a:lnSpc>
            </a:pPr>
            <a:endParaRPr lang="uk-UA" altLang="ru-UA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Windows Media Server</a:t>
            </a:r>
            <a:r>
              <a:rPr lang="uk-UA" altLang="ru-UA" sz="2000"/>
              <a:t> — це комплект цифрових компонентів  для підтримування роботи з мультимедійними даними, що надає користувачам повний набір засобів для роботи з мультимедіа. Вони </a:t>
            </a:r>
            <a:r>
              <a:rPr lang="uk-UA" altLang="ru-UA" sz="2000" u="sng"/>
              <a:t>забезпечують</a:t>
            </a:r>
            <a:r>
              <a:rPr lang="uk-UA" altLang="ru-UA" sz="2000"/>
              <a:t> відтворення аудіоінформації, що  записана на компакт-диску, </a:t>
            </a:r>
            <a:r>
              <a:rPr lang="uk-UA" altLang="ru-UA" sz="2000" u="sng"/>
              <a:t>дають змогу працювати</a:t>
            </a:r>
            <a:r>
              <a:rPr lang="uk-UA" altLang="ru-UA" sz="2000"/>
              <a:t> з аудіо- та відеоданими, які розташовані на веб-сервері, </a:t>
            </a:r>
            <a:r>
              <a:rPr lang="uk-UA" altLang="ru-UA" sz="2000" u="sng"/>
              <a:t>підтримують</a:t>
            </a:r>
            <a:r>
              <a:rPr lang="uk-UA" altLang="ru-UA" sz="2000"/>
              <a:t> завантаження таких даних у потоковому режимі, </a:t>
            </a:r>
            <a:r>
              <a:rPr lang="uk-UA" altLang="ru-UA" sz="2000" u="sng"/>
              <a:t>надають</a:t>
            </a:r>
            <a:r>
              <a:rPr lang="uk-UA" altLang="ru-UA" sz="2000"/>
              <a:t> низку  додаткових можливостей. Окрім формату Windows Media  ця технологія </a:t>
            </a:r>
            <a:r>
              <a:rPr lang="uk-UA" altLang="ru-UA" sz="2000" u="sng"/>
              <a:t>підтримує формати</a:t>
            </a:r>
            <a:r>
              <a:rPr lang="uk-UA" altLang="ru-UA" sz="2000"/>
              <a:t> WAV, AVI, MIDI, MPEG, VOD, AIFF, MPS.</a:t>
            </a:r>
            <a:endParaRPr lang="ru-RU" altLang="ru-UA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751C93-A2F9-4A5D-A01D-E62F6D543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Програвач Windows Media</a:t>
            </a:r>
            <a:endParaRPr lang="ru-RU" altLang="ru-UA" sz="3200">
              <a:solidFill>
                <a:srgbClr val="009999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849793E-114E-477E-954D-A1D8B26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Однією з найпопулярніших програм відтворення мультимедійних  даних є Програвач Windows Media (Windows Media Player).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Це універсальний  програвач для прослуховування аудіо- та перегляду відео файлів  більшості популярних форматів. Файли можуть міститися  як на комп'ютері чи компакт-дисках, так і на веб-сторінках.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Як і у вікнах більшості Windows-програм, у вікні програвача Windows  Media є меню, область відображення, панелі задач  та керування, рядок стану.</a:t>
            </a:r>
            <a:r>
              <a:rPr lang="ru-RU" altLang="ru-UA" sz="2800"/>
              <a:t>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D1DC8F8-2E1F-4925-85BC-121BCAE8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9584506-FA0E-49CE-B712-CFF546AA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0763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15349A46-572E-4F82-9461-50E7538D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6388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32C80C29-7C66-4F68-98EB-5BA51118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290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7CFE006-B6C6-41E6-9B47-E2620A1CE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 b="1">
                <a:solidFill>
                  <a:srgbClr val="00FFCC"/>
                </a:solidFill>
              </a:rPr>
              <a:t>Використання мультимедіа на веб-сторінках</a:t>
            </a:r>
            <a:endParaRPr lang="ru-RU" altLang="ru-UA" sz="3200" b="1">
              <a:solidFill>
                <a:srgbClr val="00FFCC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B8D4A2-49BD-4009-8285-C3D9EEABA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/>
              <a:t>Internet Explorer може завантажувати та відтворювати </a:t>
            </a:r>
            <a:r>
              <a:rPr lang="uk-UA" altLang="ru-UA" sz="2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фоновий  звук</a:t>
            </a:r>
            <a:r>
              <a:rPr lang="uk-UA" altLang="ru-UA" sz="2000"/>
              <a:t>, для прослуховування якого не потрібно виконувати жодних дій. Звук зберігається у файлі.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/>
              <a:t>Для вставлення фонового звуку використовують тег такого формату: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UA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/>
              <a:t>	&lt;</a:t>
            </a:r>
            <a:r>
              <a:rPr lang="uk-UA" altLang="ru-UA" sz="20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BGSOUND</a:t>
            </a:r>
            <a:r>
              <a:rPr lang="uk-UA" altLang="ru-UA" sz="2000"/>
              <a:t> SRC="URL звукового файлу" LOOP=кількість відтворень&gt;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UA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/>
              <a:t>Атрибут LOOP може набувати значень:</a:t>
            </a:r>
          </a:p>
          <a:p>
            <a:pPr lvl="1">
              <a:lnSpc>
                <a:spcPct val="80000"/>
              </a:lnSpc>
            </a:pPr>
            <a:r>
              <a:rPr lang="uk-UA" altLang="ru-UA" sz="1800"/>
              <a:t>t r u e — повторення звуку доти, доки сторінка відображається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1800"/>
              <a:t>на екрані;</a:t>
            </a:r>
          </a:p>
          <a:p>
            <a:pPr lvl="1">
              <a:lnSpc>
                <a:spcPct val="80000"/>
              </a:lnSpc>
            </a:pPr>
            <a:r>
              <a:rPr lang="uk-UA" altLang="ru-UA" sz="1800"/>
              <a:t>f a l s e — відтворення звукового файлу один раз;</a:t>
            </a:r>
          </a:p>
          <a:p>
            <a:pPr lvl="1">
              <a:lnSpc>
                <a:spcPct val="80000"/>
              </a:lnSpc>
            </a:pPr>
            <a:r>
              <a:rPr lang="uk-UA" altLang="ru-UA" sz="1800" i="1"/>
              <a:t>число </a:t>
            </a:r>
            <a:r>
              <a:rPr lang="uk-UA" altLang="ru-UA" sz="1800"/>
              <a:t>— кількість відтворень.</a:t>
            </a:r>
            <a:endParaRPr lang="uk-UA" altLang="ru-UA" sz="18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UA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000" i="1"/>
              <a:t>Наприклад</a:t>
            </a:r>
            <a:r>
              <a:rPr lang="uk-UA" altLang="ru-UA" sz="2000"/>
              <a:t>: &lt;BGSOUND SRC="fonzvuk.au" LOOP=3&gt;.</a:t>
            </a:r>
            <a:endParaRPr lang="ru-RU" altLang="ru-UA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0A218E5D-D7D6-4B12-B3F8-FAF9E38A7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У HTML-документах </a:t>
            </a:r>
            <a:r>
              <a:rPr lang="uk-UA" altLang="ru-UA" sz="2800" u="sng"/>
              <a:t>можна також використовувати посилання</a:t>
            </a:r>
            <a:r>
              <a:rPr lang="uk-UA" altLang="ru-UA" sz="2800"/>
              <a:t> на звукові та відеофайли, які відтворюватимуться лише у разі вибору  цих посилань. Окрім цього, є спеціальний тег для розміщення панелі  програвача на сторінці відразу після її завантаження у браузер.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Однак </a:t>
            </a:r>
            <a:r>
              <a:rPr lang="uk-UA" altLang="ru-UA" sz="2800" u="sng"/>
              <a:t>слід пам'ятати</a:t>
            </a:r>
            <a:r>
              <a:rPr lang="uk-UA" altLang="ru-UA" sz="2800"/>
              <a:t>, що мультимедійні файли можуть бути  великими за обсягом, потребувати багато часу для завантаження, тому бажано повідомляти відвідувачів про розміри аудіо- та відео-записів, щоб вони вирішили, чи варто витрачати свій час.</a:t>
            </a:r>
            <a:endParaRPr lang="ru-RU" altLang="ru-UA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E90D97-BAE7-4B0D-82D9-DF6C57E01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 b="1">
                <a:solidFill>
                  <a:srgbClr val="009999"/>
                </a:solidFill>
              </a:rPr>
              <a:t>Розміщення посилання на аудіо- та відеофайли</a:t>
            </a:r>
            <a:r>
              <a:rPr lang="ru-RU" altLang="ru-UA" sz="4000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12B104B-03DD-4352-946A-2B5906ADB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Якщо, наприклад, у поточній папці є файл кліпу school.avi, то </a:t>
            </a:r>
            <a:r>
              <a:rPr lang="uk-UA" altLang="ru-UA" u="sng"/>
              <a:t>посилання</a:t>
            </a:r>
            <a:r>
              <a:rPr lang="uk-UA" altLang="ru-UA"/>
              <a:t> на нього можна задати так: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	</a:t>
            </a:r>
            <a:r>
              <a:rPr lang="uk-UA" altLang="ru-UA">
                <a:solidFill>
                  <a:srgbClr val="FFFF66"/>
                </a:solidFill>
                <a:effectLst/>
              </a:rPr>
              <a:t>&lt;А HREF="school.avi"&gt;Biдeoклiп про школу (600 К)&lt;/А&gt;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Після клацання мишею гіперпосилання та надання дозволу на відкривання файлу з'явиться вікно програвача для відтворення цього відеокліпу.</a:t>
            </a:r>
            <a:endParaRPr lang="ru-RU" altLang="ru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8D4FCB-E0F8-4C44-B568-B6F92A5E1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 b="1">
                <a:solidFill>
                  <a:schemeClr val="folHlink"/>
                </a:solidFill>
              </a:rPr>
              <a:t>Розміщення та відтворення на веб-сторінках мультимедійних даних</a:t>
            </a:r>
            <a:endParaRPr lang="ru-RU" altLang="ru-UA" sz="3200" b="1">
              <a:solidFill>
                <a:schemeClr val="folHlink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3A915D6-34C4-4F49-9EA8-D000F25CB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UA" u="sng"/>
              <a:t>Завдяки</a:t>
            </a:r>
            <a:r>
              <a:rPr lang="uk-UA" altLang="ru-UA"/>
              <a:t> поданню інформації не у вигляді тексту, який потрібно уважно читати, а у формі аудіозаписів та відеозображень, можна скоротити час перегляду. </a:t>
            </a:r>
          </a:p>
          <a:p>
            <a:pPr>
              <a:lnSpc>
                <a:spcPct val="90000"/>
              </a:lnSpc>
            </a:pPr>
            <a:r>
              <a:rPr lang="uk-UA" altLang="ru-UA" u="sng"/>
              <a:t>Завдяки</a:t>
            </a:r>
            <a:r>
              <a:rPr lang="uk-UA" altLang="ru-UA"/>
              <a:t> </a:t>
            </a:r>
            <a:r>
              <a:rPr lang="uk-UA" altLang="ru-UA" i="1"/>
              <a:t>спеціальним модулям</a:t>
            </a:r>
            <a:r>
              <a:rPr lang="uk-UA" altLang="ru-UA"/>
              <a:t>, вбудованим у браузер, аудіо- та відеофайли можуть відтворюватися прямо у його вікні.</a:t>
            </a:r>
            <a:endParaRPr lang="ru-RU" altLang="ru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B2F28432-BF96-4CCB-9D01-1272F6E66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Атрибут </a:t>
            </a:r>
            <a:r>
              <a:rPr lang="uk-UA" altLang="ru-UA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DYNSRC</a:t>
            </a:r>
            <a:r>
              <a:rPr lang="uk-UA" altLang="ru-UA"/>
              <a:t> тегу </a:t>
            </a:r>
            <a:r>
              <a:rPr lang="uk-UA" altLang="ru-UA" b="1"/>
              <a:t>&lt;IMG&gt; </a:t>
            </a:r>
            <a:r>
              <a:rPr lang="uk-UA" altLang="ru-UA"/>
              <a:t>дає змогу вбудовувати відео у такий спосіб: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	</a:t>
            </a:r>
            <a:r>
              <a:rPr lang="uk-UA" altLang="ru-UA" i="1"/>
              <a:t>на веб-сторінці міститься картинка, після наведення на яку вказівника миші починається відтворення відеокліпу.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Ось зразок такого тегу: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	</a:t>
            </a:r>
            <a:r>
              <a:rPr lang="uk-UA" altLang="ru-UA">
                <a:solidFill>
                  <a:srgbClr val="FFFF66"/>
                </a:solidFill>
                <a:effectLst/>
              </a:rPr>
              <a:t>&lt;IMG  SRC = " l . j p g " DYNSRC="video.avi" START=MOUSEOVER L00P=7&gt;</a:t>
            </a:r>
            <a:endParaRPr lang="ru-RU" altLang="ru-UA">
              <a:solidFill>
                <a:srgbClr val="FFFF66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4009BBED-6450-4DAD-AF12-81CDB2A1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Розглянемо приклад розміщення звукового файлу </a:t>
            </a:r>
            <a:r>
              <a:rPr lang="uk-UA" altLang="ru-UA" sz="2800" b="1"/>
              <a:t>audio.wav </a:t>
            </a:r>
            <a:r>
              <a:rPr lang="uk-UA" altLang="ru-UA" sz="2800"/>
              <a:t>за допомогою тегу &lt;</a:t>
            </a:r>
            <a:r>
              <a:rPr lang="uk-UA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EMBED</a:t>
            </a:r>
            <a:r>
              <a:rPr lang="uk-UA" altLang="ru-UA" sz="2800"/>
              <a:t>&gt;, який дає змогу розмістити на веб-сторінці спеціальну панель програвача мультимедійних файлів.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Для цього використовують теги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&lt;EMBED SRC=. . .&gt;&lt;/EMBED&gt;</a:t>
            </a:r>
            <a:r>
              <a:rPr lang="uk-UA" altLang="ru-UA" sz="280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наприклад, так: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	</a:t>
            </a:r>
            <a:r>
              <a:rPr lang="uk-UA" altLang="ru-UA" sz="2800">
                <a:solidFill>
                  <a:srgbClr val="FFFF66"/>
                </a:solidFill>
                <a:effectLst/>
              </a:rPr>
              <a:t>&lt;EMBED SRC="audio.wav"&gt;&lt;/EMBED&gt;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Файл </a:t>
            </a:r>
            <a:r>
              <a:rPr lang="uk-UA" altLang="ru-UA" sz="2800" b="1"/>
              <a:t>audio.wav </a:t>
            </a:r>
            <a:r>
              <a:rPr lang="uk-UA" altLang="ru-UA" sz="2800"/>
              <a:t>у цьому прикладі має бути збережений </a:t>
            </a:r>
            <a:r>
              <a:rPr lang="uk-UA" altLang="ru-UA" sz="2800" u="sng"/>
              <a:t>у поточній папці</a:t>
            </a:r>
            <a:r>
              <a:rPr lang="uk-UA" altLang="ru-UA" sz="2800"/>
              <a:t> (тій самій, що й HTML-документ).</a:t>
            </a:r>
            <a:endParaRPr lang="ru-RU" altLang="ru-UA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E43DA6-BFD1-4F2E-B431-56DEB1495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2162"/>
          </a:xfrm>
        </p:spPr>
        <p:txBody>
          <a:bodyPr/>
          <a:lstStyle/>
          <a:p>
            <a:r>
              <a:rPr lang="uk-UA" altLang="ru-UA" sz="2800">
                <a:solidFill>
                  <a:srgbClr val="009999"/>
                </a:solidFill>
              </a:rPr>
              <a:t>Тег &lt;EMBED&gt;</a:t>
            </a:r>
            <a:endParaRPr lang="ru-RU" altLang="ru-UA" sz="2800">
              <a:solidFill>
                <a:srgbClr val="009999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5C8C789-7F52-4D14-AD13-5D9DD582D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Тег &lt;EMBED&gt; може мати такі </a:t>
            </a:r>
            <a:r>
              <a:rPr lang="uk-UA" altLang="ru-UA" sz="2800" u="sng"/>
              <a:t>атрибути</a:t>
            </a:r>
            <a:r>
              <a:rPr lang="uk-UA" altLang="ru-UA" sz="2800"/>
              <a:t>: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SRC (значення — URL-адреса) — адреса кліпу;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ALIGN (набуває значень left , right, top, middle, bottom) — вирівнювання панелі програвача щодо тексту;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WIDTH (у пікселах) — ширина програвача;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HEIGHT (у пікселах) — висота програвача;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AUTOSTART (набуває значень true або false) — настроювання автоматичного запуску після завантаження;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REPEAT (значення true або false) — настроювання повторного програвання;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PLAY_LOOP — кількість повторень;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HIDDEN (значення true або false) — показати або приховати панель.</a:t>
            </a:r>
            <a:endParaRPr lang="ru-RU" altLang="ru-UA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E65C8FB3-A24C-4DD7-B55B-A77B13F39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/>
              <a:t>Приклад використання тегу &lt;EMBED&gt;: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>
                <a:solidFill>
                  <a:srgbClr val="FFFF66"/>
                </a:solidFill>
                <a:effectLst/>
              </a:rPr>
              <a:t>&lt;EMBED SRC="filename.avi" WIDTH="300" HEIGHT="160" AUTOSTART="true" REPEAT="false" ALIGN="left"&gt;&lt;/EMBED&gt;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/>
              <a:t>Ha рис. показано веб-сторінку, яка містить вбудовану в такий спосіб панель програвача.</a:t>
            </a:r>
            <a:endParaRPr lang="ru-RU" altLang="ru-UA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7BC8C57C-5492-4180-A48C-5B4E5369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14750"/>
            <a:ext cx="4114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25D360A-9968-4599-87A1-CF565BEC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Тег &lt;OBJECT&gt;</a:t>
            </a:r>
            <a:endParaRPr lang="ru-RU" altLang="ru-UA" sz="3200">
              <a:solidFill>
                <a:srgbClr val="009999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80C7D8E-552B-4513-A84B-015415BE3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/>
              <a:t>Інший спосіб розміщення мультимедійного об'єкта на сторінці — це застосування більш універсального тегу &lt;</a:t>
            </a:r>
            <a:r>
              <a:rPr lang="uk-UA" altLang="ru-UA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OBJECT</a:t>
            </a:r>
            <a:r>
              <a:rPr lang="uk-UA" altLang="ru-UA"/>
              <a:t>&gt;.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/>
              <a:t>Наприклад: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/>
              <a:t>	</a:t>
            </a:r>
            <a:r>
              <a:rPr lang="uk-UA" altLang="ru-UA">
                <a:solidFill>
                  <a:srgbClr val="FFFF66"/>
                </a:solidFill>
                <a:effectLst/>
              </a:rPr>
              <a:t>&lt;OBJECT DATA="pryklad.rap3" TYPE="audio/wav"&gt;&lt;/OBJECT&gt;</a:t>
            </a:r>
            <a:endParaRPr lang="ru-RU" altLang="ru-UA">
              <a:solidFill>
                <a:srgbClr val="FFFF66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7E4D254-BD33-43E6-9FE7-83F38D59D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Атрибут </a:t>
            </a:r>
            <a:r>
              <a:rPr lang="uk-UA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DATA</a:t>
            </a:r>
            <a:r>
              <a:rPr lang="uk-UA" altLang="ru-UA" sz="2800"/>
              <a:t> задає URL-адресу відтворюваного файлу, атрибут </a:t>
            </a:r>
            <a:r>
              <a:rPr lang="uk-UA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TYPE</a:t>
            </a:r>
            <a:r>
              <a:rPr lang="uk-UA" altLang="ru-UA" sz="2800"/>
              <a:t> визначає його формат.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Для тегу &lt;OBJECT&gt; можна використовувати ще такі </a:t>
            </a:r>
            <a:r>
              <a:rPr lang="uk-UA" altLang="ru-UA" sz="2800" u="sng"/>
              <a:t>атрибути</a:t>
            </a:r>
            <a:r>
              <a:rPr lang="uk-UA" altLang="ru-UA" sz="2800"/>
              <a:t>: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ALIGN — вирівнювання відносно тексту;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WIDTH — ширина;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HEIGHT — висота;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HSPACE — відступ по горизонталі;</a:t>
            </a:r>
          </a:p>
          <a:p>
            <a:pPr lvl="1">
              <a:lnSpc>
                <a:spcPct val="80000"/>
              </a:lnSpc>
            </a:pPr>
            <a:r>
              <a:rPr lang="uk-UA" altLang="ru-UA" sz="2400"/>
              <a:t>VSPACE — відступ по вертикалі.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Як і в попередньому прикладі, об'єкт можна бачити на екрані зазвичай у вигляді вбудованого програвача з елементами керування.</a:t>
            </a:r>
            <a:endParaRPr lang="ru-RU" altLang="ru-UA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A60092CA-96AB-4DA5-A9FC-10C4A3D0F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/>
              <a:t>Можна також вкладати кілька елементів &lt;OBJECT&gt; один в один.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/>
              <a:t>Це приведе до такого результату: якщо у браузері є засіб для перегляду зовнішнього об'єкта, то саме він і буде відображатися, а якщо ні — браузер спробує відобразити внутрішній об'єкт і т. д.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/>
              <a:t>Наприклад, можна написати так: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UA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&lt;OBJECT DATA="l.mpg" TYPE="video/x-mpeg"&gt;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	&lt;OBJECT DATA="2.aiff" TYPE="audio/x-aiff"&gt;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		&lt;OBJECT DATA="3.tiff" TYPE="image/tiff"&gt;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			&lt;OBJECT DATA="4.gif" 					TYPE="image/gif"&gt; Кліп &lt;/OBJECT&gt;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		&lt;/OBJECT&gt;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	&lt;/OBJECT&gt;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solidFill>
                  <a:srgbClr val="FFFF66"/>
                </a:solidFill>
                <a:effectLst/>
              </a:rPr>
              <a:t>&lt;/OBJECT&gt;</a:t>
            </a:r>
            <a:endParaRPr lang="ru-RU" altLang="ru-UA" sz="2400">
              <a:solidFill>
                <a:srgbClr val="FFFF66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34DDB159-0300-4E65-9631-0E49C60C8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У цьому прикладі браузер спочатку спробує відтворити відеокліп (файл у форматі MPEG).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Якщо ця спроба буде вдалою, то все, що міститься всередині зовнішнього тегу &lt;OBJECT&gt;, браузер зігнорує, а якщо ні — спробує відтворити файл у форматі AIFF.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Якщо відсутній модуль відтворення і для цього файлу, буде спроба відтворити малюнок у форматі TIFF, а в разі невдачі — зображення формату GIF. Зрештою залишиться просто текст: ≪Кліп≫.</a:t>
            </a:r>
            <a:endParaRPr lang="ru-RU" altLang="ru-UA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5667C013-ADA6-44DB-B132-8375A4C93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У тегу &lt;OBJECT&gt; можна задати атрибут STANDBY, значення якого (текстовий рядок) відображатиметься на екрані доти, доки не завантажиться весь об'єкт.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Наприклад, доцільно написати так: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>
                <a:solidFill>
                  <a:srgbClr val="FFFF66"/>
                </a:solidFill>
                <a:effectLst/>
              </a:rPr>
              <a:t>&lt;OBJECT DATA="l.wav" TYPE="audio/wav"  STANDBY="Iдe завантаження. Зачекайте."&gt;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Якщо файл 1.wav має великий розмір, відвідувач побачить повідомлення про те, що відбувається завантаження.</a:t>
            </a:r>
            <a:endParaRPr lang="ru-RU" altLang="ru-UA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81A6A13-B182-4FF4-93CE-480C9A7B0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6588"/>
          </a:xfrm>
        </p:spPr>
        <p:txBody>
          <a:bodyPr/>
          <a:lstStyle/>
          <a:p>
            <a:r>
              <a:rPr lang="en-US" altLang="ru-UA" sz="4000">
                <a:solidFill>
                  <a:srgbClr val="00FFCC"/>
                </a:solidFill>
              </a:rPr>
              <a:t>HTML5</a:t>
            </a:r>
            <a:endParaRPr lang="ru-RU" altLang="ru-UA" sz="4000">
              <a:solidFill>
                <a:srgbClr val="00FFCC"/>
              </a:solidFill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18E4AE9-D28A-42BE-A3ED-A1591B286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 sz="2800" i="1"/>
              <a:t>Описание</a:t>
            </a:r>
            <a:r>
              <a:rPr lang="ru-RU" altLang="ru-UA" sz="2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 sz="2800"/>
              <a:t>Добавляет, воспроизводит и управляет настройками видеоролика на веб-странице. Путь к файлу задается через атрибут </a:t>
            </a:r>
            <a:r>
              <a:rPr lang="en-US" altLang="ru-UA" sz="2800"/>
              <a:t>src</a:t>
            </a:r>
            <a:r>
              <a:rPr lang="ru-RU" altLang="ru-UA" sz="2800"/>
              <a:t> или вложенный тег &lt;</a:t>
            </a:r>
            <a:r>
              <a:rPr lang="en-US" altLang="ru-UA" sz="2800"/>
              <a:t>source</a:t>
            </a:r>
            <a:r>
              <a:rPr lang="ru-RU" altLang="ru-UA" sz="2800"/>
              <a:t>&gt;. </a:t>
            </a:r>
            <a:endParaRPr lang="en-US" altLang="ru-UA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UA" sz="2800" i="1"/>
              <a:t>Синтаксис</a:t>
            </a:r>
            <a:r>
              <a:rPr lang="en-US" altLang="ru-UA" sz="2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UA" sz="2800"/>
              <a:t>	</a:t>
            </a:r>
            <a:r>
              <a:rPr lang="en-US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&lt;video&gt;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&lt;source src="URL"&gt;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UA" sz="2800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&lt;/video&gt;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 sz="2800" i="1"/>
              <a:t>Закрывающий тег </a:t>
            </a:r>
            <a:endParaRPr lang="ru-RU" altLang="ru-UA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UA" sz="2800"/>
              <a:t>	</a:t>
            </a:r>
            <a:r>
              <a:rPr lang="ru-RU" altLang="ru-UA" sz="2800"/>
              <a:t>Обязателен 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4B61E03B-2547-4A97-ABA9-808C2E47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UA" sz="3200">
                <a:solidFill>
                  <a:srgbClr val="009999"/>
                </a:solidFill>
              </a:rPr>
              <a:t>Тег &lt;VIDEO&gt;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2D1301-A9E6-49C6-83B8-750733B89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2800" b="1">
                <a:solidFill>
                  <a:schemeClr val="accent1"/>
                </a:solidFill>
              </a:rPr>
              <a:t>Формати аудіо- та відеофайлів</a:t>
            </a:r>
            <a:endParaRPr lang="ru-RU" altLang="ru-UA" sz="2800" b="1">
              <a:solidFill>
                <a:schemeClr val="accent1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A12EA-458A-472C-9F14-4123AA2C7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Щоб зберегти звук чи відеоряд у файлі, його потрібно закодувати.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UA" sz="2800"/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Спосіб кодування визначається </a:t>
            </a:r>
            <a:r>
              <a:rPr lang="uk-UA" altLang="ru-UA" sz="2800" i="1" u="sng"/>
              <a:t>форматом файлу</a:t>
            </a:r>
            <a:r>
              <a:rPr lang="uk-UA" altLang="ru-UA" sz="2800" i="1"/>
              <a:t>, </a:t>
            </a:r>
            <a:r>
              <a:rPr lang="uk-UA" altLang="ru-UA" sz="2800"/>
              <a:t>а програмний модуль, який здійснює кодування (що, як правило, супроводжується стисканням) та розкодування, називають </a:t>
            </a:r>
            <a:r>
              <a:rPr lang="uk-UA" altLang="ru-UA" sz="2800" i="1" u="sng"/>
              <a:t>кодеком</a:t>
            </a:r>
            <a:r>
              <a:rPr lang="uk-UA" altLang="ru-UA" sz="2800" i="1"/>
              <a:t>. </a:t>
            </a:r>
            <a:r>
              <a:rPr lang="uk-UA" altLang="ru-UA" sz="2800"/>
              <a:t>Розглянемо детальніше поширені формати аудіо- та відео файлів.</a:t>
            </a:r>
            <a:r>
              <a:rPr lang="ru-RU" altLang="ru-UA" sz="28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D227FCF9-10B0-4768-B08D-8DF6A687626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8229600" cy="4530725"/>
          </a:xfrm>
        </p:spPr>
      </p:pic>
      <p:sp>
        <p:nvSpPr>
          <p:cNvPr id="82948" name="Rectangle 4">
            <a:extLst>
              <a:ext uri="{FF2B5EF4-FFF2-40B4-BE49-F238E27FC236}">
                <a16:creationId xmlns:a16="http://schemas.microsoft.com/office/drawing/2014/main" id="{3F3FD497-849D-4CB3-A593-700E695E0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Для универсального воспроизведения в указанных браузерах видео кодируют с помощью разных кодеков и добавляют файлы одновременно.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FBA22A05-E27A-4CD0-B49C-EFCABEF695D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8686800" cy="47831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>
            <a:extLst>
              <a:ext uri="{FF2B5EF4-FFF2-40B4-BE49-F238E27FC236}">
                <a16:creationId xmlns:a16="http://schemas.microsoft.com/office/drawing/2014/main" id="{B96A8CAC-C522-402C-91B6-A321B39B48B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49712E4-5B20-47AA-9012-E74E183AE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0200" y="381000"/>
            <a:ext cx="3505200" cy="762000"/>
          </a:xfrm>
        </p:spPr>
        <p:txBody>
          <a:bodyPr/>
          <a:lstStyle/>
          <a:p>
            <a:r>
              <a:rPr lang="ru-RU" altLang="ru-UA"/>
              <a:t>Пример </a:t>
            </a: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BD7398C1-B40A-4BC5-9F47-B6D9F36251A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3405188" cy="6629400"/>
          </a:xfrm>
          <a:noFill/>
          <a:ln/>
        </p:spPr>
      </p:pic>
      <p:sp>
        <p:nvSpPr>
          <p:cNvPr id="78854" name="AutoShape 6">
            <a:extLst>
              <a:ext uri="{FF2B5EF4-FFF2-40B4-BE49-F238E27FC236}">
                <a16:creationId xmlns:a16="http://schemas.microsoft.com/office/drawing/2014/main" id="{B915BC69-52C4-4D55-BD7B-A9F8300F69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91000" y="685800"/>
            <a:ext cx="1676400" cy="3048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id="{B0BAA899-FF1F-438C-AAE8-8DEF9ADC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43100"/>
            <a:ext cx="45339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97AE3390-1313-4749-99C5-3CD868463A1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  <a:noFill/>
          <a:ln/>
        </p:spPr>
        <p:txBody>
          <a:bodyPr/>
          <a:lstStyle/>
          <a:p>
            <a:r>
              <a:rPr lang="ru-RU" altLang="ru-UA" sz="3200">
                <a:solidFill>
                  <a:srgbClr val="009999"/>
                </a:solidFill>
              </a:rPr>
              <a:t>Тег &lt;</a:t>
            </a:r>
            <a:r>
              <a:rPr lang="en-US" altLang="ru-UA" sz="3200">
                <a:solidFill>
                  <a:srgbClr val="009999"/>
                </a:solidFill>
              </a:rPr>
              <a:t>AUDIO</a:t>
            </a:r>
            <a:r>
              <a:rPr lang="ru-RU" altLang="ru-UA" sz="3200">
                <a:solidFill>
                  <a:srgbClr val="009999"/>
                </a:solidFill>
              </a:rPr>
              <a:t>&gt;</a:t>
            </a:r>
          </a:p>
        </p:txBody>
      </p:sp>
      <p:pic>
        <p:nvPicPr>
          <p:cNvPr id="91143" name="Picture 7">
            <a:extLst>
              <a:ext uri="{FF2B5EF4-FFF2-40B4-BE49-F238E27FC236}">
                <a16:creationId xmlns:a16="http://schemas.microsoft.com/office/drawing/2014/main" id="{57E4DB94-FDDF-4F92-9140-7867A57A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305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>
            <a:extLst>
              <a:ext uri="{FF2B5EF4-FFF2-40B4-BE49-F238E27FC236}">
                <a16:creationId xmlns:a16="http://schemas.microsoft.com/office/drawing/2014/main" id="{A3DDD1E9-75A6-44E7-9CC6-D93351D1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53425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3E08FE73-3ED5-4CFE-91F6-55289299B85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4996" name="Rectangle 4">
            <a:extLst>
              <a:ext uri="{FF2B5EF4-FFF2-40B4-BE49-F238E27FC236}">
                <a16:creationId xmlns:a16="http://schemas.microsoft.com/office/drawing/2014/main" id="{E2986703-50F0-4CCD-9DA2-21E2563B2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505200" cy="762000"/>
          </a:xfrm>
          <a:noFill/>
          <a:ln/>
        </p:spPr>
        <p:txBody>
          <a:bodyPr/>
          <a:lstStyle/>
          <a:p>
            <a:r>
              <a:rPr lang="ru-RU" altLang="ru-UA"/>
              <a:t>Пример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D07910FF-B66A-4AFC-BFC9-65902F1E638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86800" cy="4783138"/>
          </a:xfrm>
        </p:spPr>
      </p:pic>
      <p:sp>
        <p:nvSpPr>
          <p:cNvPr id="86020" name="Rectangle 4">
            <a:extLst>
              <a:ext uri="{FF2B5EF4-FFF2-40B4-BE49-F238E27FC236}">
                <a16:creationId xmlns:a16="http://schemas.microsoft.com/office/drawing/2014/main" id="{373108E2-EF51-402F-8F6B-B3E359CF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578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UA" sz="2000"/>
              <a:t>Браузеры Управление воспроизведением аудио различается </a:t>
            </a:r>
            <a:r>
              <a:rPr lang="en-US" altLang="ru-UA" sz="2000"/>
              <a:t> </a:t>
            </a:r>
            <a:r>
              <a:rPr lang="ru-RU" altLang="ru-UA" sz="2000"/>
              <a:t>между браузерами по своему виду, но основные элементы совпадают. Это кнопка воспроизведения/паузы, длина трека, прошедшее и суммарное время звучания, а также уровень громкости.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12F8D74-317D-408F-ACFC-7868E0AD2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8175"/>
          </a:xfrm>
        </p:spPr>
        <p:txBody>
          <a:bodyPr/>
          <a:lstStyle/>
          <a:p>
            <a:r>
              <a:rPr lang="uk-UA" altLang="ru-UA" sz="2800" b="1">
                <a:solidFill>
                  <a:schemeClr val="accent1"/>
                </a:solidFill>
              </a:rPr>
              <a:t>1) Формати відеофайлів</a:t>
            </a:r>
            <a:endParaRPr lang="ru-RU" altLang="ru-UA" sz="2800" b="1">
              <a:solidFill>
                <a:schemeClr val="accent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8A67050-648A-410E-BE71-46DDF25E6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Формат AVI (Audio Video Interleaved — аудіо- та відеодані, що чергуються) призначений для записування звуку та рухомих зображень.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AVI-дані можна редагувати, експортувати, стискати, використовуючи програми Adobe Premiere, Adobe After Effects та інші.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AVI-інформація зберігається у файлах із розширенням .avi. Для її відтворення потрібна спеціальна програма, яка входить у комплект поставки деяких браузерів. її можна також встановити додатково.</a:t>
            </a:r>
            <a:endParaRPr lang="ru-RU" altLang="ru-UA" sz="28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635D942-523B-4E4B-B527-2A7983F0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UA" sz="2800">
                <a:solidFill>
                  <a:srgbClr val="009999"/>
                </a:solidFill>
              </a:rPr>
              <a:t>Формат AVI</a:t>
            </a:r>
            <a:endParaRPr lang="ru-RU" altLang="ru-UA" sz="2800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FAC07EE-FB5B-4BE4-AAFF-20842C1AA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5962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Формат MOV</a:t>
            </a:r>
            <a:r>
              <a:rPr lang="ru-RU" altLang="ru-UA" sz="400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B1FB82-170E-4C7A-AE49-F7BAD13A6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Технологія </a:t>
            </a:r>
            <a:r>
              <a:rPr lang="uk-UA" altLang="ru-UA" sz="2800" b="1"/>
              <a:t>MOV</a:t>
            </a:r>
            <a:r>
              <a:rPr lang="uk-UA" altLang="ru-UA" sz="2800"/>
              <a:t>, або </a:t>
            </a:r>
            <a:r>
              <a:rPr lang="uk-UA" altLang="ru-UA" sz="2800" b="1"/>
              <a:t>QuickTime</a:t>
            </a:r>
            <a:r>
              <a:rPr lang="uk-UA" altLang="ru-UA" sz="2800"/>
              <a:t>, призначена для створення, зберігання та відтворення мультимедійних даних.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Вона дає змогу об'єднувати звук, текст, анімацію та відео в одному файлі. MOV- інформація зберігається у файлах із розширенням </a:t>
            </a:r>
            <a:r>
              <a:rPr lang="uk-UA" altLang="ru-UA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.mov</a:t>
            </a:r>
            <a:r>
              <a:rPr lang="uk-UA" altLang="ru-UA" sz="280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800"/>
              <a:t>Програмне забезпечення для її відтворення також постачається у комплекті  з більшістю браузерів.</a:t>
            </a:r>
            <a:r>
              <a:rPr lang="ru-RU" altLang="ru-UA" sz="2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4249F7D-8A1F-4330-9EC3-7AE041B3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9563"/>
            <a:ext cx="8229600" cy="684212"/>
          </a:xfrm>
        </p:spPr>
        <p:txBody>
          <a:bodyPr/>
          <a:lstStyle/>
          <a:p>
            <a:r>
              <a:rPr lang="uk-UA" altLang="ru-UA" sz="3200"/>
              <a:t>Формат MPEG</a:t>
            </a:r>
            <a:r>
              <a:rPr lang="ru-RU" altLang="ru-UA" sz="400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0D8B6E-83F2-46CA-BDF6-07EB6629C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b="1"/>
              <a:t>MPEG</a:t>
            </a:r>
            <a:r>
              <a:rPr lang="uk-UA" altLang="ru-UA"/>
              <a:t> (</a:t>
            </a:r>
            <a:r>
              <a:rPr lang="uk-UA" altLang="ru-UA" b="1"/>
              <a:t>Moving Pictures Experts Group</a:t>
            </a:r>
            <a:r>
              <a:rPr lang="uk-UA" altLang="ru-UA"/>
              <a:t> — група експертів з обробки рухомих зображень) розробила стандарт стиснення відео- та аудіоданих.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Для перегляду MPEG-даних за допомогою браузера слід використовувати додатковий модуль.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Формат має кілька версій, від MPEG-1 до MPEG-4. Відео файли цього формату мають розширення </a:t>
            </a:r>
            <a:r>
              <a:rPr lang="uk-UA" altLang="ru-UA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.mpeg</a:t>
            </a:r>
            <a:r>
              <a:rPr lang="uk-UA" altLang="ru-UA"/>
              <a:t>.</a:t>
            </a:r>
            <a:endParaRPr lang="ru-RU" altLang="ru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AA0B06F-D5C6-4D3A-8605-BEA036075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5962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Формат ASF</a:t>
            </a:r>
            <a:r>
              <a:rPr lang="uk-UA" altLang="ru-UA" sz="4000"/>
              <a:t> </a:t>
            </a:r>
            <a:endParaRPr lang="ru-RU" altLang="ru-UA" sz="4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00FB477-446D-4927-8B62-BACE639EB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Формат </a:t>
            </a:r>
            <a:r>
              <a:rPr lang="uk-UA" altLang="ru-UA" b="1"/>
              <a:t>ASF</a:t>
            </a:r>
            <a:r>
              <a:rPr lang="uk-UA" altLang="ru-UA"/>
              <a:t> (</a:t>
            </a:r>
            <a:r>
              <a:rPr lang="uk-UA" altLang="ru-UA" b="1"/>
              <a:t>Advanced Streaming Format</a:t>
            </a:r>
            <a:r>
              <a:rPr lang="uk-UA" altLang="ru-UA"/>
              <a:t> — розширений формат потокових даних) розроблено корпорацією Майкрософт для файлів, що містять потокове аудіо та відео (потокову технологію буде розглянуто нижче).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/>
              <a:t>Файли цього формату зазвичай мають розширення </a:t>
            </a:r>
            <a:r>
              <a:rPr lang="uk-UA" altLang="ru-UA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.asf</a:t>
            </a:r>
            <a:r>
              <a:rPr lang="uk-UA" altLang="ru-UA"/>
              <a:t>.</a:t>
            </a:r>
            <a:endParaRPr lang="ru-RU" altLang="ru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D11BC8-02EF-422C-ADDB-9D886C77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2162"/>
          </a:xfrm>
        </p:spPr>
        <p:txBody>
          <a:bodyPr/>
          <a:lstStyle/>
          <a:p>
            <a:r>
              <a:rPr lang="en-US" altLang="ru-UA" sz="2800" b="1">
                <a:solidFill>
                  <a:srgbClr val="00FFCC"/>
                </a:solidFill>
              </a:rPr>
              <a:t>2) </a:t>
            </a:r>
            <a:r>
              <a:rPr lang="uk-UA" altLang="ru-UA" sz="2800" b="1">
                <a:solidFill>
                  <a:srgbClr val="00FFCC"/>
                </a:solidFill>
              </a:rPr>
              <a:t>Формати аудіофайлів</a:t>
            </a:r>
            <a:endParaRPr lang="ru-RU" altLang="ru-UA" sz="2800" b="1">
              <a:solidFill>
                <a:srgbClr val="00FFCC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D260573-78CF-4DEC-B4B4-0C73D5FE9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5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/>
              <a:t>У сучасних умовах для записування і відтворення звуку найчастіше  використовують формати </a:t>
            </a:r>
            <a:r>
              <a:rPr lang="uk-UA" altLang="ru-UA" b="1"/>
              <a:t>WAV, AJFF, MIDI, МРЗ</a:t>
            </a:r>
            <a:r>
              <a:rPr lang="uk-UA" altLang="ru-UA"/>
              <a:t>. </a:t>
            </a:r>
          </a:p>
          <a:p>
            <a:endParaRPr lang="uk-UA" altLang="ru-UA"/>
          </a:p>
          <a:p>
            <a:pPr>
              <a:buFont typeface="Wingdings" panose="05000000000000000000" pitchFamily="2" charset="2"/>
              <a:buNone/>
            </a:pPr>
            <a:r>
              <a:rPr lang="uk-UA" altLang="ru-UA"/>
              <a:t>Розглянемо деякі з них.</a:t>
            </a:r>
            <a:endParaRPr lang="ru-RU" altLang="ru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B63FFD-FA66-4667-951C-33F60559D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909637"/>
          </a:xfrm>
        </p:spPr>
        <p:txBody>
          <a:bodyPr/>
          <a:lstStyle/>
          <a:p>
            <a:r>
              <a:rPr lang="uk-UA" altLang="ru-UA" sz="3200">
                <a:solidFill>
                  <a:srgbClr val="009999"/>
                </a:solidFill>
              </a:rPr>
              <a:t>Формат WAV</a:t>
            </a:r>
            <a:r>
              <a:rPr lang="uk-UA" altLang="ru-UA"/>
              <a:t> </a:t>
            </a:r>
            <a:endParaRPr lang="ru-RU" altLang="ru-UA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A8A8A62-43AB-4D5F-8341-E95542507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Формат </a:t>
            </a:r>
            <a:r>
              <a:rPr lang="uk-UA" altLang="ru-UA" sz="2800" b="1"/>
              <a:t>WAV</a:t>
            </a:r>
            <a:r>
              <a:rPr lang="uk-UA" altLang="ru-UA" sz="2800"/>
              <a:t> (</a:t>
            </a:r>
            <a:r>
              <a:rPr lang="uk-UA" altLang="ru-UA" sz="2800" b="1"/>
              <a:t>Windows Audio</a:t>
            </a:r>
            <a:r>
              <a:rPr lang="uk-UA" altLang="ru-UA" sz="2800"/>
              <a:t>) був створений корпорацією Майкрософт  і прийнятий як стандарт для звукового супроводу роботи системи і комп'ютерних ігор.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/>
              <a:t>WAV-дані зберігаються у файлах  із розширенням </a:t>
            </a:r>
            <a:r>
              <a:rPr lang="uk-UA" altLang="ru-UA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.wav</a:t>
            </a:r>
            <a:r>
              <a:rPr lang="uk-UA" altLang="ru-UA" sz="2800"/>
              <a:t> у нестиснутому вигляді. Ці файли містять інформацію про кількість доріжок, режим (моно або стерео), швидкість запису.</a:t>
            </a:r>
            <a:endParaRPr lang="ru-RU" altLang="ru-UA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Мультимедія на веб-сторінках</Template>
  <TotalTime>0</TotalTime>
  <Words>1997</Words>
  <Application>Microsoft Office PowerPoint</Application>
  <PresentationFormat>Экран (4:3)</PresentationFormat>
  <Paragraphs>145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Wingdings</vt:lpstr>
      <vt:lpstr>Tahoma</vt:lpstr>
      <vt:lpstr>Орбита</vt:lpstr>
      <vt:lpstr>Використання мультимедіа на веб-сторінках </vt:lpstr>
      <vt:lpstr>Розміщення та відтворення на веб-сторінках мультимедійних даних</vt:lpstr>
      <vt:lpstr>Формати аудіо- та відеофайлів</vt:lpstr>
      <vt:lpstr>1) Формати відеофайлів</vt:lpstr>
      <vt:lpstr>Формат MOV </vt:lpstr>
      <vt:lpstr>Формат MPEG </vt:lpstr>
      <vt:lpstr>Формат ASF </vt:lpstr>
      <vt:lpstr>2) Формати аудіофайлів</vt:lpstr>
      <vt:lpstr>Формат WAV </vt:lpstr>
      <vt:lpstr>Формат AIFF </vt:lpstr>
      <vt:lpstr>Формат МРЗ </vt:lpstr>
      <vt:lpstr>Технології та  засоби відтворення мультимедіа</vt:lpstr>
      <vt:lpstr>Презентация PowerPoint</vt:lpstr>
      <vt:lpstr>Потокові технології </vt:lpstr>
      <vt:lpstr>Програвач Windows Media</vt:lpstr>
      <vt:lpstr>Презентация PowerPoint</vt:lpstr>
      <vt:lpstr>Використання мультимедіа на веб-сторінках</vt:lpstr>
      <vt:lpstr>Презентация PowerPoint</vt:lpstr>
      <vt:lpstr>Розміщення посилання на аудіо- та відеофайли </vt:lpstr>
      <vt:lpstr>Презентация PowerPoint</vt:lpstr>
      <vt:lpstr>Презентация PowerPoint</vt:lpstr>
      <vt:lpstr>Тег &lt;EMBED&gt;</vt:lpstr>
      <vt:lpstr>Презентация PowerPoint</vt:lpstr>
      <vt:lpstr>Тег &lt;OBJECT&gt;</vt:lpstr>
      <vt:lpstr>Презентация PowerPoint</vt:lpstr>
      <vt:lpstr>Презентация PowerPoint</vt:lpstr>
      <vt:lpstr>Презентация PowerPoint</vt:lpstr>
      <vt:lpstr>Презентация PowerPoint</vt:lpstr>
      <vt:lpstr>HTML5</vt:lpstr>
      <vt:lpstr>Презентация PowerPoint</vt:lpstr>
      <vt:lpstr>Презентация PowerPoint</vt:lpstr>
      <vt:lpstr>Презентация PowerPoint</vt:lpstr>
      <vt:lpstr>Пример </vt:lpstr>
      <vt:lpstr>Тег &lt;AUDIO&gt;</vt:lpstr>
      <vt:lpstr>Презентация PowerPoint</vt:lpstr>
      <vt:lpstr>Пример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мультимедіа на веб-сторінках </dc:title>
  <dc:creator>Zoe</dc:creator>
  <cp:lastModifiedBy>Zoe</cp:lastModifiedBy>
  <cp:revision>1</cp:revision>
  <cp:lastPrinted>1601-01-01T00:00:00Z</cp:lastPrinted>
  <dcterms:created xsi:type="dcterms:W3CDTF">2021-11-04T09:36:58Z</dcterms:created>
  <dcterms:modified xsi:type="dcterms:W3CDTF">2021-11-04T09:37:34Z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