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303" r:id="rId3"/>
    <p:sldId id="270" r:id="rId4"/>
    <p:sldId id="284" r:id="rId5"/>
    <p:sldId id="302" r:id="rId6"/>
    <p:sldId id="304" r:id="rId7"/>
    <p:sldId id="305" r:id="rId8"/>
    <p:sldId id="306" r:id="rId9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3333FF"/>
    <a:srgbClr val="0000FF"/>
    <a:srgbClr val="FF0000"/>
    <a:srgbClr val="00FF00"/>
    <a:srgbClr val="00FFFF"/>
    <a:srgbClr val="66FFFF"/>
    <a:srgbClr val="0000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B6217-4AF3-4B29-9108-F3EE0DBC938D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886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3F36A-AD64-403C-BC9F-585CAC5C2444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719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7780D-E791-4335-BBA2-29ECF9A82C1A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09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C7033-613A-465D-AACB-2E87E06B7FB8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287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70FA1-85E4-4A1E-92E1-0533A5B9DE7C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893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8FC01-B8CE-40A1-9778-1C973EE78E1F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707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60D5B-3035-4353-8B19-C4845D6AE0D2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6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FA811-8138-4EBB-A95A-D2643B962C82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270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60D79-A3FB-4812-9452-21C28042C21D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206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16026-8EBC-4606-8734-F9C5CB2543FC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616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91F8B-6FDE-40A0-8869-71D1CDD336A0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4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B3E743-B10C-4413-89C2-63051060EB33}" type="slidenum">
              <a:rPr lang="uk-UA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2.pn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92285" y="188640"/>
            <a:ext cx="244780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endParaRPr lang="uk-UA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92285" y="1484784"/>
            <a:ext cx="7848600" cy="230832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>
              <a:spcBef>
                <a:spcPct val="50000"/>
              </a:spcBef>
            </a:pPr>
            <a:r>
              <a:rPr lang="uk-UA" sz="72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Паралельність прямої і площини</a:t>
            </a:r>
            <a:endParaRPr lang="uk-UA" sz="72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2875" y="548680"/>
            <a:ext cx="87503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паралельності прямої і </a:t>
            </a:r>
            <a:r>
              <a:rPr lang="uk-UA" sz="3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площини</a:t>
            </a:r>
            <a:endParaRPr lang="uk-UA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49554" y="1988840"/>
            <a:ext cx="8155310" cy="19389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Пряма і площина </a:t>
            </a:r>
            <a:r>
              <a:rPr lang="uk-UA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паралельними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якщо вони не мають спільних точок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71600" y="1148844"/>
            <a:ext cx="21602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5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2875" y="582191"/>
            <a:ext cx="87503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uk-UA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ознака паралельності прямої і площини</a:t>
            </a:r>
            <a:r>
              <a:rPr lang="uk-UA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65162" y="2060848"/>
            <a:ext cx="7705725" cy="255454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пряма, яка не належить площині, паралельна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якій-небудь </a:t>
            </a: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прямій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цієї </a:t>
            </a:r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площини, то вона паралельна і </a:t>
            </a: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всій площині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3535362" y="164734"/>
            <a:ext cx="38449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1372" y="936258"/>
            <a:ext cx="2574615" cy="1700654"/>
          </a:xfrm>
          <a:custGeom>
            <a:avLst/>
            <a:gdLst>
              <a:gd name="connsiteX0" fmla="*/ 0 w 2667213"/>
              <a:gd name="connsiteY0" fmla="*/ 1700654 h 1700654"/>
              <a:gd name="connsiteX1" fmla="*/ 1333607 w 2667213"/>
              <a:gd name="connsiteY1" fmla="*/ 0 h 1700654"/>
              <a:gd name="connsiteX2" fmla="*/ 2667213 w 2667213"/>
              <a:gd name="connsiteY2" fmla="*/ 1700654 h 1700654"/>
              <a:gd name="connsiteX3" fmla="*/ 0 w 2667213"/>
              <a:gd name="connsiteY3" fmla="*/ 1700654 h 1700654"/>
              <a:gd name="connsiteX0" fmla="*/ 0 w 2586190"/>
              <a:gd name="connsiteY0" fmla="*/ 1700654 h 1700654"/>
              <a:gd name="connsiteX1" fmla="*/ 1333607 w 2586190"/>
              <a:gd name="connsiteY1" fmla="*/ 0 h 1700654"/>
              <a:gd name="connsiteX2" fmla="*/ 2586190 w 2586190"/>
              <a:gd name="connsiteY2" fmla="*/ 844128 h 1700654"/>
              <a:gd name="connsiteX3" fmla="*/ 0 w 2586190"/>
              <a:gd name="connsiteY3" fmla="*/ 1700654 h 1700654"/>
              <a:gd name="connsiteX0" fmla="*/ 0 w 2574615"/>
              <a:gd name="connsiteY0" fmla="*/ 1700654 h 1700654"/>
              <a:gd name="connsiteX1" fmla="*/ 1333607 w 2574615"/>
              <a:gd name="connsiteY1" fmla="*/ 0 h 1700654"/>
              <a:gd name="connsiteX2" fmla="*/ 2574615 w 2574615"/>
              <a:gd name="connsiteY2" fmla="*/ 890427 h 1700654"/>
              <a:gd name="connsiteX3" fmla="*/ 0 w 2574615"/>
              <a:gd name="connsiteY3" fmla="*/ 1700654 h 1700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4615" h="1700654">
                <a:moveTo>
                  <a:pt x="0" y="1700654"/>
                </a:moveTo>
                <a:lnTo>
                  <a:pt x="1333607" y="0"/>
                </a:lnTo>
                <a:lnTo>
                  <a:pt x="2574615" y="890427"/>
                </a:lnTo>
                <a:lnTo>
                  <a:pt x="0" y="1700654"/>
                </a:lnTo>
                <a:close/>
              </a:path>
            </a:pathLst>
          </a:cu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11523" y="1829027"/>
            <a:ext cx="4324458" cy="1136901"/>
          </a:xfrm>
          <a:custGeom>
            <a:avLst/>
            <a:gdLst>
              <a:gd name="connsiteX0" fmla="*/ 0 w 1800200"/>
              <a:gd name="connsiteY0" fmla="*/ 0 h 1008112"/>
              <a:gd name="connsiteX1" fmla="*/ 1800200 w 1800200"/>
              <a:gd name="connsiteY1" fmla="*/ 0 h 1008112"/>
              <a:gd name="connsiteX2" fmla="*/ 1800200 w 1800200"/>
              <a:gd name="connsiteY2" fmla="*/ 1008112 h 1008112"/>
              <a:gd name="connsiteX3" fmla="*/ 0 w 1800200"/>
              <a:gd name="connsiteY3" fmla="*/ 1008112 h 1008112"/>
              <a:gd name="connsiteX4" fmla="*/ 0 w 1800200"/>
              <a:gd name="connsiteY4" fmla="*/ 0 h 1008112"/>
              <a:gd name="connsiteX0" fmla="*/ 218941 w 1800200"/>
              <a:gd name="connsiteY0" fmla="*/ 0 h 1239932"/>
              <a:gd name="connsiteX1" fmla="*/ 1800200 w 1800200"/>
              <a:gd name="connsiteY1" fmla="*/ 231820 h 1239932"/>
              <a:gd name="connsiteX2" fmla="*/ 1800200 w 1800200"/>
              <a:gd name="connsiteY2" fmla="*/ 1239932 h 1239932"/>
              <a:gd name="connsiteX3" fmla="*/ 0 w 1800200"/>
              <a:gd name="connsiteY3" fmla="*/ 1239932 h 1239932"/>
              <a:gd name="connsiteX4" fmla="*/ 218941 w 1800200"/>
              <a:gd name="connsiteY4" fmla="*/ 0 h 1239932"/>
              <a:gd name="connsiteX0" fmla="*/ 2627290 w 4208549"/>
              <a:gd name="connsiteY0" fmla="*/ 0 h 1239932"/>
              <a:gd name="connsiteX1" fmla="*/ 4208549 w 4208549"/>
              <a:gd name="connsiteY1" fmla="*/ 231820 h 1239932"/>
              <a:gd name="connsiteX2" fmla="*/ 4208549 w 4208549"/>
              <a:gd name="connsiteY2" fmla="*/ 1239932 h 1239932"/>
              <a:gd name="connsiteX3" fmla="*/ 0 w 4208549"/>
              <a:gd name="connsiteY3" fmla="*/ 827808 h 1239932"/>
              <a:gd name="connsiteX4" fmla="*/ 2627290 w 4208549"/>
              <a:gd name="connsiteY4" fmla="*/ 0 h 1239932"/>
              <a:gd name="connsiteX0" fmla="*/ 2627290 w 4208549"/>
              <a:gd name="connsiteY0" fmla="*/ 0 h 1136901"/>
              <a:gd name="connsiteX1" fmla="*/ 4208549 w 4208549"/>
              <a:gd name="connsiteY1" fmla="*/ 231820 h 1136901"/>
              <a:gd name="connsiteX2" fmla="*/ 1735805 w 4208549"/>
              <a:gd name="connsiteY2" fmla="*/ 1136901 h 1136901"/>
              <a:gd name="connsiteX3" fmla="*/ 0 w 4208549"/>
              <a:gd name="connsiteY3" fmla="*/ 827808 h 1136901"/>
              <a:gd name="connsiteX4" fmla="*/ 2627290 w 4208549"/>
              <a:gd name="connsiteY4" fmla="*/ 0 h 1136901"/>
              <a:gd name="connsiteX0" fmla="*/ 2627290 w 4324458"/>
              <a:gd name="connsiteY0" fmla="*/ 0 h 1136901"/>
              <a:gd name="connsiteX1" fmla="*/ 4324458 w 4324458"/>
              <a:gd name="connsiteY1" fmla="*/ 283335 h 1136901"/>
              <a:gd name="connsiteX2" fmla="*/ 1735805 w 4324458"/>
              <a:gd name="connsiteY2" fmla="*/ 1136901 h 1136901"/>
              <a:gd name="connsiteX3" fmla="*/ 0 w 4324458"/>
              <a:gd name="connsiteY3" fmla="*/ 827808 h 1136901"/>
              <a:gd name="connsiteX4" fmla="*/ 2627290 w 4324458"/>
              <a:gd name="connsiteY4" fmla="*/ 0 h 1136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4458" h="1136901">
                <a:moveTo>
                  <a:pt x="2627290" y="0"/>
                </a:moveTo>
                <a:lnTo>
                  <a:pt x="4324458" y="283335"/>
                </a:lnTo>
                <a:lnTo>
                  <a:pt x="1735805" y="1136901"/>
                </a:lnTo>
                <a:lnTo>
                  <a:pt x="0" y="827808"/>
                </a:lnTo>
                <a:lnTo>
                  <a:pt x="2627290" y="0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67759" y="188682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9518" y="35303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8979" y="1244252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432" y="219205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25680" y="2844225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887473" y="1113513"/>
            <a:ext cx="3002795" cy="846252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066580" y="1886829"/>
            <a:ext cx="4017588" cy="132614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39552" y="1700808"/>
            <a:ext cx="3431344" cy="1076025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07337" y="1484784"/>
            <a:ext cx="4010359" cy="124054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58280" y="2845152"/>
            <a:ext cx="2264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ове</a:t>
            </a:r>
            <a:r>
              <a:rPr lang="uk-U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дення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:</a:t>
            </a:r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35362" y="3116883"/>
            <a:ext cx="51082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QR</a:t>
            </a:r>
            <a:r>
              <a:rPr lang="uk-UA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– за означенням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uk-UA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є середньою лінією трикутника 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NZM</a:t>
            </a:r>
            <a:r>
              <a:rPr lang="uk-UA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;</a:t>
            </a: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uk-UA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Отже: </a:t>
            </a:r>
            <a:endParaRPr lang="uk-UA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59850" y="3947447"/>
                <a:ext cx="8315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QR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NM</a:t>
                </a:r>
                <a:r>
                  <a:rPr lang="uk-UA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– за властивістю середньої лінії трикутника;</a:t>
                </a:r>
                <a:endParaRPr lang="uk-UA" sz="2400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50" y="3947447"/>
                <a:ext cx="8315692" cy="461665"/>
              </a:xfrm>
              <a:prstGeom prst="rect">
                <a:avLst/>
              </a:prstGeom>
              <a:blipFill>
                <a:blip r:embed="rId3"/>
                <a:stretch>
                  <a:fillRect l="-1246" t="-10667" b="-3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07338" y="4445531"/>
                <a:ext cx="772072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PC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400" dirty="0" smtClean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NM</a:t>
                </a:r>
                <a:r>
                  <a:rPr lang="uk-UA" sz="2400" dirty="0" smtClean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– за означенням паралелограма, отже: дві прямі одночасно паралельні до прямої </a:t>
                </a:r>
                <a:r>
                  <a:rPr lang="en-US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NM</a:t>
                </a:r>
                <a:r>
                  <a:rPr lang="uk-UA" sz="24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. Тому:</a:t>
                </a:r>
                <a:endParaRPr lang="uk-UA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38" y="4445531"/>
                <a:ext cx="7720720" cy="830997"/>
              </a:xfrm>
              <a:prstGeom prst="rect">
                <a:avLst/>
              </a:prstGeom>
              <a:blipFill>
                <a:blip r:embed="rId4"/>
                <a:stretch>
                  <a:fillRect l="-1263" t="-5839" b="-18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Овал 12"/>
          <p:cNvSpPr/>
          <p:nvPr/>
        </p:nvSpPr>
        <p:spPr>
          <a:xfrm>
            <a:off x="1691680" y="1700808"/>
            <a:ext cx="72008" cy="653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Овал 22"/>
          <p:cNvSpPr/>
          <p:nvPr/>
        </p:nvSpPr>
        <p:spPr>
          <a:xfrm>
            <a:off x="2987824" y="1340768"/>
            <a:ext cx="72008" cy="653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1259632" y="134076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87824" y="910292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252504" y="2105055"/>
            <a:ext cx="331164" cy="870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900998" y="1297266"/>
            <a:ext cx="331164" cy="870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509425" y="1113513"/>
            <a:ext cx="252028" cy="51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555776" y="1145667"/>
            <a:ext cx="252028" cy="51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3131840" y="1545561"/>
            <a:ext cx="252028" cy="51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178191" y="1577715"/>
            <a:ext cx="252028" cy="51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808993" y="5399638"/>
                <a:ext cx="76021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QR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4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PC</a:t>
                </a:r>
                <a:r>
                  <a:rPr lang="uk-UA" sz="24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– за ознакою паралельних прямих. </a:t>
                </a:r>
                <a:endParaRPr lang="uk-UA" sz="24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93" y="5399638"/>
                <a:ext cx="7602149" cy="461665"/>
              </a:xfrm>
              <a:prstGeom prst="rect">
                <a:avLst/>
              </a:prstGeom>
              <a:blipFill>
                <a:blip r:embed="rId5"/>
                <a:stretch>
                  <a:fillRect l="-1363" t="-10667" b="-3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20601" y="597340"/>
                <a:ext cx="407729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b="1" u="sng" dirty="0" smtClean="0"/>
                  <a:t>Дано:</a:t>
                </a:r>
                <a:r>
                  <a:rPr lang="uk-UA" dirty="0" smtClean="0"/>
                  <a:t> трикутник </a:t>
                </a:r>
                <a:r>
                  <a:rPr lang="en-US" dirty="0" smtClean="0"/>
                  <a:t>ZMN </a:t>
                </a:r>
                <a:r>
                  <a:rPr lang="uk-UA" dirty="0" smtClean="0"/>
                  <a:t>і паралелограм</a:t>
                </a:r>
                <a:r>
                  <a:rPr lang="en-US" dirty="0" smtClean="0"/>
                  <a:t> NMCP</a:t>
                </a:r>
                <a:r>
                  <a:rPr lang="uk-UA" dirty="0" smtClean="0"/>
                  <a:t> </a:t>
                </a:r>
              </a:p>
              <a:p>
                <a:r>
                  <a:rPr lang="uk-UA" dirty="0" smtClean="0"/>
                  <a:t>мають спільну сторону </a:t>
                </a:r>
                <a:r>
                  <a:rPr lang="en-US" dirty="0" smtClean="0"/>
                  <a:t>NM</a:t>
                </a:r>
                <a:r>
                  <a:rPr lang="uk-UA" dirty="0" smtClean="0"/>
                  <a:t>. </a:t>
                </a:r>
              </a:p>
              <a:p>
                <a:r>
                  <a:rPr lang="uk-UA" dirty="0" smtClean="0"/>
                  <a:t>Точка </a:t>
                </a:r>
                <a:r>
                  <a:rPr lang="en-US" dirty="0" smtClean="0"/>
                  <a:t>Z </a:t>
                </a:r>
                <a:r>
                  <a:rPr lang="uk-UA" dirty="0" smtClean="0"/>
                  <a:t>не належить площині                            паралелограма.</a:t>
                </a:r>
              </a:p>
              <a:p>
                <a:endParaRPr lang="uk-UA" dirty="0" smtClean="0"/>
              </a:p>
              <a:p>
                <a:r>
                  <a:rPr lang="en-US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QR</a:t>
                </a:r>
                <a:r>
                  <a:rPr lang="uk-UA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– середня лінія трикутника</a:t>
                </a:r>
                <a:endParaRPr lang="uk-UA" dirty="0" smtClean="0"/>
              </a:p>
              <a:p>
                <a:r>
                  <a:rPr lang="uk-UA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                 </a:t>
                </a:r>
                <a:r>
                  <a:rPr lang="uk-UA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Довести:</a:t>
                </a:r>
                <a:r>
                  <a:rPr lang="uk-UA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QR </a:t>
                </a:r>
                <a14:m>
                  <m:oMath xmlns:m="http://schemas.openxmlformats.org/officeDocument/2006/math">
                    <m:r>
                      <a:rPr lang="en-US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 </m:t>
                    </m:r>
                  </m:oMath>
                </a14:m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PC</a:t>
                </a:r>
                <a:endParaRPr lang="uk-UA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  <a:p>
                <a:r>
                  <a:rPr lang="uk-UA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  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601" y="597340"/>
                <a:ext cx="4077294" cy="2862322"/>
              </a:xfrm>
              <a:prstGeom prst="rect">
                <a:avLst/>
              </a:prstGeom>
              <a:blipFill>
                <a:blip r:embed="rId6"/>
                <a:stretch>
                  <a:fillRect l="-1345" t="-1277" r="-26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474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10" grpId="0"/>
      <p:bldP spid="17" grpId="0"/>
      <p:bldP spid="18" grpId="0"/>
      <p:bldP spid="20" grpId="0"/>
      <p:bldP spid="22" grpId="0"/>
      <p:bldP spid="13" grpId="0" animBg="1"/>
      <p:bldP spid="23" grpId="0" animBg="1"/>
      <p:bldP spid="24" grpId="0"/>
      <p:bldP spid="25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31373" y="936258"/>
            <a:ext cx="2667213" cy="1700654"/>
          </a:xfrm>
          <a:custGeom>
            <a:avLst/>
            <a:gdLst>
              <a:gd name="connsiteX0" fmla="*/ 0 w 2448272"/>
              <a:gd name="connsiteY0" fmla="*/ 0 h 1224136"/>
              <a:gd name="connsiteX1" fmla="*/ 2448272 w 2448272"/>
              <a:gd name="connsiteY1" fmla="*/ 0 h 1224136"/>
              <a:gd name="connsiteX2" fmla="*/ 2448272 w 2448272"/>
              <a:gd name="connsiteY2" fmla="*/ 1224136 h 1224136"/>
              <a:gd name="connsiteX3" fmla="*/ 0 w 2448272"/>
              <a:gd name="connsiteY3" fmla="*/ 1224136 h 1224136"/>
              <a:gd name="connsiteX4" fmla="*/ 0 w 2448272"/>
              <a:gd name="connsiteY4" fmla="*/ 0 h 1224136"/>
              <a:gd name="connsiteX0" fmla="*/ 0 w 2448272"/>
              <a:gd name="connsiteY0" fmla="*/ 476518 h 1700654"/>
              <a:gd name="connsiteX1" fmla="*/ 2074784 w 2448272"/>
              <a:gd name="connsiteY1" fmla="*/ 0 h 1700654"/>
              <a:gd name="connsiteX2" fmla="*/ 2448272 w 2448272"/>
              <a:gd name="connsiteY2" fmla="*/ 1700654 h 1700654"/>
              <a:gd name="connsiteX3" fmla="*/ 0 w 2448272"/>
              <a:gd name="connsiteY3" fmla="*/ 1700654 h 1700654"/>
              <a:gd name="connsiteX4" fmla="*/ 0 w 2448272"/>
              <a:gd name="connsiteY4" fmla="*/ 476518 h 1700654"/>
              <a:gd name="connsiteX0" fmla="*/ 0 w 2667213"/>
              <a:gd name="connsiteY0" fmla="*/ 476518 h 1700654"/>
              <a:gd name="connsiteX1" fmla="*/ 2074784 w 2667213"/>
              <a:gd name="connsiteY1" fmla="*/ 0 h 1700654"/>
              <a:gd name="connsiteX2" fmla="*/ 2667213 w 2667213"/>
              <a:gd name="connsiteY2" fmla="*/ 889285 h 1700654"/>
              <a:gd name="connsiteX3" fmla="*/ 0 w 2667213"/>
              <a:gd name="connsiteY3" fmla="*/ 1700654 h 1700654"/>
              <a:gd name="connsiteX4" fmla="*/ 0 w 2667213"/>
              <a:gd name="connsiteY4" fmla="*/ 476518 h 1700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7213" h="1700654">
                <a:moveTo>
                  <a:pt x="0" y="476518"/>
                </a:moveTo>
                <a:lnTo>
                  <a:pt x="2074784" y="0"/>
                </a:lnTo>
                <a:lnTo>
                  <a:pt x="2667213" y="889285"/>
                </a:lnTo>
                <a:lnTo>
                  <a:pt x="0" y="1700654"/>
                </a:lnTo>
                <a:lnTo>
                  <a:pt x="0" y="476518"/>
                </a:lnTo>
                <a:close/>
              </a:path>
            </a:pathLst>
          </a:cu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11523" y="1829027"/>
            <a:ext cx="4324458" cy="1136901"/>
          </a:xfrm>
          <a:custGeom>
            <a:avLst/>
            <a:gdLst>
              <a:gd name="connsiteX0" fmla="*/ 0 w 1800200"/>
              <a:gd name="connsiteY0" fmla="*/ 0 h 1008112"/>
              <a:gd name="connsiteX1" fmla="*/ 1800200 w 1800200"/>
              <a:gd name="connsiteY1" fmla="*/ 0 h 1008112"/>
              <a:gd name="connsiteX2" fmla="*/ 1800200 w 1800200"/>
              <a:gd name="connsiteY2" fmla="*/ 1008112 h 1008112"/>
              <a:gd name="connsiteX3" fmla="*/ 0 w 1800200"/>
              <a:gd name="connsiteY3" fmla="*/ 1008112 h 1008112"/>
              <a:gd name="connsiteX4" fmla="*/ 0 w 1800200"/>
              <a:gd name="connsiteY4" fmla="*/ 0 h 1008112"/>
              <a:gd name="connsiteX0" fmla="*/ 218941 w 1800200"/>
              <a:gd name="connsiteY0" fmla="*/ 0 h 1239932"/>
              <a:gd name="connsiteX1" fmla="*/ 1800200 w 1800200"/>
              <a:gd name="connsiteY1" fmla="*/ 231820 h 1239932"/>
              <a:gd name="connsiteX2" fmla="*/ 1800200 w 1800200"/>
              <a:gd name="connsiteY2" fmla="*/ 1239932 h 1239932"/>
              <a:gd name="connsiteX3" fmla="*/ 0 w 1800200"/>
              <a:gd name="connsiteY3" fmla="*/ 1239932 h 1239932"/>
              <a:gd name="connsiteX4" fmla="*/ 218941 w 1800200"/>
              <a:gd name="connsiteY4" fmla="*/ 0 h 1239932"/>
              <a:gd name="connsiteX0" fmla="*/ 2627290 w 4208549"/>
              <a:gd name="connsiteY0" fmla="*/ 0 h 1239932"/>
              <a:gd name="connsiteX1" fmla="*/ 4208549 w 4208549"/>
              <a:gd name="connsiteY1" fmla="*/ 231820 h 1239932"/>
              <a:gd name="connsiteX2" fmla="*/ 4208549 w 4208549"/>
              <a:gd name="connsiteY2" fmla="*/ 1239932 h 1239932"/>
              <a:gd name="connsiteX3" fmla="*/ 0 w 4208549"/>
              <a:gd name="connsiteY3" fmla="*/ 827808 h 1239932"/>
              <a:gd name="connsiteX4" fmla="*/ 2627290 w 4208549"/>
              <a:gd name="connsiteY4" fmla="*/ 0 h 1239932"/>
              <a:gd name="connsiteX0" fmla="*/ 2627290 w 4208549"/>
              <a:gd name="connsiteY0" fmla="*/ 0 h 1136901"/>
              <a:gd name="connsiteX1" fmla="*/ 4208549 w 4208549"/>
              <a:gd name="connsiteY1" fmla="*/ 231820 h 1136901"/>
              <a:gd name="connsiteX2" fmla="*/ 1735805 w 4208549"/>
              <a:gd name="connsiteY2" fmla="*/ 1136901 h 1136901"/>
              <a:gd name="connsiteX3" fmla="*/ 0 w 4208549"/>
              <a:gd name="connsiteY3" fmla="*/ 827808 h 1136901"/>
              <a:gd name="connsiteX4" fmla="*/ 2627290 w 4208549"/>
              <a:gd name="connsiteY4" fmla="*/ 0 h 1136901"/>
              <a:gd name="connsiteX0" fmla="*/ 2627290 w 4324458"/>
              <a:gd name="connsiteY0" fmla="*/ 0 h 1136901"/>
              <a:gd name="connsiteX1" fmla="*/ 4324458 w 4324458"/>
              <a:gd name="connsiteY1" fmla="*/ 283335 h 1136901"/>
              <a:gd name="connsiteX2" fmla="*/ 1735805 w 4324458"/>
              <a:gd name="connsiteY2" fmla="*/ 1136901 h 1136901"/>
              <a:gd name="connsiteX3" fmla="*/ 0 w 4324458"/>
              <a:gd name="connsiteY3" fmla="*/ 827808 h 1136901"/>
              <a:gd name="connsiteX4" fmla="*/ 2627290 w 4324458"/>
              <a:gd name="connsiteY4" fmla="*/ 0 h 1136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4458" h="1136901">
                <a:moveTo>
                  <a:pt x="2627290" y="0"/>
                </a:moveTo>
                <a:lnTo>
                  <a:pt x="4324458" y="283335"/>
                </a:lnTo>
                <a:lnTo>
                  <a:pt x="1735805" y="1136901"/>
                </a:lnTo>
                <a:lnTo>
                  <a:pt x="0" y="827808"/>
                </a:lnTo>
                <a:lnTo>
                  <a:pt x="2627290" y="0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67759" y="188682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3888" y="134076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401793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04837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7044" y="2604605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25680" y="2844225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23528" y="832096"/>
            <a:ext cx="3211834" cy="724696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066580" y="1886829"/>
            <a:ext cx="4017588" cy="132614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39552" y="1700808"/>
            <a:ext cx="3431344" cy="1076025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07337" y="1484784"/>
            <a:ext cx="4010359" cy="124054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12642" y="2401550"/>
                <a:ext cx="35358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4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Довести:</a:t>
                </a:r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MN </a:t>
                </a:r>
                <a14:m>
                  <m:oMath xmlns:m="http://schemas.openxmlformats.org/officeDocument/2006/math">
                    <m:r>
                      <a:rPr lang="en-US" sz="24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  <m:r>
                      <a:rPr lang="en-US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AD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642" y="2401550"/>
                <a:ext cx="3535822" cy="461665"/>
              </a:xfrm>
              <a:prstGeom prst="rect">
                <a:avLst/>
              </a:prstGeom>
              <a:blipFill>
                <a:blip r:embed="rId3"/>
                <a:stretch>
                  <a:fillRect l="-2759" t="-11842" b="-368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591795" y="2860440"/>
            <a:ext cx="2264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Дове</a:t>
            </a:r>
            <a:r>
              <a:rPr lang="uk-UA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дення</a:t>
            </a:r>
            <a:r>
              <a:rPr lang="uk-UA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:</a:t>
            </a:r>
            <a:endParaRPr lang="uk-UA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05333" y="3606451"/>
                <a:ext cx="74157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AD</a:t>
                </a:r>
                <a14:m>
                  <m:oMath xmlns:m="http://schemas.openxmlformats.org/officeDocument/2006/math">
                    <m:r>
                      <a:rPr lang="uk-UA" sz="2800" b="0" i="0" smtClean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i="1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800" dirty="0" smtClean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ВС – за означенням паралелограма; </a:t>
                </a:r>
                <a:endParaRPr lang="uk-UA" sz="28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33" y="3606451"/>
                <a:ext cx="7415760" cy="523220"/>
              </a:xfrm>
              <a:prstGeom prst="rect">
                <a:avLst/>
              </a:prstGeom>
              <a:blipFill>
                <a:blip r:embed="rId4"/>
                <a:stretch>
                  <a:fillRect l="-493" t="-14118" b="-3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24693" y="4161220"/>
                <a:ext cx="74313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MN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800" dirty="0" smtClean="0">
                    <a:solidFill>
                      <a:schemeClr val="accent6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ВС – за означенням трапеції, отже:</a:t>
                </a:r>
                <a:endParaRPr lang="uk-UA" sz="2800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93" y="4161220"/>
                <a:ext cx="7431351" cy="523220"/>
              </a:xfrm>
              <a:prstGeom prst="rect">
                <a:avLst/>
              </a:prstGeom>
              <a:blipFill>
                <a:blip r:embed="rId5"/>
                <a:stretch>
                  <a:fillRect l="-1805" t="-14118" b="-3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9552" y="4785581"/>
                <a:ext cx="728154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MN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</m:t>
                    </m:r>
                  </m:oMath>
                </a14:m>
                <a:r>
                  <a:rPr lang="uk-UA" sz="28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AD</a:t>
                </a:r>
                <a:r>
                  <a:rPr lang="uk-UA" sz="28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– за ознакою паралельних прямих. </a:t>
                </a:r>
                <a:endParaRPr lang="uk-UA" sz="28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785581"/>
                <a:ext cx="7281541" cy="954107"/>
              </a:xfrm>
              <a:prstGeom prst="rect">
                <a:avLst/>
              </a:prstGeom>
              <a:blipFill>
                <a:blip r:embed="rId6"/>
                <a:stretch>
                  <a:fillRect l="-1843" t="-7006" b="-203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3867429" y="247321"/>
            <a:ext cx="38449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09267" y="764704"/>
            <a:ext cx="30391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u="sng" dirty="0" smtClean="0"/>
              <a:t>Дано:</a:t>
            </a:r>
            <a:r>
              <a:rPr lang="uk-UA" b="1" dirty="0" smtClean="0"/>
              <a:t> </a:t>
            </a:r>
            <a:r>
              <a:rPr lang="en-US" dirty="0" smtClean="0"/>
              <a:t>NMCB</a:t>
            </a:r>
            <a:r>
              <a:rPr lang="uk-UA" dirty="0" smtClean="0"/>
              <a:t> – трапеція, </a:t>
            </a:r>
            <a:r>
              <a:rPr lang="en-US" dirty="0" smtClean="0"/>
              <a:t> ABCD</a:t>
            </a:r>
            <a:r>
              <a:rPr lang="uk-UA" dirty="0" smtClean="0"/>
              <a:t> – паралелограм. Основа трапеції </a:t>
            </a:r>
            <a:r>
              <a:rPr lang="en-US" dirty="0" smtClean="0"/>
              <a:t>NM</a:t>
            </a:r>
            <a:r>
              <a:rPr lang="uk-UA" dirty="0" smtClean="0"/>
              <a:t> не належить площині                            паралелограма </a:t>
            </a:r>
            <a:r>
              <a:rPr lang="en-US" dirty="0" smtClean="0"/>
              <a:t>ABCD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1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7" grpId="0"/>
      <p:bldP spid="18" grpId="0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5"/>
              <p:cNvSpPr txBox="1">
                <a:spLocks noChangeArrowheads="1"/>
              </p:cNvSpPr>
              <p:nvPr/>
            </p:nvSpPr>
            <p:spPr bwMode="auto">
              <a:xfrm>
                <a:off x="446269" y="692696"/>
                <a:ext cx="8258992" cy="1040093"/>
              </a:xfrm>
              <a:prstGeom prst="rect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Відрізки ОА і ОВ перетинають площину </a:t>
                </a:r>
                <a14:m>
                  <m:oMath xmlns:m="http://schemas.openxmlformats.org/officeDocument/2006/math">
                    <m:r>
                      <a:rPr lang="uk-UA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в точках А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і В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, </a:t>
                </a:r>
              </a:p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які є серединами цих відрізків. Знайдіть </a:t>
                </a:r>
                <a:r>
                  <a:rPr lang="uk-UA" sz="2400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довжину 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АВ, </a:t>
                </a:r>
              </a:p>
              <a:p>
                <a:pPr algn="ctr" eaLnBrk="1" hangingPunct="1">
                  <a:lnSpc>
                    <a:spcPct val="80000"/>
                  </a:lnSpc>
                </a:pP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якщо А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В</a:t>
                </a:r>
                <a:r>
                  <a:rPr lang="uk-UA" sz="2400" i="1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uk-UA" sz="2400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= 3,8 см.</a:t>
                </a:r>
                <a:endParaRPr lang="ru-RU" sz="24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1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269" y="692696"/>
                <a:ext cx="8258992" cy="10400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ex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6"/>
          <p:cNvSpPr>
            <a:spLocks noChangeArrowheads="1"/>
          </p:cNvSpPr>
          <p:nvPr/>
        </p:nvSpPr>
        <p:spPr bwMode="auto">
          <a:xfrm>
            <a:off x="611188" y="3357563"/>
            <a:ext cx="3384550" cy="1223962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684213" y="3789363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α</a:t>
            </a:r>
            <a:endParaRPr lang="ru-RU" sz="2000"/>
          </a:p>
        </p:txBody>
      </p:sp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2339975" y="220345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8" name="Oval 9"/>
          <p:cNvSpPr>
            <a:spLocks noChangeArrowheads="1"/>
          </p:cNvSpPr>
          <p:nvPr/>
        </p:nvSpPr>
        <p:spPr bwMode="auto">
          <a:xfrm>
            <a:off x="2638425" y="37385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1576388" y="3644900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195513" y="1844675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О</a:t>
            </a:r>
            <a:endParaRPr lang="ru-RU" sz="2000"/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17525" y="4724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А</a:t>
            </a:r>
            <a:endParaRPr lang="ru-RU" sz="2000"/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3059113" y="4941888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В</a:t>
            </a:r>
            <a:endParaRPr lang="ru-RU" sz="2000"/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2667000" y="350043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В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1187450" y="3357563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А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5" name="Oval 16"/>
          <p:cNvSpPr>
            <a:spLocks noChangeArrowheads="1"/>
          </p:cNvSpPr>
          <p:nvPr/>
        </p:nvSpPr>
        <p:spPr bwMode="auto">
          <a:xfrm>
            <a:off x="2943225" y="522922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>
            <a:off x="804863" y="501173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 flipH="1">
            <a:off x="1547813" y="2205038"/>
            <a:ext cx="86360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 flipH="1">
            <a:off x="1187450" y="3789363"/>
            <a:ext cx="360363" cy="6477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 flipH="1">
            <a:off x="827088" y="4437063"/>
            <a:ext cx="360362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2" name="Line 23"/>
          <p:cNvSpPr>
            <a:spLocks noChangeShapeType="1"/>
          </p:cNvSpPr>
          <p:nvPr/>
        </p:nvSpPr>
        <p:spPr bwMode="auto">
          <a:xfrm>
            <a:off x="2389188" y="2205038"/>
            <a:ext cx="287337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3" name="Line 24"/>
          <p:cNvSpPr>
            <a:spLocks noChangeShapeType="1"/>
          </p:cNvSpPr>
          <p:nvPr/>
        </p:nvSpPr>
        <p:spPr bwMode="auto">
          <a:xfrm>
            <a:off x="2678113" y="3789363"/>
            <a:ext cx="142875" cy="7191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>
            <a:off x="2816225" y="4508500"/>
            <a:ext cx="144463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1619250" y="3716338"/>
            <a:ext cx="1008063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" name="Line 27"/>
          <p:cNvSpPr>
            <a:spLocks noChangeShapeType="1"/>
          </p:cNvSpPr>
          <p:nvPr/>
        </p:nvSpPr>
        <p:spPr bwMode="auto">
          <a:xfrm>
            <a:off x="827088" y="5062538"/>
            <a:ext cx="21605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4202113" y="2617748"/>
            <a:ext cx="4690367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1) В  </a:t>
            </a:r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Δ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АОВ – А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середня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лінія за означенням.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4093739" y="3534184"/>
            <a:ext cx="49071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2) За властивістю середньої лінії,</a:t>
            </a:r>
          </a:p>
          <a:p>
            <a:pPr eaLnBrk="1" hangingPunct="1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АВ = 2А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</a:t>
            </a:r>
            <a:r>
              <a:rPr lang="uk-UA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= 2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·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 3,8 = 7,6 (см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).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635896" y="260648"/>
            <a:ext cx="26642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Задача 3 </a:t>
            </a:r>
            <a:endParaRPr lang="uk-U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20072" y="197994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Розв'язання: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443711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Відповідь: 7,6 см.</a:t>
            </a:r>
            <a:endParaRPr 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330738">
            <a:off x="1708205" y="3412009"/>
            <a:ext cx="1164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3,8 см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83066" y="465487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674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/>
      <p:bldP spid="39" grpId="0"/>
      <p:bldP spid="41" grpId="0"/>
      <p:bldP spid="42" grpId="0"/>
      <p:bldP spid="43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6"/>
          <p:cNvSpPr>
            <a:spLocks noChangeArrowheads="1"/>
          </p:cNvSpPr>
          <p:nvPr/>
        </p:nvSpPr>
        <p:spPr bwMode="auto">
          <a:xfrm>
            <a:off x="611188" y="1882627"/>
            <a:ext cx="3384550" cy="1223962"/>
          </a:xfrm>
          <a:prstGeom prst="ellipse">
            <a:avLst/>
          </a:prstGeom>
          <a:solidFill>
            <a:srgbClr val="FFFF00">
              <a:alpha val="45098"/>
            </a:srgbClr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uk-UA"/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2843808" y="247320"/>
            <a:ext cx="44444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uk-UA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7"/>
              <p:cNvSpPr>
                <a:spLocks noChangeArrowheads="1"/>
              </p:cNvSpPr>
              <p:nvPr/>
            </p:nvSpPr>
            <p:spPr bwMode="auto">
              <a:xfrm>
                <a:off x="684213" y="2314427"/>
                <a:ext cx="410433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000" dirty="0">
                  <a:latin typeface="Book Antiqua" pitchFamily="18" charset="0"/>
                </a:endParaRPr>
              </a:p>
            </p:txBody>
          </p:sp>
        </mc:Choice>
        <mc:Fallback xmlns="">
          <p:sp>
            <p:nvSpPr>
              <p:cNvPr id="43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4213" y="2314427"/>
                <a:ext cx="410433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al 8"/>
          <p:cNvSpPr>
            <a:spLocks noChangeArrowheads="1"/>
          </p:cNvSpPr>
          <p:nvPr/>
        </p:nvSpPr>
        <p:spPr bwMode="auto">
          <a:xfrm>
            <a:off x="2339975" y="728514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2662764" y="2396541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6" name="Oval 10"/>
          <p:cNvSpPr>
            <a:spLocks noChangeArrowheads="1"/>
          </p:cNvSpPr>
          <p:nvPr/>
        </p:nvSpPr>
        <p:spPr bwMode="auto">
          <a:xfrm>
            <a:off x="1454693" y="2361199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2865735" y="3057016"/>
            <a:ext cx="3561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2227350" y="404664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/>
              <a:t>А</a:t>
            </a:r>
            <a:endParaRPr lang="ru-RU" sz="2000" dirty="0"/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661988" y="3086680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1096813" y="2063572"/>
            <a:ext cx="5028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/>
              <a:t>В</a:t>
            </a:r>
            <a:r>
              <a:rPr lang="uk-UA" sz="2000" baseline="-25000" dirty="0"/>
              <a:t>1</a:t>
            </a:r>
            <a:endParaRPr lang="ru-RU" sz="2000" dirty="0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638645" y="2138213"/>
            <a:ext cx="4411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 smtClean="0"/>
              <a:t>С</a:t>
            </a:r>
            <a:r>
              <a:rPr lang="uk-UA" sz="2000" baseline="-25000" dirty="0" smtClean="0"/>
              <a:t>1</a:t>
            </a:r>
            <a:endParaRPr lang="ru-RU" sz="2000" dirty="0"/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2801251" y="324603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3" name="Oval 17"/>
          <p:cNvSpPr>
            <a:spLocks noChangeArrowheads="1"/>
          </p:cNvSpPr>
          <p:nvPr/>
        </p:nvSpPr>
        <p:spPr bwMode="auto">
          <a:xfrm>
            <a:off x="987552" y="3237944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H="1">
            <a:off x="1547813" y="730102"/>
            <a:ext cx="86360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H="1">
            <a:off x="1187450" y="2314427"/>
            <a:ext cx="360363" cy="6477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 flipH="1">
            <a:off x="1016000" y="2962127"/>
            <a:ext cx="171450" cy="323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>
            <a:off x="2389188" y="730102"/>
            <a:ext cx="287337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8" name="Line 24"/>
          <p:cNvSpPr>
            <a:spLocks noChangeShapeType="1"/>
          </p:cNvSpPr>
          <p:nvPr/>
        </p:nvSpPr>
        <p:spPr bwMode="auto">
          <a:xfrm>
            <a:off x="2678113" y="2314427"/>
            <a:ext cx="142875" cy="7191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9" name="Line 25"/>
          <p:cNvSpPr>
            <a:spLocks noChangeShapeType="1"/>
          </p:cNvSpPr>
          <p:nvPr/>
        </p:nvSpPr>
        <p:spPr bwMode="auto">
          <a:xfrm>
            <a:off x="2816225" y="3033564"/>
            <a:ext cx="27583" cy="25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>
            <a:off x="1490411" y="2418902"/>
            <a:ext cx="1192507" cy="182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003211" y="3293584"/>
            <a:ext cx="184059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 Box 28"/>
              <p:cNvSpPr txBox="1">
                <a:spLocks noChangeArrowheads="1"/>
              </p:cNvSpPr>
              <p:nvPr/>
            </p:nvSpPr>
            <p:spPr bwMode="auto">
              <a:xfrm>
                <a:off x="4269514" y="2786889"/>
                <a:ext cx="298941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АВС</m:t>
                        </m:r>
                      </m:e>
                    </m:d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∩</m:t>
                    </m:r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С</m:t>
                        </m:r>
                      </m:e>
                      <m:sub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ru-RU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62" name="Text 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69514" y="2786889"/>
                <a:ext cx="2989416" cy="461665"/>
              </a:xfrm>
              <a:prstGeom prst="rect">
                <a:avLst/>
              </a:prstGeom>
              <a:blipFill>
                <a:blip r:embed="rId4"/>
                <a:stretch>
                  <a:fillRect l="-3259" t="-10526" b="-3684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885303" y="2191317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Розв'язання: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79771" y="210305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12 см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83066" y="3179941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C00000"/>
                </a:solidFill>
                <a:latin typeface="Book Antiqua" pitchFamily="18" charset="0"/>
              </a:rPr>
              <a:t>?</a:t>
            </a:r>
            <a:endParaRPr lang="ru-RU" sz="36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7844962">
            <a:off x="1431343" y="1055963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3 ч.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17844962">
            <a:off x="694593" y="2429151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ч.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 Box 28"/>
              <p:cNvSpPr txBox="1">
                <a:spLocks noChangeArrowheads="1"/>
              </p:cNvSpPr>
              <p:nvPr/>
            </p:nvSpPr>
            <p:spPr bwMode="auto">
              <a:xfrm>
                <a:off x="3485929" y="3243401"/>
                <a:ext cx="5148262" cy="11918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ВС </m:t>
                      </m:r>
                      <m:r>
                        <a:rPr lang="uk-UA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uk-UA" sz="24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uk-UA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/>
                        </a:rPr>
                        <m:t>,  тому </m:t>
                      </m:r>
                      <m:r>
                        <a:rPr lang="uk-UA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ВС∥</m:t>
                      </m:r>
                      <m:sSub>
                        <m:sSubPr>
                          <m:ctrlP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В</m:t>
                          </m:r>
                        </m:e>
                        <m:sub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С</m:t>
                          </m:r>
                        </m:e>
                        <m:sub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за ознакою⟹∆ВАС~∆</m:t>
                      </m:r>
                      <m:sSub>
                        <m:sSubPr>
                          <m:ctrlP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В</m:t>
                          </m:r>
                        </m:e>
                        <m:sub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А</m:t>
                      </m:r>
                      <m:sSub>
                        <m:sSubPr>
                          <m:ctrlP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С</m:t>
                          </m:r>
                        </m:e>
                        <m:sub>
                          <m:r>
                            <a:rPr lang="uk-UA" sz="24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uk-UA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⟹</m:t>
                      </m:r>
                    </m:oMath>
                  </m:oMathPara>
                </a14:m>
                <a:endParaRPr lang="ru-RU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69" name="Text 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85929" y="3243401"/>
                <a:ext cx="5148262" cy="1191801"/>
              </a:xfrm>
              <a:prstGeom prst="rect">
                <a:avLst/>
              </a:prstGeom>
              <a:blipFill>
                <a:blip r:embed="rId5"/>
                <a:stretch>
                  <a:fillRect b="-15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539552" y="4211379"/>
                <a:ext cx="4371277" cy="881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uk-UA" sz="2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У подібних трикутниках відповідні сторони пропорційні. </m:t>
                      </m:r>
                    </m:oMath>
                  </m:oMathPara>
                </a14:m>
                <a:endParaRPr lang="uk-UA" sz="2000" b="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Отже:  </m:t>
                    </m:r>
                    <m:f>
                      <m:fPr>
                        <m:ctrlPr>
                          <a:rPr lang="uk-UA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ВА</m:t>
                        </m:r>
                      </m:num>
                      <m:den>
                        <m:sSub>
                          <m:sSubPr>
                            <m:ctrlP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uk-UA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А</m:t>
                        </m:r>
                      </m:den>
                    </m:f>
                    <m:r>
                      <a:rPr lang="uk-UA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ВС</m:t>
                        </m:r>
                      </m:num>
                      <m:den>
                        <m:sSub>
                          <m:sSubPr>
                            <m:ctrlP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В</m:t>
                            </m:r>
                          </m:e>
                          <m:sub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С</m:t>
                            </m:r>
                          </m:e>
                          <m:sub>
                            <m:r>
                              <a:rPr lang="uk-UA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k-UA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211379"/>
                <a:ext cx="4371277" cy="881460"/>
              </a:xfrm>
              <a:prstGeom prst="rect">
                <a:avLst/>
              </a:prstGeom>
              <a:blipFill>
                <a:blip r:embed="rId6"/>
                <a:stretch>
                  <a:fillRect r="-56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954578" y="5017854"/>
                <a:ext cx="1779624" cy="6433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2)  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ВС</m:t>
                        </m:r>
                      </m:num>
                      <m:den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578" y="5017854"/>
                <a:ext cx="1779624" cy="6433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2836970" y="5142383"/>
                <a:ext cx="18722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3ВС=48;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970" y="5142383"/>
                <a:ext cx="1872208" cy="461665"/>
              </a:xfrm>
              <a:prstGeom prst="rect">
                <a:avLst/>
              </a:prstGeom>
              <a:blipFill>
                <a:blip r:embed="rId8"/>
                <a:stretch>
                  <a:fillRect l="-974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4846378" y="5125402"/>
                <a:ext cx="2232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ВС=16</m:t>
                    </m:r>
                    <m:d>
                      <m:dPr>
                        <m:ctrlP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sz="24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см</m:t>
                        </m:r>
                      </m:e>
                    </m:d>
                    <m:r>
                      <a:rPr lang="uk-UA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uk-UA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itchFamily="18" charset="0"/>
                  </a:rPr>
                  <a:t> </a:t>
                </a:r>
                <a:endParaRPr lang="uk-UA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6378" y="5125402"/>
                <a:ext cx="2232248" cy="461665"/>
              </a:xfrm>
              <a:prstGeom prst="rect">
                <a:avLst/>
              </a:prstGeom>
              <a:blipFill>
                <a:blip r:embed="rId9"/>
                <a:stretch>
                  <a:fillRect l="-820"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3079791" y="5877272"/>
            <a:ext cx="3698871" cy="594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Відповідь: 16 см.</a:t>
            </a:r>
            <a:endParaRPr lang="uk-UA" sz="32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891279" y="742357"/>
                <a:ext cx="5982861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b="1" u="sng" dirty="0" smtClean="0"/>
                  <a:t>Дано: </a:t>
                </a:r>
                <a:r>
                  <a:rPr lang="uk-UA" dirty="0" smtClean="0"/>
                  <a:t>трикутник АВС, площина </a:t>
                </a:r>
                <a14:m>
                  <m:oMath xmlns:m="http://schemas.openxmlformats.org/officeDocument/2006/math">
                    <m:r>
                      <a:rPr lang="uk-UA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∥ВС, </m:t>
                    </m:r>
                  </m:oMath>
                </a14:m>
                <a:endPara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endParaRPr>
              </a:p>
              <a:p>
                <a:r>
                  <a:rPr lang="uk-UA" dirty="0" smtClean="0"/>
                  <a:t> площина </a:t>
                </a:r>
                <a:r>
                  <a:rPr lang="uk-UA" b="1" dirty="0" smtClean="0"/>
                  <a:t>α </a:t>
                </a:r>
                <a:r>
                  <a:rPr lang="uk-UA" dirty="0" smtClean="0"/>
                  <a:t>перетинає сторони </a:t>
                </a:r>
                <a:r>
                  <a:rPr lang="uk-UA" dirty="0" err="1" smtClean="0"/>
                  <a:t>тр</a:t>
                </a:r>
                <a:r>
                  <a:rPr lang="uk-UA" dirty="0" smtClean="0"/>
                  <a:t>-ка АВС відповідно у точках В</a:t>
                </a:r>
                <a:r>
                  <a:rPr lang="uk-UA" baseline="-25000" dirty="0" smtClean="0"/>
                  <a:t>1</a:t>
                </a:r>
                <a:r>
                  <a:rPr lang="uk-UA" dirty="0" smtClean="0"/>
                  <a:t> і С</a:t>
                </a:r>
                <a:r>
                  <a:rPr lang="uk-UA" baseline="-25000" dirty="0" smtClean="0"/>
                  <a:t>1</a:t>
                </a:r>
                <a:r>
                  <a:rPr lang="uk-UA" dirty="0" smtClean="0"/>
                  <a:t> так, що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А</m:t>
                    </m:r>
                  </m:oMath>
                </a14:m>
                <a:r>
                  <a:rPr lang="uk-UA" dirty="0" smtClean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В=3 :1,</m:t>
                    </m:r>
                  </m:oMath>
                </a14:m>
                <a:r>
                  <a:rPr lang="uk-UA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uk-UA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=12см</m:t>
                    </m:r>
                  </m:oMath>
                </a14:m>
                <a:r>
                  <a:rPr lang="uk-UA" baseline="-25000" dirty="0" smtClean="0"/>
                  <a:t>        </a:t>
                </a:r>
                <a:endParaRPr lang="ru-RU" dirty="0"/>
              </a:p>
              <a:p>
                <a:r>
                  <a:rPr lang="uk-UA" baseline="-25000" dirty="0" smtClean="0"/>
                  <a:t> </a:t>
                </a:r>
                <a:endParaRPr lang="ru-RU" dirty="0"/>
              </a:p>
              <a:p>
                <a:r>
                  <a:rPr lang="uk-UA" b="1" u="sng" dirty="0" smtClean="0"/>
                  <a:t>Знайти: </a:t>
                </a:r>
                <a:r>
                  <a:rPr lang="uk-UA" dirty="0" smtClean="0"/>
                  <a:t> ВС -?</a:t>
                </a:r>
                <a:endParaRPr lang="ru-RU" b="1" u="sng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279" y="742357"/>
                <a:ext cx="5982861" cy="1754326"/>
              </a:xfrm>
              <a:prstGeom prst="rect">
                <a:avLst/>
              </a:prstGeom>
              <a:blipFill>
                <a:blip r:embed="rId10"/>
                <a:stretch>
                  <a:fillRect l="-815" t="-2431" r="-17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71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5" grpId="0"/>
      <p:bldP spid="66" grpId="0"/>
      <p:bldP spid="5" grpId="0"/>
      <p:bldP spid="67" grpId="0"/>
      <p:bldP spid="69" grpId="0"/>
      <p:bldP spid="70" grpId="0"/>
      <p:bldP spid="72" grpId="0"/>
      <p:bldP spid="73" grpId="0"/>
      <p:bldP spid="74" grpId="0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3023331" y="560536"/>
            <a:ext cx="28813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anose="02020603050405020304" pitchFamily="18" charset="0"/>
              </a:rPr>
              <a:t>Висновки:</a:t>
            </a:r>
            <a:endParaRPr lang="uk-U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9552" y="1124743"/>
            <a:ext cx="7848872" cy="39703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Якщо пряма паралельна площині, то в цій площині існує безліч прямих, паралельних даній прямій.</a:t>
            </a:r>
            <a:r>
              <a:rPr lang="uk-UA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endParaRPr lang="uk-UA" sz="28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Щоб </a:t>
            </a:r>
            <a:r>
              <a:rPr lang="uk-UA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довести, що пряма паралельна площині, достатньо знайти у цій площині хоча б одну пряму, паралельну даній</a:t>
            </a:r>
            <a:r>
              <a:rPr lang="uk-UA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</a:p>
          <a:p>
            <a:pPr marL="457200" indent="-457200">
              <a:buBlip>
                <a:blip r:embed="rId3"/>
              </a:buBlip>
            </a:pPr>
            <a:r>
              <a:rPr lang="uk-UA" sz="28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Якщо пряма паралельна двом площинам, що перетинаються, то вона паралельна і прямій їхнього перетину.</a:t>
            </a:r>
            <a:endParaRPr lang="uk-UA" sz="28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426</Words>
  <Application>Microsoft Office PowerPoint</Application>
  <PresentationFormat>Экран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Book Antiqua</vt:lpstr>
      <vt:lpstr>Cambria Math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Пользователь</cp:lastModifiedBy>
  <cp:revision>60</cp:revision>
  <dcterms:created xsi:type="dcterms:W3CDTF">2010-11-16T15:03:00Z</dcterms:created>
  <dcterms:modified xsi:type="dcterms:W3CDTF">2021-11-03T17:52:09Z</dcterms:modified>
</cp:coreProperties>
</file>