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4%D0%B5%D1%80%D0%B6%D0%B0%D0%B2%D0%B0" TargetMode="External"/><Relationship Id="rId2" Type="http://schemas.openxmlformats.org/officeDocument/2006/relationships/hyperlink" Target="https://uk.wikipedia.org/wiki/%D0%A1%D1%83%D0%B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2276871"/>
            <a:ext cx="5723468" cy="2376265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Європейський Суд з прав людини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7056784" cy="518457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заяви, в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йдеться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гарантованих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Конвенцією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протоколами до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 – одного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державами – сторонами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Конвенції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 можете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Суду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скаргами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предмет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владних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парламенту, суду,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прокуратури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держав. 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заяви,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недержавних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інституцій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заяви до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того, як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юридичного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шести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винесення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остаточного </a:t>
            </a:r>
            <a:r>
              <a:rPr lang="uk-UA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рішення, тобто пройдено всі судові установи у власній країні (апеляція, касація).  Суд не розглядає заяву, яка не відповідає цим умовам прийнятності.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349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08720"/>
            <a:ext cx="6984776" cy="5040560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Офіційними мовами Суду є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англійська та французька,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але за бажанням Ви можете звертатися до Секретаріату Суду офіційною мовою однієї з держав, що ратифікували Конвенцію Суд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приймає лише ті заяви, які надіслані поштою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(а не по телефону). Якщо Ви відсилаєте свою заяву електронною поштою або факсом, Вам обов’язково потрібно продублювати її звичайною поштою. Листи і документи, які надсилаються до Суду, не слід прошивати 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степлером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склеювати чи скріплювати іншим чином. Усі сторінки повинні бути послідовно пронумеровані.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90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6912768" cy="5112568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заяві необхідно: 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навести стислий виклад фактів, щодо яких Ви скаржитися, та суть Ваших скарг; 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зазначити права, гарантовані Конвенцією або протоколами до неї, які, на Вашу думку, були порушені; 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назвати національні засоби юридичного захисту, якими Ви скористалися; 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навести перелік рішень судів (або інших державних органів) у справі, із зазначенням дати кожного рішення та органу, який його виніс, а також коротку інформацію про зміст цього рішення. До листа необхідно додати копії самих рішень (Суд не повертає надіслані йому документи, тому необхідно надсилати виключно копії, а не оригінали). 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Регламент Суду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підписана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Вами як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заявником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вашим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представником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990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11074"/>
            <a:ext cx="7128792" cy="5256584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Після отримання від Вас першого листа або формуляру заяви Секретаріат Суду надсилає відповідь з повідомленням про те, що за Вашим іменем було відкрито справу, номер якої потрібно зазначати в усіх наступних листах до Суду. Надалі до Вас можуть звернутися за додатковою інформацією, документами чи роз’ясненнями, пов’язаними із заявою.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 маєте своєчасно і сумлінно відповідати на листи Секретаріату Суду. Будь-яка затримка з відповіддю може розцінюватися як те, що Ви не зацікавлені у продовженні провадження в Суді, і розгляд заяви, відповідно, припиняється.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Немає необхідності бути особисто присутнім у Суді для усного викладення обставин справи.  Процедура розгляду справ Судом є письмовою, що не потребує Вашої особистої присутності у Суді. Вас обов’язково буде поінформовано про будь-яке рішення, винесене Судом у Вашій справі. 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9451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Європейський суд взагалі не обмежений термінами. Весь час провадження в Європейському суді може тривати від трьох до восьми років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Процедура розгляду справи безкоштовна. 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919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565344" cy="4814349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Згідно з даними на кінець 2013 року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верхню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частину списку країн за кількістю 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переданих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 суддівським складам  скарг, які знаходяться на розгляді  займають: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Росія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16800 (16,8 %)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Італія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14 400 ( 14,44 %)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13300 ( 13,33 %)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Сербія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11 250 ( 11,3 %)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Туреччина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10 950 ( 11,0 %)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Румунія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6150 (6,2 %) 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92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>
            <a:norm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моменту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чинності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нашої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Конвенції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свобод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Європейського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суду з прав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скаргами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гарантованих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Конвенцією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звернулось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3500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1278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196752"/>
            <a:ext cx="6196405" cy="4392488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Підставою для створення Європейського Суду з прав людини стало прийняття та ратифікація країнами-членами Ради Європи у 1953 році Конвенції про захист прав людини і основоположних свобод. У зв’язку з цим виникла потреба у створенні органу, який би захищав та обстоював права і свободи, зафіксовані у Конвенції.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65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196752"/>
            <a:ext cx="6196405" cy="4526317"/>
          </a:xfrm>
        </p:spPr>
        <p:txBody>
          <a:bodyPr>
            <a:normAutofit fontScale="85000" lnSpcReduction="10000"/>
          </a:bodyPr>
          <a:lstStyle/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Конвенція закріплює такі основні положення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/>
              <a:t>СТАТТЯ 2</a:t>
            </a:r>
            <a:r>
              <a:rPr lang="uk-UA" b="1" dirty="0"/>
              <a:t>   </a:t>
            </a:r>
            <a:r>
              <a:rPr lang="ru-RU" b="1" dirty="0"/>
              <a:t>Право на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endParaRPr lang="ru-RU" dirty="0"/>
          </a:p>
          <a:p>
            <a:r>
              <a:rPr lang="ru-RU" b="1" dirty="0"/>
              <a:t>СТАТТЯ 3 </a:t>
            </a:r>
            <a:r>
              <a:rPr lang="uk-UA" b="1" dirty="0"/>
              <a:t>  </a:t>
            </a:r>
            <a:r>
              <a:rPr lang="ru-RU" b="1" dirty="0"/>
              <a:t>Заборона </a:t>
            </a:r>
            <a:r>
              <a:rPr lang="ru-RU" b="1" dirty="0" err="1"/>
              <a:t>катування</a:t>
            </a:r>
            <a:endParaRPr lang="ru-RU" dirty="0"/>
          </a:p>
          <a:p>
            <a:r>
              <a:rPr lang="ru-RU" b="1" dirty="0"/>
              <a:t>СТАТТЯ 5 </a:t>
            </a:r>
            <a:r>
              <a:rPr lang="uk-UA" b="1" dirty="0"/>
              <a:t>  </a:t>
            </a:r>
            <a:r>
              <a:rPr lang="ru-RU" b="1" dirty="0"/>
              <a:t>Право на свободу та </a:t>
            </a:r>
            <a:r>
              <a:rPr lang="ru-RU" b="1" dirty="0" err="1"/>
              <a:t>особисту</a:t>
            </a:r>
            <a:r>
              <a:rPr lang="ru-RU" b="1" dirty="0"/>
              <a:t> </a:t>
            </a:r>
            <a:r>
              <a:rPr lang="ru-RU" b="1" dirty="0" err="1"/>
              <a:t>недоторканність</a:t>
            </a:r>
            <a:endParaRPr lang="ru-RU" dirty="0"/>
          </a:p>
          <a:p>
            <a:r>
              <a:rPr lang="ru-RU" b="1" dirty="0"/>
              <a:t>СТАТТЯ 6 </a:t>
            </a:r>
            <a:r>
              <a:rPr lang="uk-UA" b="1" dirty="0"/>
              <a:t>   </a:t>
            </a:r>
            <a:r>
              <a:rPr lang="ru-RU" b="1" dirty="0"/>
              <a:t>Право на </a:t>
            </a:r>
            <a:r>
              <a:rPr lang="ru-RU" b="1" dirty="0" err="1"/>
              <a:t>справедливий</a:t>
            </a:r>
            <a:r>
              <a:rPr lang="ru-RU" b="1" dirty="0"/>
              <a:t> суд</a:t>
            </a:r>
            <a:endParaRPr lang="ru-RU" dirty="0"/>
          </a:p>
          <a:p>
            <a:r>
              <a:rPr lang="ru-RU" b="1" dirty="0"/>
              <a:t>СТАТТЯ 8 </a:t>
            </a:r>
            <a:r>
              <a:rPr lang="uk-UA" b="1" dirty="0"/>
              <a:t>  </a:t>
            </a:r>
            <a:r>
              <a:rPr lang="ru-RU" b="1" dirty="0"/>
              <a:t>Право на </a:t>
            </a:r>
            <a:r>
              <a:rPr lang="ru-RU" b="1" dirty="0" err="1"/>
              <a:t>повагу</a:t>
            </a:r>
            <a:r>
              <a:rPr lang="ru-RU" b="1" dirty="0"/>
              <a:t> до приватного і </a:t>
            </a:r>
            <a:r>
              <a:rPr lang="ru-RU" b="1" dirty="0" err="1"/>
              <a:t>сімейного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endParaRPr lang="ru-RU" dirty="0"/>
          </a:p>
          <a:p>
            <a:r>
              <a:rPr lang="ru-RU" b="1" dirty="0"/>
              <a:t>СТАТТЯ 9 </a:t>
            </a:r>
            <a:r>
              <a:rPr lang="uk-UA" b="1" dirty="0"/>
              <a:t>  </a:t>
            </a:r>
            <a:r>
              <a:rPr lang="ru-RU" b="1" dirty="0"/>
              <a:t>Свобода думки, </a:t>
            </a:r>
            <a:r>
              <a:rPr lang="ru-RU" b="1" dirty="0" err="1"/>
              <a:t>совісті</a:t>
            </a:r>
            <a:r>
              <a:rPr lang="ru-RU" b="1" dirty="0"/>
              <a:t> і </a:t>
            </a:r>
            <a:r>
              <a:rPr lang="ru-RU" b="1" dirty="0" err="1"/>
              <a:t>релігії</a:t>
            </a:r>
            <a:endParaRPr lang="ru-RU" dirty="0"/>
          </a:p>
          <a:p>
            <a:r>
              <a:rPr lang="ru-RU" b="1" dirty="0"/>
              <a:t>СТАТТЯ 10 </a:t>
            </a:r>
            <a:r>
              <a:rPr lang="uk-UA" b="1" dirty="0"/>
              <a:t> </a:t>
            </a:r>
            <a:r>
              <a:rPr lang="ru-RU" b="1" dirty="0" smtClean="0"/>
              <a:t>Свобода </a:t>
            </a:r>
            <a:r>
              <a:rPr lang="ru-RU" b="1" dirty="0" err="1"/>
              <a:t>вираження</a:t>
            </a:r>
            <a:r>
              <a:rPr lang="ru-RU" b="1" dirty="0"/>
              <a:t> </a:t>
            </a:r>
            <a:r>
              <a:rPr lang="ru-RU" b="1" dirty="0" err="1"/>
              <a:t>поглядів</a:t>
            </a:r>
            <a:endParaRPr lang="ru-RU" dirty="0"/>
          </a:p>
          <a:p>
            <a:r>
              <a:rPr lang="ru-RU" b="1" dirty="0"/>
              <a:t>СТАТТЯ 11  Свобода </a:t>
            </a:r>
            <a:r>
              <a:rPr lang="ru-RU" b="1" dirty="0" err="1"/>
              <a:t>зібрань</a:t>
            </a:r>
            <a:r>
              <a:rPr lang="ru-RU" b="1" dirty="0"/>
              <a:t> та </a:t>
            </a:r>
            <a:r>
              <a:rPr lang="ru-RU" b="1" dirty="0" err="1"/>
              <a:t>об’єднання</a:t>
            </a:r>
            <a:endParaRPr lang="ru-RU" dirty="0"/>
          </a:p>
          <a:p>
            <a:r>
              <a:rPr lang="ru-RU" b="1" dirty="0"/>
              <a:t>СТАТТЯ </a:t>
            </a:r>
            <a:r>
              <a:rPr lang="ru-RU" b="1" dirty="0" smtClean="0"/>
              <a:t>14  Заборона </a:t>
            </a:r>
            <a:r>
              <a:rPr lang="ru-RU" b="1" dirty="0" err="1"/>
              <a:t>дискримінації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7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124744"/>
            <a:ext cx="6196405" cy="4598325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 був створений 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21 січня 1959 року.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Місцем розташування є місто 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Страсбург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території Франції.  Спочатку він складався із трьох установ.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1.Європейськ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комісі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з прав 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2.Європейський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суд з прав 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 </a:t>
            </a:r>
          </a:p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3.Комітет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Ради 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1998 році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було проведено реформу, згідно з якою перші дві установи було об’єднано в одну – 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Європейський Суд з прав людини.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76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SC_086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1870" y="908720"/>
            <a:ext cx="681852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88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484784"/>
            <a:ext cx="6196405" cy="360381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складу 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Суд"/>
              </a:rPr>
              <a:t>Суду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47 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суддів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 одному 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 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 tooltip="Держава"/>
              </a:rPr>
              <a:t>держави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—​​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члена</a:t>
            </a: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Ради Європи</a:t>
            </a:r>
            <a:r>
              <a:rPr lang="uk-UA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Україну </a:t>
            </a:r>
            <a:r>
              <a:rPr lang="uk-UA" sz="2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представляє </a:t>
            </a:r>
            <a:r>
              <a:rPr lang="uk-UA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Ганна </a:t>
            </a:r>
            <a:r>
              <a:rPr lang="uk-UA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Юдківська</a:t>
            </a:r>
            <a:r>
              <a:rPr lang="uk-UA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18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764704"/>
            <a:ext cx="7056784" cy="5256584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Згідно Конвенції про захист прав людини і основоположних свобод порядок обрання суддів є наступним: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СТАТТЯ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Посадові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критерії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високі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моральні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кваліфікацію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суддівську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посаду,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юристами з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визнаним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722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908720"/>
            <a:ext cx="6196405" cy="4814349"/>
          </a:xfrm>
        </p:spPr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СТАТТЯ 22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Вибори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суддів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обираються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Парламентською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Асамблеєю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Високої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Договірної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більшістю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голосів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списком з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кандидатів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запропонованих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Договірною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Стороною. 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05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5162436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СТАТТЯ 23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Строк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звільнення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посади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обираються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строком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дев’ять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Вони не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переобрані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Строк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спливає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коли вони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досягають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70-річного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обіймають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посаду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доки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замінять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продовжують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вести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є в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їхньому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провадженні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Жодний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суддя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звільнений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посади,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більшістю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третини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голосів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ухвалять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невідповідність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установленим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0492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54</TotalTime>
  <Words>855</Words>
  <Application>Microsoft Office PowerPoint</Application>
  <PresentationFormat>Экран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Кнопка</vt:lpstr>
      <vt:lpstr>          Європейський Суд з прав людини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Європейський Суд з прав людини</dc:title>
  <dc:creator>Олена</dc:creator>
  <cp:lastModifiedBy>Vita</cp:lastModifiedBy>
  <cp:revision>8</cp:revision>
  <dcterms:created xsi:type="dcterms:W3CDTF">2016-11-12T15:31:30Z</dcterms:created>
  <dcterms:modified xsi:type="dcterms:W3CDTF">2021-11-03T17:19:24Z</dcterms:modified>
</cp:coreProperties>
</file>