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340" r:id="rId3"/>
    <p:sldId id="1341" r:id="rId4"/>
    <p:sldId id="1338" r:id="rId5"/>
    <p:sldId id="1346" r:id="rId6"/>
    <p:sldId id="1347" r:id="rId7"/>
    <p:sldId id="1348" r:id="rId8"/>
    <p:sldId id="1349" r:id="rId9"/>
    <p:sldId id="1350" r:id="rId10"/>
    <p:sldId id="1351" r:id="rId11"/>
    <p:sldId id="1352" r:id="rId12"/>
    <p:sldId id="1353" r:id="rId13"/>
    <p:sldId id="1354" r:id="rId14"/>
  </p:sldIdLst>
  <p:sldSz cx="12192000" cy="6858000"/>
  <p:notesSz cx="6858000" cy="9144000"/>
  <p:custDataLst>
    <p:tags r:id="rId15"/>
  </p:custDataLst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A200"/>
    <a:srgbClr val="00C000"/>
    <a:srgbClr val="9C5BCD"/>
    <a:srgbClr val="9E5ECE"/>
    <a:srgbClr val="13B1C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02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-84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3"/>
          <p:cNvPicPr>
            <a:picLocks noChangeAspect="1"/>
          </p:cNvPicPr>
          <p:nvPr userDrawn="1"/>
        </p:nvPicPr>
        <p:blipFill>
          <a:blip r:embed="rId2"/>
          <a:srcRect t="14330"/>
          <a:stretch>
            <a:fillRect/>
          </a:stretch>
        </p:blipFill>
        <p:spPr bwMode="auto">
          <a:xfrm>
            <a:off x="0" y="0"/>
            <a:ext cx="4752975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4"/>
          <p:cNvSpPr>
            <a:spLocks noChangeArrowheads="1"/>
          </p:cNvSpPr>
          <p:nvPr userDrawn="1"/>
        </p:nvSpPr>
        <p:spPr bwMode="auto">
          <a:xfrm>
            <a:off x="0" y="3527425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uk-UA" kern="0">
              <a:solidFill>
                <a:srgbClr val="19426B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00838" y="6021388"/>
            <a:ext cx="56991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uk-UA" kern="0">
              <a:solidFill>
                <a:srgbClr val="19426B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Oval 25"/>
          <p:cNvSpPr>
            <a:spLocks noChangeArrowheads="1"/>
          </p:cNvSpPr>
          <p:nvPr userDrawn="1"/>
        </p:nvSpPr>
        <p:spPr bwMode="ltGray">
          <a:xfrm>
            <a:off x="1258888" y="4508500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uk-UA" kern="0">
              <a:solidFill>
                <a:srgbClr val="19426B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 userDrawn="1"/>
        </p:nvSpPr>
        <p:spPr bwMode="auto">
          <a:xfrm>
            <a:off x="457200" y="6486525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rgbClr val="19426B"/>
              </a:solidFill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 userDrawn="1"/>
        </p:nvSpPr>
        <p:spPr>
          <a:xfrm>
            <a:off x="3124200" y="6486525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>
              <a:defRPr/>
            </a:pPr>
            <a:endParaRPr lang="uk-UA" kern="0">
              <a:solidFill>
                <a:srgbClr val="19426B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2" name="Freeform 21" descr="2"/>
          <p:cNvSpPr>
            <a:spLocks/>
          </p:cNvSpPr>
          <p:nvPr userDrawn="1"/>
        </p:nvSpPr>
        <p:spPr bwMode="gray">
          <a:xfrm>
            <a:off x="376238" y="2147888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3" name="Freeform 19" descr="4"/>
          <p:cNvSpPr>
            <a:spLocks/>
          </p:cNvSpPr>
          <p:nvPr userDrawn="1"/>
        </p:nvSpPr>
        <p:spPr bwMode="gray">
          <a:xfrm>
            <a:off x="2625725" y="2119313"/>
            <a:ext cx="2139950" cy="3116262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" name="Freeform 20" descr="1"/>
          <p:cNvSpPr>
            <a:spLocks/>
          </p:cNvSpPr>
          <p:nvPr userDrawn="1"/>
        </p:nvSpPr>
        <p:spPr bwMode="gray">
          <a:xfrm>
            <a:off x="1130300" y="141605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uk-UA">
              <a:solidFill>
                <a:srgbClr val="19426B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5" name="Freeform 22" descr="55282"/>
          <p:cNvSpPr>
            <a:spLocks/>
          </p:cNvSpPr>
          <p:nvPr userDrawn="1"/>
        </p:nvSpPr>
        <p:spPr bwMode="gray">
          <a:xfrm>
            <a:off x="1085850" y="3730625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uk-UA">
              <a:solidFill>
                <a:srgbClr val="19426B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6" name="Oval 23"/>
          <p:cNvSpPr>
            <a:spLocks noChangeArrowheads="1"/>
          </p:cNvSpPr>
          <p:nvPr userDrawn="1"/>
        </p:nvSpPr>
        <p:spPr bwMode="gray">
          <a:xfrm>
            <a:off x="1806575" y="2954338"/>
            <a:ext cx="1655763" cy="1655762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uk-UA" kern="0">
              <a:solidFill>
                <a:srgbClr val="19426B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7" name="TextBox 21"/>
          <p:cNvSpPr txBox="1"/>
          <p:nvPr userDrawn="1"/>
        </p:nvSpPr>
        <p:spPr>
          <a:xfrm>
            <a:off x="1633538" y="2855913"/>
            <a:ext cx="2441575" cy="1862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500" b="1" i="1" dirty="0"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1</a:t>
            </a:r>
            <a:r>
              <a:rPr lang="uk-UA" sz="11500" b="1" i="1" dirty="0"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0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/>
            <a:r>
              <a:rPr lang="en-US" dirty="0"/>
              <a:t>Образец подзаголовка</a:t>
            </a:r>
            <a:endParaRPr lang="uk-UA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30EFF-D47A-488D-8D87-D983C110DC74}" type="datetimeFigureOut">
              <a:rPr lang="uk-UA"/>
              <a:pPr>
                <a:defRPr/>
              </a:pPr>
              <a:t>10.11.2020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9413A-8B2C-4D73-869D-0CC566ADE05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90A3D-FE41-4963-A736-9D56C1520623}" type="datetimeFigureOut">
              <a:rPr lang="uk-UA"/>
              <a:pPr>
                <a:defRPr/>
              </a:pPr>
              <a:t>10.11.2020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F252A-49B0-405B-B5EA-FE19AFEAB18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>
            <a:spLocks noChangeArrowheads="1"/>
          </p:cNvSpPr>
          <p:nvPr userDrawn="1"/>
        </p:nvSpPr>
        <p:spPr bwMode="gray">
          <a:xfrm>
            <a:off x="0" y="798513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uk-UA" kern="0">
              <a:solidFill>
                <a:srgbClr val="19426B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Rectangle 16"/>
          <p:cNvSpPr>
            <a:spLocks noChangeArrowheads="1"/>
          </p:cNvSpPr>
          <p:nvPr userDrawn="1"/>
        </p:nvSpPr>
        <p:spPr bwMode="white">
          <a:xfrm>
            <a:off x="0" y="0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uk-UA" kern="0">
              <a:solidFill>
                <a:srgbClr val="19426B"/>
              </a:solidFill>
              <a:latin typeface="Arial" panose="020B0604020202020204" pitchFamily="34" charset="0"/>
              <a:cs typeface="+mn-cs"/>
            </a:endParaRPr>
          </a:p>
        </p:txBody>
      </p:sp>
      <p:grpSp>
        <p:nvGrpSpPr>
          <p:cNvPr id="5" name="Group 17"/>
          <p:cNvGrpSpPr>
            <a:grpSpLocks/>
          </p:cNvGrpSpPr>
          <p:nvPr userDrawn="1"/>
        </p:nvGrpSpPr>
        <p:grpSpPr bwMode="auto">
          <a:xfrm>
            <a:off x="10287000" y="188913"/>
            <a:ext cx="1665288" cy="1512887"/>
            <a:chOff x="4604" y="119"/>
            <a:chExt cx="1049" cy="953"/>
          </a:xfrm>
        </p:grpSpPr>
        <p:sp>
          <p:nvSpPr>
            <p:cNvPr id="6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uk-UA" kern="0">
                <a:solidFill>
                  <a:srgbClr val="19426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endParaRPr lang="uk-UA" kern="0">
                <a:solidFill>
                  <a:srgbClr val="19426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/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uk-UA" kern="0">
                <a:solidFill>
                  <a:srgbClr val="19426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/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uk-UA" kern="0">
                <a:solidFill>
                  <a:srgbClr val="19426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/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uk-UA" kern="0">
                <a:solidFill>
                  <a:srgbClr val="19426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/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uk-UA" kern="0">
                <a:solidFill>
                  <a:srgbClr val="19426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uk-UA" kern="0">
                <a:solidFill>
                  <a:srgbClr val="19426B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13" name="TextBox 16"/>
          <p:cNvSpPr txBox="1"/>
          <p:nvPr userDrawn="1"/>
        </p:nvSpPr>
        <p:spPr>
          <a:xfrm>
            <a:off x="10647363" y="593725"/>
            <a:ext cx="949325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i="1" spc="-400" dirty="0">
                <a:solidFill>
                  <a:srgbClr val="19426B"/>
                </a:solidFill>
                <a:latin typeface="Arial" panose="020B0604020202020204" pitchFamily="34" charset="0"/>
                <a:cs typeface="+mn-cs"/>
              </a:rPr>
              <a:t>1</a:t>
            </a:r>
            <a:r>
              <a:rPr lang="uk-UA" sz="4000" b="1" i="1" spc="-400" dirty="0">
                <a:solidFill>
                  <a:srgbClr val="19426B"/>
                </a:solidFill>
                <a:latin typeface="Arial" panose="020B0604020202020204" pitchFamily="34" charset="0"/>
                <a:cs typeface="+mn-cs"/>
              </a:rPr>
              <a:t>0</a:t>
            </a:r>
          </a:p>
        </p:txBody>
      </p:sp>
      <p:grpSp>
        <p:nvGrpSpPr>
          <p:cNvPr id="14" name="Групувати 18"/>
          <p:cNvGrpSpPr>
            <a:grpSpLocks/>
          </p:cNvGrpSpPr>
          <p:nvPr userDrawn="1"/>
        </p:nvGrpSpPr>
        <p:grpSpPr bwMode="auto">
          <a:xfrm>
            <a:off x="-15875" y="6529388"/>
            <a:ext cx="4681538" cy="328612"/>
            <a:chOff x="467544" y="6485698"/>
            <a:chExt cx="4680520" cy="328281"/>
          </a:xfrm>
        </p:grpSpPr>
        <p:pic>
          <p:nvPicPr>
            <p:cNvPr id="15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20"/>
            <p:cNvSpPr txBox="1"/>
            <p:nvPr/>
          </p:nvSpPr>
          <p:spPr>
            <a:xfrm>
              <a:off x="467544" y="6506314"/>
              <a:ext cx="4680520" cy="307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ru-RU" sz="1400" b="1" i="1" dirty="0">
                <a:solidFill>
                  <a:srgbClr val="19426B"/>
                </a:solidFill>
                <a:latin typeface="Verdana"/>
                <a:cs typeface="+mn-cs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rtlCol="0"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/>
            <a:r>
              <a:rPr lang="uk-UA" dirty="0"/>
              <a:t>Зразок заголовка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D99D-D3DF-4B29-BC51-4E8B76FB8EE5}" type="datetimeFigureOut">
              <a:rPr lang="uk-UA"/>
              <a:pPr>
                <a:defRPr/>
              </a:pPr>
              <a:t>10.11.2020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A03D3-8705-426F-9A82-70E3D3224F5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EFA42-55F7-4207-8F42-82B7C8D9EF3C}" type="datetimeFigureOut">
              <a:rPr lang="uk-UA"/>
              <a:pPr>
                <a:defRPr/>
              </a:pPr>
              <a:t>10.11.2020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97778-EDA3-44FF-BDF5-3FCBA63C9CC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92DA4-8F89-4A09-AB28-EDCDE8863030}" type="datetimeFigureOut">
              <a:rPr lang="uk-UA"/>
              <a:pPr>
                <a:defRPr/>
              </a:pPr>
              <a:t>10.11.2020</a:t>
            </a:fld>
            <a:endParaRPr lang="uk-UA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43D4A-B1DD-4995-98FE-54EE30D1BED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A7A67-9FAC-4A64-863E-1DEEE4EF573E}" type="datetimeFigureOut">
              <a:rPr lang="uk-UA"/>
              <a:pPr>
                <a:defRPr/>
              </a:pPr>
              <a:t>10.11.2020</a:t>
            </a:fld>
            <a:endParaRPr lang="uk-UA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C26C6-B936-492B-BEF4-DAAD7AADF9F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ED3CF-159F-401F-A65E-10AEABE15EF7}" type="datetimeFigureOut">
              <a:rPr lang="uk-UA"/>
              <a:pPr>
                <a:defRPr/>
              </a:pPr>
              <a:t>10.11.2020</a:t>
            </a:fld>
            <a:endParaRPr lang="uk-UA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7F7D7-A030-4521-9C9D-EB4323259D9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C5F93-5AA1-4A53-9E3A-9D06D043D2A5}" type="datetimeFigureOut">
              <a:rPr lang="uk-UA"/>
              <a:pPr>
                <a:defRPr/>
              </a:pPr>
              <a:t>10.11.2020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26DC-4E6F-44D3-B7DF-6F46A3EF816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CEA37-AFA1-447D-9478-B6D5C71590A6}" type="datetimeFigureOut">
              <a:rPr lang="uk-UA"/>
              <a:pPr>
                <a:defRPr/>
              </a:pPr>
              <a:t>10.11.2020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4B27A-CC77-4B3A-A7BF-D583BC79419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C83DBD-A9A9-4D92-A2B2-DE81C77CB8B0}" type="datetimeFigureOut">
              <a:rPr lang="uk-UA"/>
              <a:pPr>
                <a:defRPr/>
              </a:pPr>
              <a:t>10.11.2020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5F3338-D4E2-464E-8C71-E80A7B567C8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8225" y="657225"/>
            <a:ext cx="7137400" cy="18018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t>Програмні засоби для складних обчислень, аналізу даних та фінансових розрахунків</a:t>
            </a:r>
            <a:endParaRPr sz="5400"/>
          </a:p>
        </p:txBody>
      </p:sp>
      <p:sp>
        <p:nvSpPr>
          <p:cNvPr id="1331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75" y="3184525"/>
            <a:ext cx="7138988" cy="403225"/>
          </a:xfrm>
        </p:spPr>
        <p:txBody>
          <a:bodyPr anchor="ctr"/>
          <a:lstStyle/>
          <a:p>
            <a:pPr marL="0" indent="0" algn="r">
              <a:buFont typeface="Arial" charset="0"/>
              <a:buNone/>
            </a:pPr>
            <a:r>
              <a:rPr lang="uk-UA" sz="1600" b="1" smtClean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7000" y="6175375"/>
            <a:ext cx="2447925" cy="619125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uk-UA" sz="3600" b="1" i="1" kern="0" dirty="0">
                <a:solidFill>
                  <a:srgbClr val="002060"/>
                </a:solidFill>
                <a:latin typeface="Verdana"/>
                <a:cs typeface="+mn-cs"/>
              </a:rPr>
              <a:t>Урок 13</a:t>
            </a:r>
          </a:p>
        </p:txBody>
      </p:sp>
      <p:pic>
        <p:nvPicPr>
          <p:cNvPr id="13316" name="Picture 2" descr="cube, modeling, object, prototype, shape, visualization ic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5088" y="3652838"/>
            <a:ext cx="2330450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 descr="budget, calculator, math, numbers ic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10675" y="3652838"/>
            <a:ext cx="2332038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1169988" y="161925"/>
            <a:ext cx="9055100" cy="533400"/>
          </a:xfrm>
        </p:spPr>
        <p:txBody>
          <a:bodyPr/>
          <a:lstStyle/>
          <a:p>
            <a:r>
              <a:rPr smtClean="0">
                <a:latin typeface="Verdana" pitchFamily="34" charset="0"/>
              </a:rPr>
              <a:t>Фінансові розрахунки</a:t>
            </a:r>
          </a:p>
        </p:txBody>
      </p:sp>
      <p:pic>
        <p:nvPicPr>
          <p:cNvPr id="22530" name="Picture 60" descr="3D_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650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  <a:cs typeface="+mn-cs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  <a:cs typeface="+mn-cs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  <a:cs typeface="+mn-cs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  <a:cs typeface="+mn-cs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/>
            </a:extLst>
          </p:cNvPr>
          <p:cNvSpPr txBox="1"/>
          <p:nvPr/>
        </p:nvSpPr>
        <p:spPr>
          <a:xfrm>
            <a:off x="71438" y="1196975"/>
            <a:ext cx="12050712" cy="138430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indent="457189" algn="just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Схема нарахування відсотків (стандартна чи </a:t>
            </a:r>
            <a:r>
              <a:rPr lang="uk-UA" sz="2800" b="1" i="1" kern="0" dirty="0" err="1">
                <a:solidFill>
                  <a:srgbClr val="FFFFFF"/>
                </a:solidFill>
                <a:latin typeface="+mn-lt"/>
                <a:cs typeface="+mn-cs"/>
              </a:rPr>
              <a:t>ануїтетна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) визначається банком як одна з умов кредитування.</a:t>
            </a:r>
          </a:p>
        </p:txBody>
      </p:sp>
      <p:sp>
        <p:nvSpPr>
          <p:cNvPr id="6" name="TextBox 5">
            <a:extLst>
              <a:ext uri="{FF2B5EF4-FFF2-40B4-BE49-F238E27FC236}"/>
            </a:extLst>
          </p:cNvPr>
          <p:cNvSpPr txBox="1"/>
          <p:nvPr/>
        </p:nvSpPr>
        <p:spPr>
          <a:xfrm>
            <a:off x="71438" y="2698750"/>
            <a:ext cx="8262937" cy="181610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indent="457189" algn="just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Розрахувати схему повернення кредиту можна, наприклад, використавши один з кредитних калькуляторів за адресою</a:t>
            </a:r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71438" y="4630738"/>
            <a:ext cx="8262937" cy="5238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i="1" kern="0" dirty="0">
                <a:solidFill>
                  <a:srgbClr val="FFFFFF"/>
                </a:solidFill>
                <a:latin typeface="+mn-lt"/>
                <a:cs typeface="+mn-cs"/>
              </a:rPr>
              <a:t>fin-calc.org.ua/ua/credit/calculate/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2670175"/>
            <a:ext cx="3662363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1169988" y="161925"/>
            <a:ext cx="9055100" cy="533400"/>
          </a:xfrm>
        </p:spPr>
        <p:txBody>
          <a:bodyPr/>
          <a:lstStyle/>
          <a:p>
            <a:r>
              <a:rPr smtClean="0">
                <a:latin typeface="Verdana" pitchFamily="34" charset="0"/>
              </a:rPr>
              <a:t>Фінансові розрахунки</a:t>
            </a:r>
          </a:p>
        </p:txBody>
      </p:sp>
      <p:pic>
        <p:nvPicPr>
          <p:cNvPr id="23554" name="Picture 60" descr="3D_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650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  <a:cs typeface="+mn-cs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  <a:cs typeface="+mn-cs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  <a:cs typeface="+mn-cs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  <a:cs typeface="+mn-cs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/>
            </a:extLst>
          </p:cNvPr>
          <p:cNvSpPr txBox="1"/>
          <p:nvPr/>
        </p:nvSpPr>
        <p:spPr>
          <a:xfrm>
            <a:off x="71438" y="1196975"/>
            <a:ext cx="12050712" cy="138430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indent="457189" algn="just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У відповідні поля потрібно ввести </a:t>
            </a:r>
            <a:r>
              <a:rPr lang="uk-UA" sz="2800" b="1" i="1" kern="0" dirty="0">
                <a:solidFill>
                  <a:srgbClr val="FFFF00"/>
                </a:solidFill>
                <a:latin typeface="+mn-lt"/>
                <a:cs typeface="+mn-cs"/>
              </a:rPr>
              <a:t>термін кредитування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  <a:latin typeface="+mn-lt"/>
                <a:cs typeface="+mn-cs"/>
              </a:rPr>
              <a:t>суму кредиту 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і </a:t>
            </a:r>
            <a:r>
              <a:rPr lang="uk-UA" sz="2800" b="1" i="1" kern="0" dirty="0">
                <a:solidFill>
                  <a:srgbClr val="FFFF00"/>
                </a:solidFill>
                <a:latin typeface="+mn-lt"/>
                <a:cs typeface="+mn-cs"/>
              </a:rPr>
              <a:t>відсоткову ставку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, вибрати </a:t>
            </a:r>
            <a:r>
              <a:rPr lang="uk-UA" sz="2800" b="1" i="1" kern="0" dirty="0">
                <a:solidFill>
                  <a:srgbClr val="FFFF00"/>
                </a:solidFill>
                <a:latin typeface="+mn-lt"/>
                <a:cs typeface="+mn-cs"/>
              </a:rPr>
              <a:t>перемикач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, що визначає схему нарахування відсотків,.</a:t>
            </a:r>
          </a:p>
        </p:txBody>
      </p:sp>
      <p:pic>
        <p:nvPicPr>
          <p:cNvPr id="3" name="Рисунок 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963" y="2687638"/>
            <a:ext cx="7467600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71438" y="2581275"/>
            <a:ext cx="4452937" cy="310832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увести відсотки комісії, якщо банк включає їх як одну з умов кредитування, і вибрати посилання </a:t>
            </a:r>
            <a:r>
              <a:rPr lang="uk-UA" sz="2800" b="1" i="1" kern="0" dirty="0">
                <a:solidFill>
                  <a:srgbClr val="FFFF00"/>
                </a:solidFill>
                <a:latin typeface="+mn-lt"/>
                <a:cs typeface="+mn-cs"/>
              </a:rPr>
              <a:t>ПОРАХУВАТИ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169988" y="161925"/>
            <a:ext cx="9055100" cy="533400"/>
          </a:xfrm>
        </p:spPr>
        <p:txBody>
          <a:bodyPr/>
          <a:lstStyle/>
          <a:p>
            <a:r>
              <a:rPr smtClean="0">
                <a:latin typeface="Verdana" pitchFamily="34" charset="0"/>
              </a:rPr>
              <a:t>Фінансові розрахунки</a:t>
            </a:r>
          </a:p>
        </p:txBody>
      </p:sp>
      <p:pic>
        <p:nvPicPr>
          <p:cNvPr id="24578" name="Picture 60" descr="3D_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650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  <a:cs typeface="+mn-cs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  <a:cs typeface="+mn-cs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  <a:cs typeface="+mn-cs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  <a:cs typeface="+mn-cs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/>
            </a:extLst>
          </p:cNvPr>
          <p:cNvSpPr txBox="1"/>
          <p:nvPr/>
        </p:nvSpPr>
        <p:spPr>
          <a:xfrm>
            <a:off x="71438" y="1196975"/>
            <a:ext cx="12050712" cy="181610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indent="457189" algn="just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У результаті отримуємо </a:t>
            </a:r>
            <a:r>
              <a:rPr lang="uk-UA" sz="2800" b="1" i="1" kern="0" dirty="0">
                <a:solidFill>
                  <a:srgbClr val="FFFF00"/>
                </a:solidFill>
                <a:latin typeface="+mn-lt"/>
                <a:cs typeface="+mn-cs"/>
              </a:rPr>
              <a:t>Підсумкові значення 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— щомісячну суму, яку потрібно платити банку, а також загальну суму, яку потрібно повернути банку за весь термін кредиту. </a:t>
            </a:r>
          </a:p>
        </p:txBody>
      </p:sp>
      <p:pic>
        <p:nvPicPr>
          <p:cNvPr id="3" name="Рисунок 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038" y="3130550"/>
            <a:ext cx="5345112" cy="3538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69850" y="3130550"/>
            <a:ext cx="6597650" cy="353853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indent="457189" algn="just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Крім того, трохи нижче на цій сторінці надаються розрахунки, якими повинні бути щомісячні виплати з повернення кредиту, яку частину із цієї суми складає повернення самого кредиту, а яку — відсотки за кредит.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1169988" y="161925"/>
            <a:ext cx="9055100" cy="533400"/>
          </a:xfrm>
        </p:spPr>
        <p:txBody>
          <a:bodyPr/>
          <a:lstStyle/>
          <a:p>
            <a:r>
              <a:rPr smtClean="0">
                <a:latin typeface="Verdana" pitchFamily="34" charset="0"/>
              </a:rPr>
              <a:t>Дайте відповіді на запитання</a:t>
            </a:r>
          </a:p>
        </p:txBody>
      </p:sp>
      <p:pic>
        <p:nvPicPr>
          <p:cNvPr id="26626" name="Picture 60" descr="3D_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650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  <a:cs typeface="+mn-cs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  <a:cs typeface="+mn-cs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  <a:cs typeface="+mn-cs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  <a:cs typeface="+mn-cs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8" y="1196975"/>
            <a:ext cx="12050712" cy="181610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marL="514350" indent="-514350" algn="just"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За якою формулою обчислюється сума коштів, яку вкладник отримає через k місяців, вклавши х гривень під р відсотків річних, якщо вклад щомісячно поповнювати на у гривень?</a:t>
            </a:r>
          </a:p>
        </p:txBody>
      </p:sp>
      <p:pic>
        <p:nvPicPr>
          <p:cNvPr id="26629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8300" y="4803775"/>
            <a:ext cx="16637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71438" y="3105150"/>
            <a:ext cx="12050712" cy="95408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marL="514350" indent="-514350" algn="just"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  <a:latin typeface="+mn-lt"/>
                <a:cs typeface="+mn-cs"/>
              </a:rPr>
              <a:t>Який загальний вигляд фінансової функції FV? Для чого її використовують?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0" y="4151313"/>
            <a:ext cx="10453688" cy="137318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marL="514350" indent="-514350" algn="just">
              <a:buFont typeface="Verdana" pitchFamily="34" charset="0"/>
              <a:buAutoNum type="arabicPeriod" startAt="4"/>
            </a:pPr>
            <a:r>
              <a:rPr lang="uk-UA" sz="2800" b="1" i="1">
                <a:solidFill>
                  <a:schemeClr val="bg1"/>
                </a:solidFill>
              </a:rPr>
              <a:t>У чому полягає ануїтетна схема нарахування відсотків за кредит?</a:t>
            </a:r>
          </a:p>
          <a:p>
            <a:pPr marL="514350" indent="-514350" algn="just">
              <a:buFont typeface="Verdana" pitchFamily="34" charset="0"/>
              <a:buAutoNum type="arabicPeriod" startAt="3"/>
            </a:pPr>
            <a:endParaRPr lang="uk-UA" sz="2800" b="1" i="1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1169988" y="161925"/>
            <a:ext cx="9055100" cy="533400"/>
          </a:xfrm>
        </p:spPr>
        <p:txBody>
          <a:bodyPr/>
          <a:lstStyle/>
          <a:p>
            <a:r>
              <a:rPr smtClean="0">
                <a:latin typeface="Verdana" pitchFamily="34" charset="0"/>
              </a:rPr>
              <a:t>Фінансові розрахунки</a:t>
            </a:r>
          </a:p>
        </p:txBody>
      </p:sp>
      <p:pic>
        <p:nvPicPr>
          <p:cNvPr id="14338" name="Picture 60" descr="3D_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650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  <a:cs typeface="+mn-cs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  <a:cs typeface="+mn-cs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  <a:cs typeface="+mn-cs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  <a:cs typeface="+mn-cs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/>
            </a:extLst>
          </p:cNvPr>
          <p:cNvSpPr txBox="1"/>
          <p:nvPr/>
        </p:nvSpPr>
        <p:spPr>
          <a:xfrm>
            <a:off x="71438" y="1196975"/>
            <a:ext cx="12050712" cy="181610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indent="457189" algn="just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Банк відкриває депозити вкладникам, виплачуючи їм прибуток за можливість використовувати їхні гроші протягом певного часу, банк </a:t>
            </a:r>
            <a:r>
              <a:rPr lang="uk-UA" sz="2800" b="1" i="1" kern="0" dirty="0">
                <a:solidFill>
                  <a:srgbClr val="FFFF00"/>
                </a:solidFill>
                <a:latin typeface="+mn-lt"/>
                <a:cs typeface="+mn-cs"/>
              </a:rPr>
              <a:t>кредитує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 фірми й окремих людей. </a:t>
            </a:r>
          </a:p>
        </p:txBody>
      </p:sp>
      <p:sp>
        <p:nvSpPr>
          <p:cNvPr id="6" name="TextBox 5">
            <a:extLst>
              <a:ext uri="{FF2B5EF4-FFF2-40B4-BE49-F238E27FC236}"/>
            </a:extLst>
          </p:cNvPr>
          <p:cNvSpPr txBox="1"/>
          <p:nvPr/>
        </p:nvSpPr>
        <p:spPr>
          <a:xfrm>
            <a:off x="71438" y="3121025"/>
            <a:ext cx="12050712" cy="52228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indent="457189" algn="just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Кредити беруться: </a:t>
            </a:r>
          </a:p>
        </p:txBody>
      </p:sp>
      <p:sp>
        <p:nvSpPr>
          <p:cNvPr id="7" name="Прямокутник 6">
            <a:extLst>
              <a:ext uri="{FF2B5EF4-FFF2-40B4-BE49-F238E27FC236}"/>
            </a:extLst>
          </p:cNvPr>
          <p:cNvSpPr/>
          <p:nvPr/>
        </p:nvSpPr>
        <p:spPr>
          <a:xfrm>
            <a:off x="71438" y="3752850"/>
            <a:ext cx="2887662" cy="26289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започаткувати або розширити власний бізнес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/>
            </a:extLst>
          </p:cNvPr>
          <p:cNvSpPr/>
          <p:nvPr/>
        </p:nvSpPr>
        <p:spPr>
          <a:xfrm>
            <a:off x="3125788" y="3752850"/>
            <a:ext cx="2886075" cy="26289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здійснити певні покупки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/>
            </a:extLst>
          </p:cNvPr>
          <p:cNvSpPr/>
          <p:nvPr/>
        </p:nvSpPr>
        <p:spPr>
          <a:xfrm>
            <a:off x="6178550" y="3752850"/>
            <a:ext cx="2886075" cy="26289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заплатити за навчання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/>
            </a:extLst>
          </p:cNvPr>
          <p:cNvSpPr/>
          <p:nvPr/>
        </p:nvSpPr>
        <p:spPr>
          <a:xfrm>
            <a:off x="9229725" y="3754438"/>
            <a:ext cx="2887663" cy="26289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здійснити подорож та ін.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1169988" y="161925"/>
            <a:ext cx="9055100" cy="533400"/>
          </a:xfrm>
        </p:spPr>
        <p:txBody>
          <a:bodyPr/>
          <a:lstStyle/>
          <a:p>
            <a:r>
              <a:rPr smtClean="0">
                <a:latin typeface="Verdana" pitchFamily="34" charset="0"/>
              </a:rPr>
              <a:t>Фінансові розрахунки</a:t>
            </a:r>
          </a:p>
        </p:txBody>
      </p:sp>
      <p:pic>
        <p:nvPicPr>
          <p:cNvPr id="15362" name="Picture 60" descr="3D_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650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  <a:cs typeface="+mn-cs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  <a:cs typeface="+mn-cs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  <a:cs typeface="+mn-cs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  <a:cs typeface="+mn-cs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/>
            </a:extLst>
          </p:cNvPr>
          <p:cNvSpPr txBox="1"/>
          <p:nvPr/>
        </p:nvSpPr>
        <p:spPr>
          <a:xfrm>
            <a:off x="71438" y="1196975"/>
            <a:ext cx="12050712" cy="138430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indent="457189" algn="just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Видаючи кредит, банк, по суті, позичає гроші фірмі або конкретній людині на певний час під певні відсотки на рік. </a:t>
            </a:r>
          </a:p>
        </p:txBody>
      </p:sp>
      <p:sp>
        <p:nvSpPr>
          <p:cNvPr id="6" name="TextBox 5">
            <a:extLst>
              <a:ext uri="{FF2B5EF4-FFF2-40B4-BE49-F238E27FC236}"/>
            </a:extLst>
          </p:cNvPr>
          <p:cNvSpPr txBox="1"/>
          <p:nvPr/>
        </p:nvSpPr>
        <p:spPr>
          <a:xfrm>
            <a:off x="71438" y="2679700"/>
            <a:ext cx="12049125" cy="52228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indent="457189" algn="just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Позичальник повинен:</a:t>
            </a:r>
          </a:p>
        </p:txBody>
      </p:sp>
      <p:sp>
        <p:nvSpPr>
          <p:cNvPr id="9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6096000" y="3300413"/>
            <a:ext cx="6027738" cy="310832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заплатити банку додаткову суму, що визначається річними відсотками позики, за те, що вони отримують можливість використовувати гроші банку</a:t>
            </a:r>
            <a:endParaRPr lang="uk-UA" sz="2800" b="1" i="1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4175125" y="4316413"/>
            <a:ext cx="1717675" cy="107632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i="1" kern="0" dirty="0">
                <a:solidFill>
                  <a:srgbClr val="FFFFFF"/>
                </a:solidFill>
                <a:latin typeface="+mn-lt"/>
                <a:cs typeface="+mn-cs"/>
              </a:rPr>
              <a:t>а також</a:t>
            </a:r>
            <a:endParaRPr lang="uk-UA" sz="3200" b="1" i="1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1" name="Прямокутник 10">
            <a:extLst>
              <a:ext uri="{FF2B5EF4-FFF2-40B4-BE49-F238E27FC236}"/>
            </a:extLst>
          </p:cNvPr>
          <p:cNvSpPr/>
          <p:nvPr/>
        </p:nvSpPr>
        <p:spPr>
          <a:xfrm>
            <a:off x="71438" y="3300413"/>
            <a:ext cx="3900487" cy="310832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повернути банку позичену суму протягом періоду кредитування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1169988" y="161925"/>
            <a:ext cx="9055100" cy="533400"/>
          </a:xfrm>
        </p:spPr>
        <p:txBody>
          <a:bodyPr/>
          <a:lstStyle/>
          <a:p>
            <a:r>
              <a:rPr smtClean="0">
                <a:latin typeface="Verdana" pitchFamily="34" charset="0"/>
              </a:rPr>
              <a:t>Фінансові розрахунки</a:t>
            </a:r>
          </a:p>
        </p:txBody>
      </p:sp>
      <p:pic>
        <p:nvPicPr>
          <p:cNvPr id="16386" name="Picture 60" descr="3D_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650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  <a:cs typeface="+mn-cs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  <a:cs typeface="+mn-cs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  <a:cs typeface="+mn-cs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  <a:cs typeface="+mn-cs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/>
            </a:extLst>
          </p:cNvPr>
          <p:cNvSpPr txBox="1"/>
          <p:nvPr/>
        </p:nvSpPr>
        <p:spPr>
          <a:xfrm>
            <a:off x="71438" y="1196975"/>
            <a:ext cx="12050712" cy="138430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indent="457189" algn="just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Повернення взятої суми кредиту і виплата банку відсотків за кредит може відбуватися за двома різними схемами.</a:t>
            </a:r>
          </a:p>
        </p:txBody>
      </p:sp>
      <p:sp>
        <p:nvSpPr>
          <p:cNvPr id="6" name="TextBox 5">
            <a:extLst>
              <a:ext uri="{FF2B5EF4-FFF2-40B4-BE49-F238E27FC236}"/>
            </a:extLst>
          </p:cNvPr>
          <p:cNvSpPr txBox="1"/>
          <p:nvPr/>
        </p:nvSpPr>
        <p:spPr>
          <a:xfrm>
            <a:off x="71438" y="2698750"/>
            <a:ext cx="6281737" cy="308133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indent="455613"/>
            <a:r>
              <a:rPr lang="uk-UA" sz="2800" b="1" i="1">
                <a:solidFill>
                  <a:srgbClr val="FFFF00"/>
                </a:solidFill>
                <a:latin typeface="Verdana" pitchFamily="34" charset="0"/>
              </a:rPr>
              <a:t>Стандартна схема </a:t>
            </a:r>
            <a:r>
              <a:rPr lang="uk-UA" sz="2800" b="1" i="1">
                <a:solidFill>
                  <a:srgbClr val="FFFFFF"/>
                </a:solidFill>
                <a:latin typeface="Verdana" pitchFamily="34" charset="0"/>
              </a:rPr>
              <a:t>передбачає, що сам кредит повертається щомісяця однаковими сумами, а додаткова сума визначається щомісячно як відсотки від залишку кредиту. </a:t>
            </a:r>
          </a:p>
        </p:txBody>
      </p:sp>
      <p:pic>
        <p:nvPicPr>
          <p:cNvPr id="5122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8113" y="2706688"/>
            <a:ext cx="5632450" cy="39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1169988" y="161925"/>
            <a:ext cx="9055100" cy="533400"/>
          </a:xfrm>
        </p:spPr>
        <p:txBody>
          <a:bodyPr/>
          <a:lstStyle/>
          <a:p>
            <a:r>
              <a:rPr smtClean="0">
                <a:latin typeface="Verdana" pitchFamily="34" charset="0"/>
              </a:rPr>
              <a:t>Фінансові розрахунки</a:t>
            </a:r>
          </a:p>
        </p:txBody>
      </p:sp>
      <p:pic>
        <p:nvPicPr>
          <p:cNvPr id="17410" name="Picture 60" descr="3D_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650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  <a:cs typeface="+mn-cs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  <a:cs typeface="+mn-cs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  <a:cs typeface="+mn-cs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  <a:cs typeface="+mn-cs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/>
            </a:extLst>
          </p:cNvPr>
          <p:cNvSpPr txBox="1"/>
          <p:nvPr/>
        </p:nvSpPr>
        <p:spPr>
          <a:xfrm>
            <a:off x="71438" y="1196975"/>
            <a:ext cx="3233737" cy="397033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У таблиці наведено схему повернення кредиту </a:t>
            </a:r>
            <a:r>
              <a:rPr lang="uk-UA" sz="2800" b="1" i="1" kern="0" dirty="0">
                <a:solidFill>
                  <a:srgbClr val="FFFF00"/>
                </a:solidFill>
                <a:latin typeface="+mn-lt"/>
                <a:cs typeface="+mn-cs"/>
              </a:rPr>
              <a:t>50000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  <a:latin typeface="+mn-lt"/>
                <a:cs typeface="+mn-cs"/>
              </a:rPr>
              <a:t>грн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, узятого на </a:t>
            </a:r>
            <a:r>
              <a:rPr lang="uk-UA" sz="2800" b="1" i="1" kern="0" dirty="0">
                <a:solidFill>
                  <a:srgbClr val="FFFF00"/>
                </a:solidFill>
                <a:latin typeface="+mn-lt"/>
                <a:cs typeface="+mn-cs"/>
              </a:rPr>
              <a:t>12 місяців 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під </a:t>
            </a:r>
            <a:r>
              <a:rPr lang="uk-UA" sz="2800" b="1" i="1" kern="0" dirty="0">
                <a:solidFill>
                  <a:srgbClr val="FFFF00"/>
                </a:solidFill>
                <a:latin typeface="+mn-lt"/>
                <a:cs typeface="+mn-cs"/>
              </a:rPr>
              <a:t>15% річних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5663" y="1196975"/>
            <a:ext cx="8724900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1169988" y="161925"/>
            <a:ext cx="9055100" cy="533400"/>
          </a:xfrm>
        </p:spPr>
        <p:txBody>
          <a:bodyPr/>
          <a:lstStyle/>
          <a:p>
            <a:r>
              <a:rPr smtClean="0">
                <a:latin typeface="Verdana" pitchFamily="34" charset="0"/>
              </a:rPr>
              <a:t>Фінансові розрахунки</a:t>
            </a:r>
          </a:p>
        </p:txBody>
      </p:sp>
      <p:pic>
        <p:nvPicPr>
          <p:cNvPr id="18434" name="Picture 60" descr="3D_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650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  <a:cs typeface="+mn-cs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  <a:cs typeface="+mn-cs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  <a:cs typeface="+mn-cs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  <a:cs typeface="+mn-cs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/>
            </a:extLst>
          </p:cNvPr>
          <p:cNvSpPr txBox="1"/>
          <p:nvPr/>
        </p:nvSpPr>
        <p:spPr>
          <a:xfrm>
            <a:off x="71438" y="1196975"/>
            <a:ext cx="12050712" cy="310832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indent="457189" algn="just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Як видно з таблиці, сам кредит повертається кожного місяця однаковими сумами (за винятком останнього місяця), а додаткові суми (відсотки за кредитом) щомісяця змінюються, а саме зменшуються, бо кожного місяця зменшується сума залишку кредиту. І тому сума повернення частини кредиту разом з відсотками щомісяця зменшується.</a:t>
            </a:r>
          </a:p>
        </p:txBody>
      </p:sp>
      <p:sp>
        <p:nvSpPr>
          <p:cNvPr id="6" name="TextBox 5">
            <a:extLst>
              <a:ext uri="{FF2B5EF4-FFF2-40B4-BE49-F238E27FC236}"/>
            </a:extLst>
          </p:cNvPr>
          <p:cNvSpPr txBox="1"/>
          <p:nvPr/>
        </p:nvSpPr>
        <p:spPr>
          <a:xfrm>
            <a:off x="71438" y="4406900"/>
            <a:ext cx="10153650" cy="138430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indent="457189" algn="just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Взявши кредит 50000 грн на вказаних вище умовах, позичальник повертає за рік банку 54063 грн, тобто ще додатково сплачує банку:</a:t>
            </a:r>
          </a:p>
        </p:txBody>
      </p:sp>
      <p:sp>
        <p:nvSpPr>
          <p:cNvPr id="7" name="Прямокутник 6">
            <a:extLst>
              <a:ext uri="{FF2B5EF4-FFF2-40B4-BE49-F238E27FC236}"/>
            </a:extLst>
          </p:cNvPr>
          <p:cNvSpPr/>
          <p:nvPr/>
        </p:nvSpPr>
        <p:spPr>
          <a:xfrm>
            <a:off x="10353675" y="4406900"/>
            <a:ext cx="1766888" cy="1384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4063 грн</a:t>
            </a:r>
          </a:p>
        </p:txBody>
      </p:sp>
      <p:sp>
        <p:nvSpPr>
          <p:cNvPr id="9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71438" y="5892800"/>
            <a:ext cx="12049125" cy="52387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indent="457189" algn="just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За те, що банк позичив йому вказану суму.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1169988" y="161925"/>
            <a:ext cx="9055100" cy="533400"/>
          </a:xfrm>
        </p:spPr>
        <p:txBody>
          <a:bodyPr/>
          <a:lstStyle/>
          <a:p>
            <a:r>
              <a:rPr smtClean="0">
                <a:latin typeface="Verdana" pitchFamily="34" charset="0"/>
              </a:rPr>
              <a:t>Фінансові розрахунки</a:t>
            </a:r>
          </a:p>
        </p:txBody>
      </p:sp>
      <p:pic>
        <p:nvPicPr>
          <p:cNvPr id="19458" name="Picture 60" descr="3D_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650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  <a:cs typeface="+mn-cs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  <a:cs typeface="+mn-cs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  <a:cs typeface="+mn-cs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  <a:cs typeface="+mn-cs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/>
            </a:extLst>
          </p:cNvPr>
          <p:cNvSpPr txBox="1"/>
          <p:nvPr/>
        </p:nvSpPr>
        <p:spPr>
          <a:xfrm>
            <a:off x="71438" y="1196975"/>
            <a:ext cx="5729287" cy="569436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indent="457189" algn="just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Друга схема повернення кредиту і відсотків за кредитування</a:t>
            </a:r>
            <a:r>
              <a:rPr lang="uk-UA" dirty="0">
                <a:latin typeface="+mn-lt"/>
                <a:cs typeface="+mn-cs"/>
              </a:rPr>
              <a:t> 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— </a:t>
            </a:r>
            <a:r>
              <a:rPr lang="uk-UA" sz="2800" b="1" i="1" kern="0" dirty="0" err="1">
                <a:solidFill>
                  <a:srgbClr val="FFFF00"/>
                </a:solidFill>
                <a:latin typeface="+mn-lt"/>
                <a:cs typeface="+mn-cs"/>
              </a:rPr>
              <a:t>ануїтетна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. Суть цієї схеми полягає в тому, що позичальник повинен повертати банку щомісяця одну й ту саму суму, одна частина якої є частиною самого кредиту, а друга — виплата відсотків за кредитування.</a:t>
            </a:r>
          </a:p>
        </p:txBody>
      </p:sp>
      <p:pic>
        <p:nvPicPr>
          <p:cNvPr id="6146" name="Picture 2" descr="Ð ÐµÐ·ÑÐ»ÑÑÐ°Ñ Ð¿Ð¾ÑÑÐºÑ Ð·Ð¾Ð±ÑÐ°Ð¶ÐµÐ½Ñ Ð·Ð° Ð·Ð°Ð¿Ð¸ÑÐ¾Ð¼ &quot;Ð°Ð½ÑÑÑÐµÑÐ½Ð° ÑÑÐµÐ¼Ð° Ð²ÐµÐºÑÐ¾Ñ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4400" y="1196975"/>
            <a:ext cx="6126163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1169988" y="161925"/>
            <a:ext cx="9055100" cy="533400"/>
          </a:xfrm>
        </p:spPr>
        <p:txBody>
          <a:bodyPr/>
          <a:lstStyle/>
          <a:p>
            <a:r>
              <a:rPr smtClean="0">
                <a:latin typeface="Verdana" pitchFamily="34" charset="0"/>
              </a:rPr>
              <a:t>Фінансові розрахунки</a:t>
            </a:r>
          </a:p>
        </p:txBody>
      </p:sp>
      <p:pic>
        <p:nvPicPr>
          <p:cNvPr id="20482" name="Picture 60" descr="3D_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650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  <a:cs typeface="+mn-cs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  <a:cs typeface="+mn-cs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  <a:cs typeface="+mn-cs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  <a:cs typeface="+mn-cs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/>
            </a:extLst>
          </p:cNvPr>
          <p:cNvSpPr txBox="1"/>
          <p:nvPr/>
        </p:nvSpPr>
        <p:spPr>
          <a:xfrm>
            <a:off x="71438" y="1196975"/>
            <a:ext cx="2871787" cy="267811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Схема виплат з </a:t>
            </a:r>
            <a:r>
              <a:rPr lang="uk-UA" sz="2800" b="1" i="1" kern="0" dirty="0" err="1">
                <a:solidFill>
                  <a:srgbClr val="FFFFFF"/>
                </a:solidFill>
                <a:latin typeface="+mn-lt"/>
                <a:cs typeface="+mn-cs"/>
              </a:rPr>
              <a:t>ануїтетною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 схемою нарахування відсотків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5463" y="1196975"/>
            <a:ext cx="9055100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169988" y="161925"/>
            <a:ext cx="9055100" cy="533400"/>
          </a:xfrm>
        </p:spPr>
        <p:txBody>
          <a:bodyPr/>
          <a:lstStyle/>
          <a:p>
            <a:r>
              <a:rPr smtClean="0">
                <a:latin typeface="Verdana" pitchFamily="34" charset="0"/>
              </a:rPr>
              <a:t>Фінансові розрахунки</a:t>
            </a:r>
          </a:p>
        </p:txBody>
      </p:sp>
      <p:pic>
        <p:nvPicPr>
          <p:cNvPr id="21506" name="Picture 60" descr="3D_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650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  <a:cs typeface="+mn-cs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  <a:cs typeface="+mn-cs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  <a:cs typeface="+mn-cs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  <a:cs typeface="+mn-cs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/>
            </a:extLst>
          </p:cNvPr>
          <p:cNvSpPr txBox="1"/>
          <p:nvPr/>
        </p:nvSpPr>
        <p:spPr>
          <a:xfrm>
            <a:off x="71438" y="1196975"/>
            <a:ext cx="12050712" cy="138430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indent="457189" algn="just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Як видно з таблиці, узятий кредит разом з відсотками повертається кожного місяця однаковими сумами (за винятком останнього місяця). </a:t>
            </a:r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71438" y="2740025"/>
            <a:ext cx="7739062" cy="224631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indent="457189" algn="just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Узявши кредит 50000 грн на вказаних вище умовах, позичальник повертає за рік банку 54154,97 грн, тобто ще додатково сплатив банку:</a:t>
            </a:r>
          </a:p>
        </p:txBody>
      </p:sp>
      <p:sp>
        <p:nvSpPr>
          <p:cNvPr id="9" name="Прямокутник 8">
            <a:extLst>
              <a:ext uri="{FF2B5EF4-FFF2-40B4-BE49-F238E27FC236}"/>
            </a:extLst>
          </p:cNvPr>
          <p:cNvSpPr/>
          <p:nvPr/>
        </p:nvSpPr>
        <p:spPr>
          <a:xfrm>
            <a:off x="7934325" y="2740025"/>
            <a:ext cx="4184650" cy="22463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4154,97 грн</a:t>
            </a:r>
          </a:p>
        </p:txBody>
      </p:sp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71438" y="5145088"/>
            <a:ext cx="12049125" cy="52228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indent="457189" algn="just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  <a:cs typeface="+mn-cs"/>
              </a:rPr>
              <a:t>За те, що банк позичив йому вказану суму.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6e2c7c02c70c9e1d83039ce4fc1384315428ae1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147029</TotalTime>
  <Words>573</Words>
  <Application>Microsoft Office PowerPoint</Application>
  <PresentationFormat>Произвольный</PresentationFormat>
  <Paragraphs>61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Verdana</vt:lpstr>
      <vt:lpstr>Arial</vt:lpstr>
      <vt:lpstr>Calibri</vt:lpstr>
      <vt:lpstr>Times New Roman</vt:lpstr>
      <vt:lpstr>Тема Office</vt:lpstr>
      <vt:lpstr>Тема Office</vt:lpstr>
      <vt:lpstr>Тема Office</vt:lpstr>
      <vt:lpstr>Програмні засоби для складних обчислень, аналізу даних та фінансових розрахунків</vt:lpstr>
      <vt:lpstr>Фінансові розрахунки</vt:lpstr>
      <vt:lpstr>Фінансові розрахунки</vt:lpstr>
      <vt:lpstr>Фінансові розрахунки</vt:lpstr>
      <vt:lpstr>Фінансові розрахунки</vt:lpstr>
      <vt:lpstr>Фінансові розрахунки</vt:lpstr>
      <vt:lpstr>Фінансові розрахунки</vt:lpstr>
      <vt:lpstr>Фінансові розрахунки</vt:lpstr>
      <vt:lpstr>Фінансові розрахунки</vt:lpstr>
      <vt:lpstr>Фінансові розрахунки</vt:lpstr>
      <vt:lpstr>Фінансові розрахунки</vt:lpstr>
      <vt:lpstr>Фінансові розрахунки</vt:lpstr>
      <vt:lpstr>Дайте відповіді на запитання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 Сергій</dc:creator>
  <cp:lastModifiedBy>User</cp:lastModifiedBy>
  <cp:revision>772</cp:revision>
  <dcterms:created xsi:type="dcterms:W3CDTF">2016-06-06T19:48:43Z</dcterms:created>
  <dcterms:modified xsi:type="dcterms:W3CDTF">2020-11-10T14:00:59Z</dcterms:modified>
</cp:coreProperties>
</file>