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717" r:id="rId2"/>
    <p:sldId id="1705" r:id="rId3"/>
    <p:sldId id="1707" r:id="rId4"/>
    <p:sldId id="1706" r:id="rId5"/>
    <p:sldId id="1712" r:id="rId6"/>
    <p:sldId id="1713" r:id="rId7"/>
    <p:sldId id="1708" r:id="rId8"/>
    <p:sldId id="1715" r:id="rId9"/>
    <p:sldId id="644" r:id="rId10"/>
    <p:sldId id="1714" r:id="rId11"/>
    <p:sldId id="171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686" autoAdjust="0"/>
  </p:normalViewPr>
  <p:slideViewPr>
    <p:cSldViewPr snapToGrid="0">
      <p:cViewPr varScale="1">
        <p:scale>
          <a:sx n="65" d="100"/>
          <a:sy n="65" d="100"/>
        </p:scale>
        <p:origin x="9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28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29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2A9B468-D4CF-424F-A9BC-36691D79A23B}"/>
              </a:ext>
            </a:extLst>
          </p:cNvPr>
          <p:cNvSpPr txBox="1">
            <a:spLocks/>
          </p:cNvSpPr>
          <p:nvPr/>
        </p:nvSpPr>
        <p:spPr>
          <a:xfrm>
            <a:off x="4847771" y="658282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6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Рендеринг</a:t>
            </a:r>
            <a:r>
              <a:rPr lang="uk-UA" sz="6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тривимірної сцени</a:t>
            </a:r>
            <a:endParaRPr lang="uk-UA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23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Можливий результат виконання: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099F72-76DB-45CD-A490-1F3F3255564F}"/>
              </a:ext>
            </a:extLst>
          </p:cNvPr>
          <p:cNvPicPr/>
          <p:nvPr/>
        </p:nvPicPr>
        <p:blipFill rotWithShape="1">
          <a:blip r:embed="rId3" cstate="print"/>
          <a:srcRect l="37953" t="21954" r="21999" b="31936"/>
          <a:stretch/>
        </p:blipFill>
        <p:spPr bwMode="auto">
          <a:xfrm>
            <a:off x="69850" y="1892084"/>
            <a:ext cx="6026150" cy="43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72C790-ED1F-4847-A97A-97C437A3918E}"/>
              </a:ext>
            </a:extLst>
          </p:cNvPr>
          <p:cNvPicPr/>
          <p:nvPr/>
        </p:nvPicPr>
        <p:blipFill rotWithShape="1">
          <a:blip r:embed="rId4" cstate="print"/>
          <a:srcRect l="21539" t="14188" r="28251" b="26415"/>
          <a:stretch/>
        </p:blipFill>
        <p:spPr bwMode="auto">
          <a:xfrm>
            <a:off x="6265719" y="1892084"/>
            <a:ext cx="5856432" cy="433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268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5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07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Рендеринг</a:t>
            </a:r>
            <a:r>
              <a:rPr lang="uk-UA" dirty="0"/>
              <a:t> тривимірної сцени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BA03C2-E91C-4A51-B005-E7CDB432720A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rgbClr val="FFFF00"/>
                </a:solidFill>
              </a:rPr>
              <a:t>Render</a:t>
            </a:r>
            <a:r>
              <a:rPr lang="en-AU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рендер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 err="1">
                <a:solidFill>
                  <a:srgbClr val="FFFFFF"/>
                </a:solidFill>
              </a:rPr>
              <a:t>рендеринг</a:t>
            </a:r>
            <a:r>
              <a:rPr lang="uk-UA" sz="2800" b="1" i="1" kern="0" dirty="0">
                <a:solidFill>
                  <a:srgbClr val="FFFFFF"/>
                </a:solidFill>
              </a:rPr>
              <a:t>) – прорахунок фінальної картинки, з точки, в якій розташована камера.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8F58DFE-0807-4A3C-B152-0BCA76603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ender Distribute Render App - Brenda desktop - WIP : blender">
            <a:extLst>
              <a:ext uri="{FF2B5EF4-FFF2-40B4-BE49-F238E27FC236}">
                <a16:creationId xmlns:a16="http://schemas.microsoft.com/office/drawing/2014/main" id="{1420F7E0-C8D7-4FFB-ABAE-3B83471C5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8"/>
          <a:stretch/>
        </p:blipFill>
        <p:spPr bwMode="auto">
          <a:xfrm>
            <a:off x="4980518" y="2736502"/>
            <a:ext cx="7141632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16BAB3-E2BA-4056-B6F6-5570057FBE1E}"/>
              </a:ext>
            </a:extLst>
          </p:cNvPr>
          <p:cNvSpPr txBox="1"/>
          <p:nvPr/>
        </p:nvSpPr>
        <p:spPr>
          <a:xfrm>
            <a:off x="94394" y="2736502"/>
            <a:ext cx="4725632" cy="35394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цьому етапі враховуються всі ефекти оточення у Вашій сцені, і генерується фінальна картинка, з урахуванням всіх зроблених установок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143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Рендеринг</a:t>
            </a:r>
            <a:r>
              <a:rPr lang="uk-UA" dirty="0"/>
              <a:t> тривимірної сцени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P</a:t>
            </a:r>
            <a:r>
              <a:rPr lang="uk-UA" sz="2800" b="1" i="1" kern="0" dirty="0">
                <a:solidFill>
                  <a:schemeClr val="bg1"/>
                </a:solidFill>
              </a:rPr>
              <a:t>ображення — результат </a:t>
            </a:r>
            <a:r>
              <a:rPr lang="uk-UA" sz="2800" b="1" i="1" kern="0" dirty="0" err="1">
                <a:solidFill>
                  <a:schemeClr val="bg1"/>
                </a:solidFill>
              </a:rPr>
              <a:t>рендерингу</a:t>
            </a:r>
            <a:r>
              <a:rPr lang="uk-UA" sz="2800" b="1" i="1" kern="0" dirty="0">
                <a:solidFill>
                  <a:schemeClr val="bg1"/>
                </a:solidFill>
              </a:rPr>
              <a:t> може бути описане як набір певних візуальних особливостей, що відповідають справжнім фізичним явищам, властивостям об'єкту.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1BBFD-410B-4431-9091-55585729A8E4}"/>
              </a:ext>
            </a:extLst>
          </p:cNvPr>
          <p:cNvSpPr txBox="1"/>
          <p:nvPr/>
        </p:nvSpPr>
        <p:spPr>
          <a:xfrm>
            <a:off x="72007" y="3139863"/>
            <a:ext cx="764843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Дослідження та розробки у області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рендерингу</a:t>
            </a:r>
            <a:r>
              <a:rPr lang="uk-UA" sz="2800" b="1" i="1" kern="0" dirty="0">
                <a:solidFill>
                  <a:schemeClr val="bg1"/>
                </a:solidFill>
              </a:rPr>
              <a:t> продовжують шукати найкращі шляхи для більш кращої та ефективної їх симуляції. Деякі з цих особливостей можуть бути прив'язані до конкретного алгоритму або методу, інші ж являти їх сукупність.</a:t>
            </a:r>
          </a:p>
        </p:txBody>
      </p:sp>
      <p:pic>
        <p:nvPicPr>
          <p:cNvPr id="2050" name="Picture 2" descr="Red vector car illustrations with outline – TrashedGraphics">
            <a:extLst>
              <a:ext uri="{FF2B5EF4-FFF2-40B4-BE49-F238E27FC236}">
                <a16:creationId xmlns:a16="http://schemas.microsoft.com/office/drawing/2014/main" id="{FFF71E1E-394F-4FB4-B27B-310AE296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87" y="3139864"/>
            <a:ext cx="4301705" cy="32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Особливості </a:t>
            </a:r>
            <a:r>
              <a:rPr lang="uk-UA" dirty="0" err="1"/>
              <a:t>рендерингу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D8D9D4B-309B-4A13-A34B-8CBFEC50F5A5}"/>
              </a:ext>
            </a:extLst>
          </p:cNvPr>
          <p:cNvSpPr/>
          <p:nvPr/>
        </p:nvSpPr>
        <p:spPr>
          <a:xfrm>
            <a:off x="69850" y="1196762"/>
            <a:ext cx="2268105" cy="9437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текстурна карта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8E4867B-020F-4207-AAB0-46C34282F165}"/>
              </a:ext>
            </a:extLst>
          </p:cNvPr>
          <p:cNvSpPr/>
          <p:nvPr/>
        </p:nvSpPr>
        <p:spPr>
          <a:xfrm>
            <a:off x="2432220" y="1196763"/>
            <a:ext cx="9689930" cy="9437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спосіб нанесення на поверхню матеріалу;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D778342-6F1E-42BE-9474-3A84BB6FE889}"/>
              </a:ext>
            </a:extLst>
          </p:cNvPr>
          <p:cNvSpPr/>
          <p:nvPr/>
        </p:nvSpPr>
        <p:spPr>
          <a:xfrm>
            <a:off x="69850" y="2254681"/>
            <a:ext cx="2268105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шейдинг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3CBC8-65AE-47CF-8C5B-84B0F596EB39}"/>
              </a:ext>
            </a:extLst>
          </p:cNvPr>
          <p:cNvSpPr txBox="1"/>
          <p:nvPr/>
        </p:nvSpPr>
        <p:spPr>
          <a:xfrm>
            <a:off x="2432220" y="2254681"/>
            <a:ext cx="9689930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визначає, як колір і яскравість поверхні змінюється в залежності від освітлення (справжній фізичний відповідник альбедо);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D5F32C68-D108-4D76-AD5C-4EA615364E54}"/>
              </a:ext>
            </a:extLst>
          </p:cNvPr>
          <p:cNvSpPr/>
          <p:nvPr/>
        </p:nvSpPr>
        <p:spPr>
          <a:xfrm>
            <a:off x="69850" y="3569165"/>
            <a:ext cx="2268105" cy="9437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відобра-ження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0A1CA56-38B4-4F95-9C1A-55AD74B7661C}"/>
              </a:ext>
            </a:extLst>
          </p:cNvPr>
          <p:cNvSpPr/>
          <p:nvPr/>
        </p:nvSpPr>
        <p:spPr>
          <a:xfrm>
            <a:off x="2432220" y="3569164"/>
            <a:ext cx="9689930" cy="9437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дзеркальне або глянцеве відображення;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1EA44E72-7E35-4697-9AC3-3885F32F170B}"/>
              </a:ext>
            </a:extLst>
          </p:cNvPr>
          <p:cNvSpPr/>
          <p:nvPr/>
        </p:nvSpPr>
        <p:spPr>
          <a:xfrm>
            <a:off x="69850" y="4627082"/>
            <a:ext cx="2268105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глибина різкості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56D0E1-EABE-4EB2-8B26-E86E3E41A760}"/>
              </a:ext>
            </a:extLst>
          </p:cNvPr>
          <p:cNvSpPr txBox="1"/>
          <p:nvPr/>
        </p:nvSpPr>
        <p:spPr>
          <a:xfrm>
            <a:off x="2432220" y="4627082"/>
            <a:ext cx="9689930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об'єкти здаються розмитими або не в фокусі, якщо вони знаходяться занадто далеко попереду або позаду об'єкта у фокусі;</a:t>
            </a:r>
          </a:p>
        </p:txBody>
      </p:sp>
    </p:spTree>
    <p:extLst>
      <p:ext uri="{BB962C8B-B14F-4D97-AF65-F5344CB8AC3E}">
        <p14:creationId xmlns:p14="http://schemas.microsoft.com/office/powerpoint/2010/main" val="2350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Особливості </a:t>
            </a:r>
            <a:r>
              <a:rPr lang="uk-UA" dirty="0" err="1"/>
              <a:t>рендерингу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D8D9D4B-309B-4A13-A34B-8CBFEC50F5A5}"/>
              </a:ext>
            </a:extLst>
          </p:cNvPr>
          <p:cNvSpPr/>
          <p:nvPr/>
        </p:nvSpPr>
        <p:spPr>
          <a:xfrm>
            <a:off x="69850" y="1196762"/>
            <a:ext cx="2268105" cy="12451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дифракція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8E4867B-020F-4207-AAB0-46C34282F165}"/>
              </a:ext>
            </a:extLst>
          </p:cNvPr>
          <p:cNvSpPr/>
          <p:nvPr/>
        </p:nvSpPr>
        <p:spPr>
          <a:xfrm>
            <a:off x="2432220" y="1196762"/>
            <a:ext cx="9689930" cy="12451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визначає вигин, поширення та інтерференцію світла, що проходить поблизу границі об'єкта, або крізь вузьку діафрагму;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EB37B7E1-338D-4D8F-9F4C-13DDC6A122E2}"/>
              </a:ext>
            </a:extLst>
          </p:cNvPr>
          <p:cNvSpPr/>
          <p:nvPr/>
        </p:nvSpPr>
        <p:spPr>
          <a:xfrm>
            <a:off x="69850" y="2568361"/>
            <a:ext cx="2268105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залом-</a:t>
            </a:r>
            <a:r>
              <a:rPr lang="uk-UA" sz="2800" b="1" i="1" kern="0" dirty="0" err="1">
                <a:solidFill>
                  <a:srgbClr val="FFFFFF"/>
                </a:solidFill>
              </a:rPr>
              <a:t>лення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D3CD76-F6A7-41EF-B12C-2D34BDF5EE60}"/>
              </a:ext>
            </a:extLst>
          </p:cNvPr>
          <p:cNvSpPr txBox="1"/>
          <p:nvPr/>
        </p:nvSpPr>
        <p:spPr>
          <a:xfrm>
            <a:off x="2432220" y="2568361"/>
            <a:ext cx="968993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вигин світла, пов'язаний з коефіцієнтом заломлення матеріалів;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7CCD26CC-E9DF-4FFD-AFA8-26196EB1E275}"/>
              </a:ext>
            </a:extLst>
          </p:cNvPr>
          <p:cNvSpPr/>
          <p:nvPr/>
        </p:nvSpPr>
        <p:spPr>
          <a:xfrm>
            <a:off x="69850" y="3525855"/>
            <a:ext cx="2268105" cy="12747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рельєфне текстуру-</a:t>
            </a:r>
            <a:r>
              <a:rPr lang="uk-UA" sz="2800" b="1" i="1" kern="0" dirty="0" err="1">
                <a:solidFill>
                  <a:srgbClr val="FFFFFF"/>
                </a:solidFill>
              </a:rPr>
              <a:t>вання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17C841B5-2C91-4DE5-A277-5BB896231D66}"/>
              </a:ext>
            </a:extLst>
          </p:cNvPr>
          <p:cNvSpPr/>
          <p:nvPr/>
        </p:nvSpPr>
        <p:spPr>
          <a:xfrm>
            <a:off x="2432220" y="3525855"/>
            <a:ext cx="9689930" cy="12451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метод імітації дрібних </a:t>
            </a:r>
            <a:r>
              <a:rPr lang="uk-UA" sz="2400" b="1" i="1" kern="0" dirty="0" err="1">
                <a:solidFill>
                  <a:srgbClr val="FFFFFF"/>
                </a:solidFill>
              </a:rPr>
              <a:t>нерівностей</a:t>
            </a:r>
            <a:r>
              <a:rPr lang="uk-UA" sz="2400" b="1" i="1" kern="0" dirty="0">
                <a:solidFill>
                  <a:srgbClr val="FFFFFF"/>
                </a:solidFill>
              </a:rPr>
              <a:t> на поверхні;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94029CB1-2575-4B5C-B7A3-8E0FA7B2F146}"/>
              </a:ext>
            </a:extLst>
          </p:cNvPr>
          <p:cNvSpPr/>
          <p:nvPr/>
        </p:nvSpPr>
        <p:spPr>
          <a:xfrm>
            <a:off x="69850" y="4927097"/>
            <a:ext cx="2268105" cy="15696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каустика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8587C4-F93C-4B8F-A20C-E95538437D0E}"/>
              </a:ext>
            </a:extLst>
          </p:cNvPr>
          <p:cNvSpPr txBox="1"/>
          <p:nvPr/>
        </p:nvSpPr>
        <p:spPr>
          <a:xfrm>
            <a:off x="2432220" y="4927097"/>
            <a:ext cx="9689930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 (форма непрямого освітлення) </a:t>
            </a:r>
            <a:r>
              <a:rPr lang="en-AU" sz="2400" b="1" i="1" kern="0" dirty="0">
                <a:solidFill>
                  <a:srgbClr val="FFFFFF"/>
                </a:solidFill>
              </a:rPr>
              <a:t>— </a:t>
            </a:r>
            <a:r>
              <a:rPr lang="uk-UA" sz="2400" b="1" i="1" kern="0" dirty="0">
                <a:solidFill>
                  <a:srgbClr val="FFFFFF"/>
                </a:solidFill>
              </a:rPr>
              <a:t>відбиття світла від блискучого об'єкта, або фокусування світла через прозорий об'єкт, для отримання яскравих відблисків на інший об'єкт;</a:t>
            </a:r>
          </a:p>
        </p:txBody>
      </p:sp>
    </p:spTree>
    <p:extLst>
      <p:ext uri="{BB962C8B-B14F-4D97-AF65-F5344CB8AC3E}">
        <p14:creationId xmlns:p14="http://schemas.microsoft.com/office/powerpoint/2010/main" val="789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 animBg="1"/>
      <p:bldP spid="26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Особливості </a:t>
            </a:r>
            <a:r>
              <a:rPr lang="uk-UA" dirty="0" err="1"/>
              <a:t>рендерингу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D8D9D4B-309B-4A13-A34B-8CBFEC50F5A5}"/>
              </a:ext>
            </a:extLst>
          </p:cNvPr>
          <p:cNvSpPr/>
          <p:nvPr/>
        </p:nvSpPr>
        <p:spPr>
          <a:xfrm>
            <a:off x="69850" y="1196762"/>
            <a:ext cx="2268105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м'які тіні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D3CD76-F6A7-41EF-B12C-2D34BDF5EE60}"/>
              </a:ext>
            </a:extLst>
          </p:cNvPr>
          <p:cNvSpPr txBox="1"/>
          <p:nvPr/>
        </p:nvSpPr>
        <p:spPr>
          <a:xfrm>
            <a:off x="2432220" y="1196762"/>
            <a:ext cx="968993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ефект перешкод, що частково приховують джерела світла;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BD78688-CCCE-42DA-99A8-78D820065CE5}"/>
              </a:ext>
            </a:extLst>
          </p:cNvPr>
          <p:cNvSpPr/>
          <p:nvPr/>
        </p:nvSpPr>
        <p:spPr>
          <a:xfrm>
            <a:off x="69850" y="2134472"/>
            <a:ext cx="4377459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нефотореалістична</a:t>
            </a:r>
            <a:r>
              <a:rPr lang="uk-UA" sz="2800" b="1" i="1" kern="0" dirty="0">
                <a:solidFill>
                  <a:srgbClr val="FFFFFF"/>
                </a:solidFill>
              </a:rPr>
              <a:t> візуалізація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CA255-124B-4311-8788-333FE69BCBE8}"/>
              </a:ext>
            </a:extLst>
          </p:cNvPr>
          <p:cNvSpPr txBox="1"/>
          <p:nvPr/>
        </p:nvSpPr>
        <p:spPr>
          <a:xfrm>
            <a:off x="4540826" y="2134472"/>
            <a:ext cx="7581323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FF"/>
                </a:solidFill>
              </a:rPr>
              <a:t>рендеринг</a:t>
            </a:r>
            <a:r>
              <a:rPr lang="uk-UA" sz="2400" b="1" i="1" kern="0" dirty="0">
                <a:solidFill>
                  <a:srgbClr val="FFFFFF"/>
                </a:solidFill>
              </a:rPr>
              <a:t> сцен в художньому стилі, призначена, щоб виглядати як картина або малюнок.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213404DB-154C-41C8-9CA9-C522219AE14F}"/>
              </a:ext>
            </a:extLst>
          </p:cNvPr>
          <p:cNvSpPr/>
          <p:nvPr/>
        </p:nvSpPr>
        <p:spPr>
          <a:xfrm>
            <a:off x="69850" y="3441514"/>
            <a:ext cx="2268105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прозорість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BF1686-5D58-4BF1-97D7-45EE5F34F86F}"/>
              </a:ext>
            </a:extLst>
          </p:cNvPr>
          <p:cNvSpPr txBox="1"/>
          <p:nvPr/>
        </p:nvSpPr>
        <p:spPr>
          <a:xfrm>
            <a:off x="2432220" y="3441514"/>
            <a:ext cx="9689930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непрозорість — визначає передачу світла крізь тверді неповністю прозорі об'єкти, прозорість — передача світла крізь прозорі об'єкти;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BCC28B79-4D48-46BD-90C1-6CEC76852828}"/>
              </a:ext>
            </a:extLst>
          </p:cNvPr>
          <p:cNvSpPr/>
          <p:nvPr/>
        </p:nvSpPr>
        <p:spPr>
          <a:xfrm>
            <a:off x="69850" y="4773941"/>
            <a:ext cx="2268105" cy="461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тінь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9B4B84-26D7-44D7-B28F-828A805D4297}"/>
              </a:ext>
            </a:extLst>
          </p:cNvPr>
          <p:cNvSpPr txBox="1"/>
          <p:nvPr/>
        </p:nvSpPr>
        <p:spPr>
          <a:xfrm>
            <a:off x="2432220" y="4773941"/>
            <a:ext cx="9689930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ефект перешкод для світла;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E255C5B2-3DC2-4805-BB6F-6B2FE8B2BF90}"/>
              </a:ext>
            </a:extLst>
          </p:cNvPr>
          <p:cNvSpPr/>
          <p:nvPr/>
        </p:nvSpPr>
        <p:spPr>
          <a:xfrm>
            <a:off x="69850" y="5351436"/>
            <a:ext cx="2268105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ефект туману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434442-6BAF-48BE-8BAF-AF3CE4D5C2BE}"/>
              </a:ext>
            </a:extLst>
          </p:cNvPr>
          <p:cNvSpPr txBox="1"/>
          <p:nvPr/>
        </p:nvSpPr>
        <p:spPr>
          <a:xfrm>
            <a:off x="2432220" y="5351436"/>
            <a:ext cx="968993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 світло проходить через нечисту атмосферу або туман;</a:t>
            </a:r>
          </a:p>
        </p:txBody>
      </p:sp>
    </p:spTree>
    <p:extLst>
      <p:ext uri="{BB962C8B-B14F-4D97-AF65-F5344CB8AC3E}">
        <p14:creationId xmlns:p14="http://schemas.microsoft.com/office/powerpoint/2010/main" val="21550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Рендеринг</a:t>
            </a:r>
            <a:r>
              <a:rPr lang="uk-UA" dirty="0"/>
              <a:t> тривимірної сцени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Рендеринг</a:t>
            </a:r>
            <a:r>
              <a:rPr lang="uk-UA" sz="2800" b="1" i="1" kern="0" dirty="0">
                <a:solidFill>
                  <a:schemeClr val="bg1"/>
                </a:solidFill>
              </a:rPr>
              <a:t> в </a:t>
            </a:r>
            <a:r>
              <a:rPr lang="en-US" sz="2800" b="1" i="1" kern="0" dirty="0">
                <a:solidFill>
                  <a:schemeClr val="bg1"/>
                </a:solidFill>
              </a:rPr>
              <a:t>Blender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A966B7-2EDF-4805-A472-996A047EA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931"/>
          <a:stretch/>
        </p:blipFill>
        <p:spPr>
          <a:xfrm>
            <a:off x="69850" y="1843264"/>
            <a:ext cx="12050142" cy="464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C8376D4-F44B-48C7-B95C-26B982A0BF94}"/>
              </a:ext>
            </a:extLst>
          </p:cNvPr>
          <p:cNvSpPr/>
          <p:nvPr/>
        </p:nvSpPr>
        <p:spPr>
          <a:xfrm>
            <a:off x="1474047" y="2110966"/>
            <a:ext cx="598594" cy="2645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96E47096-A05D-43AF-BE2A-2CCA0AF1AF73}"/>
              </a:ext>
            </a:extLst>
          </p:cNvPr>
          <p:cNvSpPr/>
          <p:nvPr/>
        </p:nvSpPr>
        <p:spPr>
          <a:xfrm rot="18900000">
            <a:off x="1646641" y="1638711"/>
            <a:ext cx="641035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881418A-3C1C-4D57-8F95-9A44E34A87EC}"/>
              </a:ext>
            </a:extLst>
          </p:cNvPr>
          <p:cNvSpPr/>
          <p:nvPr/>
        </p:nvSpPr>
        <p:spPr>
          <a:xfrm>
            <a:off x="1555869" y="2375536"/>
            <a:ext cx="1800741" cy="14725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D22A197A-320E-4277-AD39-1BA2B1F12D8B}"/>
              </a:ext>
            </a:extLst>
          </p:cNvPr>
          <p:cNvSpPr/>
          <p:nvPr/>
        </p:nvSpPr>
        <p:spPr>
          <a:xfrm rot="18900000">
            <a:off x="2482866" y="1766580"/>
            <a:ext cx="91565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8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Рендеринг</a:t>
            </a:r>
            <a:r>
              <a:rPr lang="uk-UA" dirty="0"/>
              <a:t> тривимірної сцени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Налаштування </a:t>
            </a:r>
            <a:r>
              <a:rPr lang="uk-UA" sz="2800" b="1" i="1" kern="0" dirty="0" err="1">
                <a:solidFill>
                  <a:schemeClr val="bg1"/>
                </a:solidFill>
              </a:rPr>
              <a:t>рендерингу</a:t>
            </a:r>
            <a:r>
              <a:rPr lang="uk-UA" sz="2800" b="1" i="1" kern="0" dirty="0">
                <a:solidFill>
                  <a:schemeClr val="bg1"/>
                </a:solidFill>
              </a:rPr>
              <a:t> в </a:t>
            </a:r>
            <a:r>
              <a:rPr lang="en-US" sz="2800" b="1" i="1" kern="0" dirty="0">
                <a:solidFill>
                  <a:schemeClr val="bg1"/>
                </a:solidFill>
              </a:rPr>
              <a:t>Blender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40ED41-6BF8-4306-AAFD-E99BBF8F3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932"/>
          <a:stretch/>
        </p:blipFill>
        <p:spPr>
          <a:xfrm>
            <a:off x="69850" y="1843265"/>
            <a:ext cx="12050142" cy="464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ECBF5FBF-AD8F-45EC-A07C-ACBC803AD3D8}"/>
              </a:ext>
            </a:extLst>
          </p:cNvPr>
          <p:cNvSpPr/>
          <p:nvPr/>
        </p:nvSpPr>
        <p:spPr>
          <a:xfrm>
            <a:off x="720118" y="4858341"/>
            <a:ext cx="2727932" cy="26610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8" name="Стрілка вліво 20">
            <a:extLst>
              <a:ext uri="{FF2B5EF4-FFF2-40B4-BE49-F238E27FC236}">
                <a16:creationId xmlns:a16="http://schemas.microsoft.com/office/drawing/2014/main" id="{9DBEA528-A938-43B9-A20B-57B937249774}"/>
              </a:ext>
            </a:extLst>
          </p:cNvPr>
          <p:cNvSpPr/>
          <p:nvPr/>
        </p:nvSpPr>
        <p:spPr>
          <a:xfrm rot="18900000">
            <a:off x="1318042" y="417876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E3330BA-5F51-4B5C-92F6-833A5BDDA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573" y="1843265"/>
            <a:ext cx="5570142" cy="464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158094B8-E7CB-4FDE-A4CF-4CCC4B2B9B1C}"/>
              </a:ext>
            </a:extLst>
          </p:cNvPr>
          <p:cNvSpPr/>
          <p:nvPr/>
        </p:nvSpPr>
        <p:spPr>
          <a:xfrm>
            <a:off x="9104919" y="4835483"/>
            <a:ext cx="1476722" cy="26610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2" name="Стрілка вліво 20">
            <a:extLst>
              <a:ext uri="{FF2B5EF4-FFF2-40B4-BE49-F238E27FC236}">
                <a16:creationId xmlns:a16="http://schemas.microsoft.com/office/drawing/2014/main" id="{4FD48465-E27C-4E3B-89F0-5CF95D2B10B7}"/>
              </a:ext>
            </a:extLst>
          </p:cNvPr>
          <p:cNvSpPr/>
          <p:nvPr/>
        </p:nvSpPr>
        <p:spPr>
          <a:xfrm rot="18900000">
            <a:off x="9460664" y="417876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85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B4163-8846-4025-8A67-E1BC396B6C53}"/>
              </a:ext>
            </a:extLst>
          </p:cNvPr>
          <p:cNvSpPr txBox="1"/>
          <p:nvPr/>
        </p:nvSpPr>
        <p:spPr>
          <a:xfrm>
            <a:off x="5094514" y="1196763"/>
            <a:ext cx="7027636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Робота в 3</a:t>
            </a:r>
            <a:r>
              <a:rPr lang="en-US" sz="2800" b="1" i="1" kern="0" dirty="0">
                <a:solidFill>
                  <a:schemeClr val="bg1"/>
                </a:solidFill>
              </a:rPr>
              <a:t>D </a:t>
            </a:r>
            <a:r>
              <a:rPr lang="uk-UA" sz="2800" b="1" i="1" kern="0" dirty="0">
                <a:solidFill>
                  <a:schemeClr val="bg1"/>
                </a:solidFill>
              </a:rPr>
              <a:t>редакторі </a:t>
            </a:r>
            <a:r>
              <a:rPr lang="en-US" sz="2800" b="1" i="1" kern="0" dirty="0">
                <a:solidFill>
                  <a:schemeClr val="bg1"/>
                </a:solidFill>
              </a:rPr>
              <a:t>Blender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44BC8-C0F7-4AA7-BCCA-E7A0A9958791}"/>
              </a:ext>
            </a:extLst>
          </p:cNvPr>
          <p:cNvSpPr txBox="1"/>
          <p:nvPr/>
        </p:nvSpPr>
        <p:spPr>
          <a:xfrm>
            <a:off x="5094514" y="1864691"/>
            <a:ext cx="7027636" cy="31085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Створити слона з таких елементів:  тіло і голова – сфери, вуха – кола, ноги – циліндри, хвостик – конус, шия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chemeClr val="bg1"/>
                </a:solidFill>
              </a:rPr>
              <a:t>– усічений конус. Хобот складається з усіченого конусу та 3 циліндрів.</a:t>
            </a:r>
          </a:p>
        </p:txBody>
      </p:sp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61483</TotalTime>
  <Words>415</Words>
  <Application>Microsoft Office PowerPoint</Application>
  <PresentationFormat>Широкий екран</PresentationFormat>
  <Paragraphs>59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Comic Sans MS</vt:lpstr>
      <vt:lpstr>Times New Roman</vt:lpstr>
      <vt:lpstr>Verdana</vt:lpstr>
      <vt:lpstr>Wingdings</vt:lpstr>
      <vt:lpstr>Тема Office</vt:lpstr>
      <vt:lpstr>Презентація PowerPoint</vt:lpstr>
      <vt:lpstr>Рендеринг тривимірної сцени</vt:lpstr>
      <vt:lpstr>Рендеринг тривимірної сцени</vt:lpstr>
      <vt:lpstr>Особливості рендерингу</vt:lpstr>
      <vt:lpstr>Особливості рендерингу</vt:lpstr>
      <vt:lpstr>Особливості рендерингу</vt:lpstr>
      <vt:lpstr>Рендеринг тривимірної сцени</vt:lpstr>
      <vt:lpstr>Рендеринг тривимірної сцени</vt:lpstr>
      <vt:lpstr>Працюємо за комп’ютером</vt:lpstr>
      <vt:lpstr>Працюємо за комп’ютером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Користувач Lenovo</cp:lastModifiedBy>
  <cp:revision>238</cp:revision>
  <dcterms:created xsi:type="dcterms:W3CDTF">2016-06-06T19:48:43Z</dcterms:created>
  <dcterms:modified xsi:type="dcterms:W3CDTF">2020-08-22T09:09:47Z</dcterms:modified>
</cp:coreProperties>
</file>