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81" r:id="rId11"/>
    <p:sldId id="293" r:id="rId12"/>
    <p:sldId id="272" r:id="rId13"/>
    <p:sldId id="273" r:id="rId14"/>
    <p:sldId id="274" r:id="rId15"/>
    <p:sldId id="277" r:id="rId16"/>
    <p:sldId id="276" r:id="rId17"/>
    <p:sldId id="278" r:id="rId18"/>
    <p:sldId id="280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13DE39-8887-43A4-9987-E698F3C259A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E6706E-C1AD-430F-90B4-1F02E2ABBD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/>
              <a:t>Оптичні прилади </a:t>
            </a:r>
            <a:br>
              <a:rPr lang="uk-UA" sz="5400" b="1" i="1" dirty="0"/>
            </a:br>
            <a:r>
              <a:rPr lang="uk-UA" sz="5400" b="1" i="1" dirty="0"/>
              <a:t>та їх застосування.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22912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Камера-обскура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3312368"/>
          </a:xfrm>
        </p:spPr>
        <p:txBody>
          <a:bodyPr>
            <a:normAutofit/>
          </a:bodyPr>
          <a:lstStyle/>
          <a:p>
            <a:r>
              <a:rPr lang="ru-RU" sz="1600" dirty="0" err="1"/>
              <a:t>Ка́мера-обску́ра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прототип </a:t>
            </a:r>
            <a:r>
              <a:rPr lang="ru-RU" sz="1600" dirty="0" err="1"/>
              <a:t>фотографічного</a:t>
            </a:r>
            <a:r>
              <a:rPr lang="ru-RU" sz="1600" dirty="0"/>
              <a:t> </a:t>
            </a:r>
            <a:r>
              <a:rPr lang="ru-RU" sz="1600" dirty="0" err="1"/>
              <a:t>апарату</a:t>
            </a:r>
            <a:r>
              <a:rPr lang="ru-RU" sz="1600" dirty="0"/>
              <a:t>, </a:t>
            </a:r>
            <a:r>
              <a:rPr lang="ru-RU" sz="1600" dirty="0" err="1"/>
              <a:t>темне</a:t>
            </a:r>
            <a:r>
              <a:rPr lang="ru-RU" sz="1600" dirty="0"/>
              <a:t> </a:t>
            </a:r>
            <a:r>
              <a:rPr lang="ru-RU" sz="1600" dirty="0" err="1"/>
              <a:t>приміщення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одним </a:t>
            </a:r>
            <a:r>
              <a:rPr lang="ru-RU" sz="1600" dirty="0" err="1"/>
              <a:t>малим</a:t>
            </a:r>
            <a:r>
              <a:rPr lang="ru-RU" sz="1600" dirty="0"/>
              <a:t> </a:t>
            </a:r>
            <a:r>
              <a:rPr lang="ru-RU" sz="1600" dirty="0" err="1"/>
              <a:t>отвором</a:t>
            </a:r>
            <a:r>
              <a:rPr lang="ru-RU" sz="1600" dirty="0"/>
              <a:t> (</a:t>
            </a:r>
            <a:r>
              <a:rPr lang="ru-RU" sz="1600" dirty="0" err="1"/>
              <a:t>діаметром</a:t>
            </a:r>
            <a:r>
              <a:rPr lang="ru-RU" sz="1600" dirty="0"/>
              <a:t> порядку 0,3-1,0 мм), через </a:t>
            </a:r>
            <a:r>
              <a:rPr lang="ru-RU" sz="1600" dirty="0" err="1"/>
              <a:t>який</a:t>
            </a:r>
            <a:r>
              <a:rPr lang="ru-RU" sz="1600" dirty="0"/>
              <a:t> на </a:t>
            </a:r>
            <a:r>
              <a:rPr lang="ru-RU" sz="1600" dirty="0" err="1"/>
              <a:t>протилежну</a:t>
            </a:r>
            <a:r>
              <a:rPr lang="ru-RU" sz="1600" dirty="0"/>
              <a:t> </a:t>
            </a:r>
            <a:r>
              <a:rPr lang="ru-RU" sz="1600" dirty="0" err="1"/>
              <a:t>стіну</a:t>
            </a:r>
            <a:r>
              <a:rPr lang="ru-RU" sz="1600" dirty="0"/>
              <a:t> </a:t>
            </a:r>
            <a:r>
              <a:rPr lang="ru-RU" sz="1600" dirty="0" err="1"/>
              <a:t>проектується</a:t>
            </a:r>
            <a:r>
              <a:rPr lang="ru-RU" sz="1600" dirty="0"/>
              <a:t> </a:t>
            </a:r>
            <a:r>
              <a:rPr lang="ru-RU" sz="1600" dirty="0" err="1"/>
              <a:t>перевернене</a:t>
            </a:r>
            <a:r>
              <a:rPr lang="ru-RU" sz="1600" dirty="0"/>
              <a:t> </a:t>
            </a:r>
            <a:r>
              <a:rPr lang="ru-RU" sz="1600" dirty="0" err="1"/>
              <a:t>зменшене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предметів</a:t>
            </a:r>
            <a:r>
              <a:rPr lang="ru-RU" sz="1600" dirty="0"/>
              <a:t> </a:t>
            </a:r>
            <a:r>
              <a:rPr lang="ru-RU" sz="1600" dirty="0" err="1"/>
              <a:t>ззовні</a:t>
            </a:r>
            <a:r>
              <a:rPr lang="ru-RU" sz="1600" dirty="0"/>
              <a:t>.</a:t>
            </a:r>
          </a:p>
          <a:p>
            <a:r>
              <a:rPr lang="ru-RU" sz="1600" dirty="0"/>
              <a:t>У наш час </a:t>
            </a:r>
            <a:r>
              <a:rPr lang="ru-RU" sz="1600" dirty="0" err="1"/>
              <a:t>камери-обскури</a:t>
            </a:r>
            <a:r>
              <a:rPr lang="ru-RU" sz="1600" dirty="0"/>
              <a:t>, </a:t>
            </a:r>
            <a:r>
              <a:rPr lang="ru-RU" sz="1600" dirty="0" err="1"/>
              <a:t>встановлені</a:t>
            </a:r>
            <a:r>
              <a:rPr lang="ru-RU" sz="1600" dirty="0"/>
              <a:t> в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містах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,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для науки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заради</a:t>
            </a:r>
            <a:r>
              <a:rPr lang="ru-RU" sz="1600" dirty="0"/>
              <a:t> </a:t>
            </a:r>
            <a:r>
              <a:rPr lang="ru-RU" sz="1600" dirty="0" err="1"/>
              <a:t>забави</a:t>
            </a:r>
            <a:r>
              <a:rPr lang="ru-RU" sz="1600" dirty="0"/>
              <a:t>. </a:t>
            </a:r>
            <a:r>
              <a:rPr lang="ru-RU" sz="1600" dirty="0" err="1"/>
              <a:t>Фотографії</a:t>
            </a:r>
            <a:r>
              <a:rPr lang="ru-RU" sz="1600" dirty="0"/>
              <a:t>, </a:t>
            </a:r>
            <a:r>
              <a:rPr lang="ru-RU" sz="1600" dirty="0" err="1"/>
              <a:t>виконані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камери-обскури</a:t>
            </a:r>
            <a:r>
              <a:rPr lang="ru-RU" sz="1600" dirty="0"/>
              <a:t> без </a:t>
            </a:r>
            <a:r>
              <a:rPr lang="ru-RU" sz="1600" dirty="0" err="1"/>
              <a:t>лінзи</a:t>
            </a:r>
            <a:r>
              <a:rPr lang="ru-RU" sz="1600" dirty="0"/>
              <a:t>, </a:t>
            </a:r>
            <a:r>
              <a:rPr lang="ru-RU" sz="1600" dirty="0" err="1"/>
              <a:t>відзначаються</a:t>
            </a:r>
            <a:r>
              <a:rPr lang="ru-RU" sz="1600" dirty="0"/>
              <a:t> </a:t>
            </a:r>
            <a:r>
              <a:rPr lang="ru-RU" sz="1600" dirty="0" err="1"/>
              <a:t>м'якістю</a:t>
            </a:r>
            <a:r>
              <a:rPr lang="ru-RU" sz="1600" dirty="0"/>
              <a:t> </a:t>
            </a:r>
            <a:r>
              <a:rPr lang="ru-RU" sz="1600" dirty="0" err="1"/>
              <a:t>малюнка</a:t>
            </a:r>
            <a:r>
              <a:rPr lang="ru-RU" sz="1600" dirty="0"/>
              <a:t>, </a:t>
            </a:r>
            <a:r>
              <a:rPr lang="ru-RU" sz="1600" dirty="0" err="1"/>
              <a:t>напіврозмитістю</a:t>
            </a:r>
            <a:r>
              <a:rPr lang="ru-RU" sz="1600" dirty="0"/>
              <a:t>, </a:t>
            </a:r>
            <a:r>
              <a:rPr lang="ru-RU" sz="1600" dirty="0" err="1"/>
              <a:t>делікатним</a:t>
            </a:r>
            <a:r>
              <a:rPr lang="ru-RU" sz="1600" dirty="0"/>
              <a:t> контрастом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повною</a:t>
            </a:r>
            <a:r>
              <a:rPr lang="ru-RU" sz="1600" dirty="0"/>
              <a:t> </a:t>
            </a:r>
            <a:r>
              <a:rPr lang="ru-RU" sz="1600" dirty="0" err="1"/>
              <a:t>відсутністю</a:t>
            </a:r>
            <a:r>
              <a:rPr lang="ru-RU" sz="1600" dirty="0"/>
              <a:t> </a:t>
            </a:r>
            <a:r>
              <a:rPr lang="ru-RU" sz="1600" dirty="0" err="1"/>
              <a:t>дисторсії</a:t>
            </a:r>
            <a:r>
              <a:rPr lang="en-US" sz="1600" dirty="0"/>
              <a:t>, </a:t>
            </a:r>
            <a:r>
              <a:rPr lang="ru-RU" sz="1600" dirty="0" err="1"/>
              <a:t>властивої</a:t>
            </a:r>
            <a:r>
              <a:rPr lang="ru-RU" sz="1600" dirty="0"/>
              <a:t> </a:t>
            </a:r>
            <a:r>
              <a:rPr lang="ru-RU" sz="1600" dirty="0" err="1"/>
              <a:t>складнішим</a:t>
            </a:r>
            <a:r>
              <a:rPr lang="ru-RU" sz="1600" dirty="0"/>
              <a:t> </a:t>
            </a:r>
            <a:r>
              <a:rPr lang="ru-RU" sz="1600" dirty="0" err="1"/>
              <a:t>оптичним</a:t>
            </a:r>
            <a:r>
              <a:rPr lang="ru-RU" sz="1600" dirty="0"/>
              <a:t> </a:t>
            </a:r>
            <a:r>
              <a:rPr lang="ru-RU" sz="1600" dirty="0" err="1"/>
              <a:t>пристроям</a:t>
            </a:r>
            <a:r>
              <a:rPr lang="ru-RU" sz="1600" dirty="0"/>
              <a:t>. </a:t>
            </a:r>
            <a:r>
              <a:rPr lang="ru-RU" sz="1600" dirty="0" err="1"/>
              <a:t>Прилад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нескінченну</a:t>
            </a:r>
            <a:r>
              <a:rPr lang="ru-RU" sz="1600" dirty="0"/>
              <a:t> </a:t>
            </a:r>
            <a:r>
              <a:rPr lang="ru-RU" sz="1600" dirty="0" err="1"/>
              <a:t>глибину</a:t>
            </a:r>
            <a:r>
              <a:rPr lang="ru-RU" sz="1600" dirty="0"/>
              <a:t> </a:t>
            </a:r>
            <a:r>
              <a:rPr lang="ru-RU" sz="1600" dirty="0" err="1"/>
              <a:t>різкості</a:t>
            </a:r>
            <a:r>
              <a:rPr lang="en-US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різкість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невисокою</a:t>
            </a:r>
            <a:r>
              <a:rPr lang="ru-RU" sz="1600" dirty="0"/>
              <a:t>. </a:t>
            </a:r>
            <a:r>
              <a:rPr lang="ru-RU" sz="1600" dirty="0" err="1"/>
              <a:t>Ближні</a:t>
            </a:r>
            <a:r>
              <a:rPr lang="ru-RU" sz="1600" dirty="0"/>
              <a:t>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виходять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розмитими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віддалені</a:t>
            </a:r>
            <a:r>
              <a:rPr lang="ru-RU" sz="1600" dirty="0"/>
              <a:t>. Для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яскравості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різкості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використовуватися</a:t>
            </a:r>
            <a:r>
              <a:rPr lang="ru-RU" sz="1600" dirty="0"/>
              <a:t> </a:t>
            </a:r>
            <a:r>
              <a:rPr lang="ru-RU" sz="1600" dirty="0" err="1"/>
              <a:t>об'єктив</a:t>
            </a:r>
            <a:r>
              <a:rPr lang="ru-RU" sz="1600" dirty="0"/>
              <a:t>. </a:t>
            </a:r>
          </a:p>
        </p:txBody>
      </p:sp>
      <p:pic>
        <p:nvPicPr>
          <p:cNvPr id="5" name="Рисунок 4" descr="70698b72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840021" cy="30529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" y="3603330"/>
            <a:ext cx="4644008" cy="29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9144000" cy="68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779096" cy="929258"/>
          </a:xfrm>
        </p:spPr>
        <p:txBody>
          <a:bodyPr/>
          <a:lstStyle/>
          <a:p>
            <a:pPr algn="ctr"/>
            <a:r>
              <a:rPr lang="uk-UA" b="1" i="1" dirty="0"/>
              <a:t>Діаскоп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536504" cy="5400600"/>
          </a:xfrm>
        </p:spPr>
        <p:txBody>
          <a:bodyPr>
            <a:normAutofit/>
          </a:bodyPr>
          <a:lstStyle/>
          <a:p>
            <a:r>
              <a:rPr lang="ru-RU" sz="2400" dirty="0" err="1"/>
              <a:t>Діаскоп</a:t>
            </a:r>
            <a:r>
              <a:rPr lang="ru-RU" sz="2400" dirty="0"/>
              <a:t>- </a:t>
            </a:r>
            <a:r>
              <a:rPr lang="ru-RU" sz="2400" dirty="0" err="1"/>
              <a:t>оптичний</a:t>
            </a:r>
            <a:r>
              <a:rPr lang="ru-RU" sz="2400" dirty="0"/>
              <a:t> </a:t>
            </a:r>
            <a:r>
              <a:rPr lang="ru-RU" sz="2400" dirty="0" err="1"/>
              <a:t>прилад</a:t>
            </a:r>
            <a:r>
              <a:rPr lang="ru-RU" sz="2400" dirty="0"/>
              <a:t> для перегляду </a:t>
            </a:r>
            <a:r>
              <a:rPr lang="ru-RU" sz="2400" dirty="0" err="1"/>
              <a:t>діапозитивів</a:t>
            </a:r>
            <a:r>
              <a:rPr lang="ru-RU" sz="2400" dirty="0"/>
              <a:t> через окуляр за </a:t>
            </a:r>
            <a:r>
              <a:rPr lang="ru-RU" sz="2400" dirty="0" err="1"/>
              <a:t>допомогою</a:t>
            </a:r>
            <a:r>
              <a:rPr lang="ru-RU" sz="2400" dirty="0"/>
              <a:t> зовнішнього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ж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вбудованої</a:t>
            </a:r>
            <a:r>
              <a:rPr lang="ru-RU" sz="2400" dirty="0"/>
              <a:t> у </a:t>
            </a:r>
            <a:r>
              <a:rPr lang="ru-RU" sz="2400" dirty="0" err="1"/>
              <a:t>діаскоп</a:t>
            </a:r>
            <a:r>
              <a:rPr lang="ru-RU" sz="2400" dirty="0"/>
              <a:t> </a:t>
            </a:r>
            <a:r>
              <a:rPr lang="ru-RU" sz="2400" dirty="0" err="1"/>
              <a:t>лампи</a:t>
            </a:r>
            <a:r>
              <a:rPr lang="ru-RU" sz="2400" dirty="0"/>
              <a:t> </a:t>
            </a:r>
            <a:r>
              <a:rPr lang="ru-RU" sz="2400" dirty="0" err="1"/>
              <a:t>розжарювання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діаскопа</a:t>
            </a:r>
            <a:r>
              <a:rPr lang="ru-RU" sz="2400" dirty="0"/>
              <a:t> (</a:t>
            </a:r>
            <a:r>
              <a:rPr lang="ru-RU" sz="2400" dirty="0" err="1"/>
              <a:t>фільмоскопи</a:t>
            </a:r>
            <a:r>
              <a:rPr lang="ru-RU" sz="2400" dirty="0"/>
              <a:t>) </a:t>
            </a:r>
            <a:r>
              <a:rPr lang="ru-RU" sz="2400" dirty="0" err="1"/>
              <a:t>мали</a:t>
            </a:r>
            <a:r>
              <a:rPr lang="ru-RU" sz="2400" dirty="0"/>
              <a:t> приставки для перегляду </a:t>
            </a:r>
            <a:r>
              <a:rPr lang="ru-RU" sz="2400" dirty="0" err="1"/>
              <a:t>діафільмів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призначені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перегляду.Різновид</a:t>
            </a:r>
            <a:r>
              <a:rPr lang="ru-RU" sz="2400" dirty="0"/>
              <a:t> </a:t>
            </a:r>
            <a:r>
              <a:rPr lang="ru-RU" sz="2400" dirty="0" err="1"/>
              <a:t>діаскопа</a:t>
            </a:r>
            <a:r>
              <a:rPr lang="ru-RU" sz="2400" dirty="0"/>
              <a:t> - стереоскоп.</a:t>
            </a:r>
          </a:p>
        </p:txBody>
      </p:sp>
      <p:pic>
        <p:nvPicPr>
          <p:cNvPr id="5" name="Рисунок 4" descr="600px-Диаскоп_Ленинград_(1979_год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77072"/>
            <a:ext cx="263691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844"/>
            <a:ext cx="3954724" cy="263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55160" cy="929258"/>
          </a:xfrm>
        </p:spPr>
        <p:txBody>
          <a:bodyPr/>
          <a:lstStyle/>
          <a:p>
            <a:pPr algn="ctr"/>
            <a:r>
              <a:rPr lang="uk-UA" b="1" i="1" dirty="0"/>
              <a:t>Лорнет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032448" cy="4896544"/>
          </a:xfrm>
        </p:spPr>
        <p:txBody>
          <a:bodyPr>
            <a:normAutofit/>
          </a:bodyPr>
          <a:lstStyle/>
          <a:p>
            <a:r>
              <a:rPr lang="ru-RU" dirty="0"/>
              <a:t>Лорнет -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очок</a:t>
            </a:r>
            <a:r>
              <a:rPr lang="ru-RU" dirty="0"/>
              <a:t>, пара </a:t>
            </a:r>
            <a:r>
              <a:rPr lang="ru-RU" dirty="0" err="1"/>
              <a:t>лінз</a:t>
            </a:r>
            <a:r>
              <a:rPr lang="ru-RU" dirty="0"/>
              <a:t> в </a:t>
            </a:r>
            <a:r>
              <a:rPr lang="ru-RU" dirty="0" err="1"/>
              <a:t>оправі</a:t>
            </a:r>
            <a:r>
              <a:rPr lang="ru-RU" dirty="0"/>
              <a:t>, </a:t>
            </a:r>
            <a:r>
              <a:rPr lang="ru-RU" dirty="0" err="1"/>
              <a:t>зафіксованої</a:t>
            </a:r>
            <a:r>
              <a:rPr lang="ru-RU" dirty="0"/>
              <a:t> на </a:t>
            </a:r>
            <a:r>
              <a:rPr lang="ru-RU" dirty="0" err="1"/>
              <a:t>рукоятці</a:t>
            </a:r>
            <a:r>
              <a:rPr lang="ru-RU" dirty="0"/>
              <a:t>. </a:t>
            </a:r>
            <a:r>
              <a:rPr lang="ru-RU" dirty="0" err="1"/>
              <a:t>Модний</a:t>
            </a:r>
            <a:r>
              <a:rPr lang="ru-RU" dirty="0"/>
              <a:t> </a:t>
            </a:r>
            <a:r>
              <a:rPr lang="ru-RU" dirty="0" err="1"/>
              <a:t>аксесуар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XVIII - </a:t>
            </a:r>
            <a:r>
              <a:rPr lang="ru-RU" dirty="0"/>
              <a:t>початку </a:t>
            </a:r>
            <a:r>
              <a:rPr lang="en-US" dirty="0"/>
              <a:t>XIX </a:t>
            </a:r>
            <a:r>
              <a:rPr lang="ru-RU" dirty="0"/>
              <a:t>ст. По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театральному </a:t>
            </a:r>
            <a:r>
              <a:rPr lang="ru-RU" dirty="0" err="1"/>
              <a:t>бінокля</a:t>
            </a:r>
            <a:r>
              <a:rPr lang="ru-RU" dirty="0"/>
              <a:t>. За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 </a:t>
            </a:r>
            <a:r>
              <a:rPr lang="ru-RU" dirty="0" err="1"/>
              <a:t>винайдений</a:t>
            </a:r>
            <a:r>
              <a:rPr lang="ru-RU" dirty="0"/>
              <a:t> Джорджем Адамсом в 1780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4" name="Рисунок 3" descr="lornet-r1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028" y="1268760"/>
            <a:ext cx="3096344" cy="249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84637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3600400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466728" cy="785242"/>
          </a:xfrm>
        </p:spPr>
        <p:txBody>
          <a:bodyPr/>
          <a:lstStyle/>
          <a:p>
            <a:pPr algn="ctr"/>
            <a:r>
              <a:rPr lang="uk-UA" b="1" i="1" dirty="0"/>
              <a:t>Лупа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Лупа - </a:t>
            </a:r>
            <a:r>
              <a:rPr lang="ru-RU" dirty="0" err="1"/>
              <a:t>оптична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лінзи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лінз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на 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областях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медицині</a:t>
            </a:r>
            <a:r>
              <a:rPr lang="ru-RU" dirty="0"/>
              <a:t>, </a:t>
            </a:r>
            <a:r>
              <a:rPr lang="ru-RU" dirty="0" err="1"/>
              <a:t>археології</a:t>
            </a:r>
            <a:r>
              <a:rPr lang="ru-RU" dirty="0"/>
              <a:t>, </a:t>
            </a:r>
            <a:r>
              <a:rPr lang="ru-RU" dirty="0" err="1"/>
              <a:t>банківській</a:t>
            </a:r>
            <a:r>
              <a:rPr lang="ru-RU" dirty="0"/>
              <a:t> та </a:t>
            </a:r>
            <a:r>
              <a:rPr lang="ru-RU" dirty="0" err="1"/>
              <a:t>ювелірній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</a:t>
            </a:r>
            <a:r>
              <a:rPr lang="ru-RU" dirty="0" err="1"/>
              <a:t>криміналістиці</a:t>
            </a:r>
            <a:r>
              <a:rPr lang="ru-RU" dirty="0"/>
              <a:t>, при </a:t>
            </a:r>
            <a:r>
              <a:rPr lang="ru-RU" dirty="0" err="1"/>
              <a:t>ремонті</a:t>
            </a:r>
            <a:r>
              <a:rPr lang="ru-RU" dirty="0"/>
              <a:t> </a:t>
            </a:r>
            <a:r>
              <a:rPr lang="ru-RU" dirty="0" err="1"/>
              <a:t>годинників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радіоелектронної</a:t>
            </a:r>
            <a:r>
              <a:rPr lang="ru-RU" dirty="0"/>
              <a:t>  </a:t>
            </a:r>
            <a:r>
              <a:rPr lang="ru-RU" dirty="0" err="1"/>
              <a:t>техніки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філателії</a:t>
            </a:r>
            <a:r>
              <a:rPr lang="ru-RU" dirty="0"/>
              <a:t>, </a:t>
            </a:r>
            <a:r>
              <a:rPr lang="ru-RU" dirty="0" err="1"/>
              <a:t>нумізматики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боністиці</a:t>
            </a:r>
            <a:r>
              <a:rPr lang="ru-RU" dirty="0"/>
              <a:t>.</a:t>
            </a:r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4971739" cy="34876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4762872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Окуляр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5008" y="620688"/>
            <a:ext cx="8928992" cy="3168352"/>
          </a:xfrm>
        </p:spPr>
        <p:txBody>
          <a:bodyPr>
            <a:normAutofit/>
          </a:bodyPr>
          <a:lstStyle/>
          <a:p>
            <a:r>
              <a:rPr lang="ru-RU" sz="2400" dirty="0"/>
              <a:t>Окуляр - </a:t>
            </a:r>
            <a:r>
              <a:rPr lang="ru-RU" sz="2400" dirty="0" err="1"/>
              <a:t>елемент</a:t>
            </a:r>
            <a:r>
              <a:rPr lang="ru-RU" sz="2400" dirty="0"/>
              <a:t> </a:t>
            </a:r>
            <a:r>
              <a:rPr lang="ru-RU" sz="2400" dirty="0" err="1"/>
              <a:t>оптичної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звернений</a:t>
            </a:r>
            <a:r>
              <a:rPr lang="ru-RU" sz="2400" dirty="0"/>
              <a:t> до ока </a:t>
            </a:r>
            <a:r>
              <a:rPr lang="ru-RU" sz="2400" dirty="0" err="1"/>
              <a:t>спостерігача</a:t>
            </a:r>
            <a:r>
              <a:rPr lang="ru-RU" sz="2400" dirty="0"/>
              <a:t>,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оптичного</a:t>
            </a:r>
            <a:r>
              <a:rPr lang="ru-RU" sz="2400" dirty="0"/>
              <a:t> </a:t>
            </a:r>
            <a:r>
              <a:rPr lang="ru-RU" sz="2400" dirty="0" err="1"/>
              <a:t>приладу</a:t>
            </a:r>
            <a:r>
              <a:rPr lang="ru-RU" sz="2400" dirty="0"/>
              <a:t> (</a:t>
            </a:r>
            <a:r>
              <a:rPr lang="ru-RU" sz="2400" dirty="0" err="1"/>
              <a:t>видошукача</a:t>
            </a:r>
            <a:r>
              <a:rPr lang="ru-RU" sz="2400" dirty="0"/>
              <a:t>, </a:t>
            </a:r>
            <a:r>
              <a:rPr lang="ru-RU" sz="2400" dirty="0" err="1"/>
              <a:t>далекоміра</a:t>
            </a:r>
            <a:r>
              <a:rPr lang="ru-RU" sz="2400" dirty="0"/>
              <a:t>, </a:t>
            </a:r>
            <a:r>
              <a:rPr lang="ru-RU" sz="2400" dirty="0" err="1"/>
              <a:t>бінокля</a:t>
            </a:r>
            <a:r>
              <a:rPr lang="ru-RU" sz="2400" dirty="0"/>
              <a:t>, </a:t>
            </a:r>
            <a:r>
              <a:rPr lang="ru-RU" sz="2400" dirty="0" err="1"/>
              <a:t>мікроскопа</a:t>
            </a:r>
            <a:r>
              <a:rPr lang="ru-RU" sz="2400" dirty="0"/>
              <a:t>, телескопа), </a:t>
            </a:r>
            <a:r>
              <a:rPr lang="ru-RU" sz="2400" dirty="0" err="1"/>
              <a:t>призначена</a:t>
            </a:r>
            <a:r>
              <a:rPr lang="ru-RU" sz="2400" dirty="0"/>
              <a:t> для </a:t>
            </a:r>
            <a:r>
              <a:rPr lang="ru-RU" sz="2400" dirty="0" err="1"/>
              <a:t>розглядання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, </a:t>
            </a:r>
            <a:r>
              <a:rPr lang="ru-RU" sz="2400" dirty="0" err="1"/>
              <a:t>формованого</a:t>
            </a:r>
            <a:r>
              <a:rPr lang="ru-RU" sz="2400" dirty="0"/>
              <a:t> </a:t>
            </a:r>
            <a:r>
              <a:rPr lang="ru-RU" sz="2400" dirty="0" err="1"/>
              <a:t>об'єктивом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головним</a:t>
            </a:r>
            <a:r>
              <a:rPr lang="ru-RU" sz="2400" dirty="0"/>
              <a:t> </a:t>
            </a:r>
            <a:r>
              <a:rPr lang="ru-RU" sz="2400" dirty="0" err="1"/>
              <a:t>дзеркалом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800px-Eyepieces_random_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545699" cy="340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Монокль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47248" cy="1330168"/>
          </a:xfrm>
        </p:spPr>
        <p:txBody>
          <a:bodyPr>
            <a:normAutofit/>
          </a:bodyPr>
          <a:lstStyle/>
          <a:p>
            <a:r>
              <a:rPr lang="ru-RU" sz="2000" dirty="0"/>
              <a:t>Монокль - один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оптичних</a:t>
            </a:r>
            <a:r>
              <a:rPr lang="ru-RU" sz="2000" dirty="0"/>
              <a:t> </a:t>
            </a:r>
            <a:r>
              <a:rPr lang="ru-RU" sz="2000" dirty="0" err="1"/>
              <a:t>приладів</a:t>
            </a:r>
            <a:r>
              <a:rPr lang="ru-RU" sz="2000" dirty="0"/>
              <a:t> для </a:t>
            </a:r>
            <a:r>
              <a:rPr lang="ru-RU" sz="2000" dirty="0" err="1"/>
              <a:t>корекції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зору</a:t>
            </a:r>
            <a:r>
              <a:rPr lang="ru-RU" sz="2000" dirty="0"/>
              <a:t>.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лінзи</a:t>
            </a:r>
            <a:r>
              <a:rPr lang="ru-RU" sz="2000" dirty="0"/>
              <a:t>, як правило </a:t>
            </a:r>
            <a:r>
              <a:rPr lang="ru-RU" sz="2000" dirty="0" err="1"/>
              <a:t>з</a:t>
            </a:r>
            <a:r>
              <a:rPr lang="ru-RU" sz="2000" dirty="0"/>
              <a:t> оправою, до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прикріплена</a:t>
            </a:r>
            <a:r>
              <a:rPr lang="ru-RU" sz="2000" dirty="0"/>
              <a:t> </a:t>
            </a:r>
            <a:r>
              <a:rPr lang="ru-RU" sz="2000" dirty="0" err="1"/>
              <a:t>ланцюжок</a:t>
            </a:r>
            <a:r>
              <a:rPr lang="ru-RU" sz="2000" dirty="0"/>
              <a:t> для </a:t>
            </a:r>
            <a:r>
              <a:rPr lang="ru-RU" sz="2000" dirty="0" err="1"/>
              <a:t>закріплення</a:t>
            </a:r>
            <a:r>
              <a:rPr lang="ru-RU" sz="2000" dirty="0"/>
              <a:t> на </a:t>
            </a:r>
            <a:r>
              <a:rPr lang="ru-RU" sz="2000" dirty="0" err="1"/>
              <a:t>одязі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уникнути</a:t>
            </a:r>
            <a:r>
              <a:rPr lang="ru-RU" sz="2000" dirty="0"/>
              <a:t> </a:t>
            </a:r>
            <a:r>
              <a:rPr lang="ru-RU" sz="2000" dirty="0" err="1"/>
              <a:t>втрати</a:t>
            </a:r>
            <a:r>
              <a:rPr lang="ru-RU" sz="2000" dirty="0"/>
              <a:t> монокля.</a:t>
            </a:r>
          </a:p>
        </p:txBody>
      </p:sp>
      <p:pic>
        <p:nvPicPr>
          <p:cNvPr id="4" name="Рисунок 3" descr="800px-Monocle_with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5046127" cy="30655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3826768" cy="857250"/>
          </a:xfrm>
        </p:spPr>
        <p:txBody>
          <a:bodyPr/>
          <a:lstStyle/>
          <a:p>
            <a:pPr algn="ctr"/>
            <a:r>
              <a:rPr lang="uk-UA" b="1" i="1" dirty="0"/>
              <a:t>Перископ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496855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Перископ - </a:t>
            </a:r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 для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укриття</a:t>
            </a:r>
            <a:r>
              <a:rPr lang="ru-RU" dirty="0"/>
              <a:t>. </a:t>
            </a:r>
            <a:r>
              <a:rPr lang="ru-RU" dirty="0" err="1"/>
              <a:t>Найпростіша</a:t>
            </a:r>
            <a:r>
              <a:rPr lang="ru-RU" dirty="0"/>
              <a:t> форма перископа - труба, на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кінцях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, </a:t>
            </a:r>
            <a:r>
              <a:rPr lang="ru-RU" dirty="0" err="1"/>
              <a:t>нахилені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труби на 45 ° для </a:t>
            </a:r>
            <a:r>
              <a:rPr lang="ru-RU" dirty="0" err="1"/>
              <a:t>зміни</a:t>
            </a:r>
            <a:r>
              <a:rPr lang="ru-RU" dirty="0"/>
              <a:t> ходу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.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варіантах</a:t>
            </a:r>
            <a:r>
              <a:rPr lang="ru-RU" dirty="0"/>
              <a:t> для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дзеркал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призми</a:t>
            </a:r>
            <a:r>
              <a:rPr lang="ru-RU" dirty="0"/>
              <a:t>, а </a:t>
            </a:r>
            <a:r>
              <a:rPr lang="ru-RU" dirty="0" err="1"/>
              <a:t>одержуване</a:t>
            </a:r>
            <a:r>
              <a:rPr lang="ru-RU" dirty="0"/>
              <a:t> </a:t>
            </a:r>
            <a:r>
              <a:rPr lang="ru-RU" dirty="0" err="1"/>
              <a:t>спостерігачем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лінз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перископа - </a:t>
            </a:r>
            <a:r>
              <a:rPr lang="ru-RU" dirty="0" err="1"/>
              <a:t>такі</a:t>
            </a:r>
            <a:r>
              <a:rPr lang="ru-RU" dirty="0"/>
              <a:t>, як </a:t>
            </a:r>
            <a:r>
              <a:rPr lang="ru-RU" dirty="0" err="1"/>
              <a:t>перископи</a:t>
            </a:r>
            <a:r>
              <a:rPr lang="ru-RU" dirty="0"/>
              <a:t> на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, </a:t>
            </a:r>
            <a:r>
              <a:rPr lang="ru-RU" dirty="0" err="1"/>
              <a:t>ручні</a:t>
            </a:r>
            <a:r>
              <a:rPr lang="ru-RU" dirty="0"/>
              <a:t> </a:t>
            </a:r>
            <a:r>
              <a:rPr lang="ru-RU" dirty="0" err="1"/>
              <a:t>перископи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стереотруби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перископ) - широко </a:t>
            </a:r>
            <a:r>
              <a:rPr lang="ru-RU" dirty="0" err="1"/>
              <a:t>застосовуються</a:t>
            </a:r>
            <a:r>
              <a:rPr lang="ru-RU" dirty="0"/>
              <a:t> у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.</a:t>
            </a:r>
          </a:p>
        </p:txBody>
      </p:sp>
      <p:pic>
        <p:nvPicPr>
          <p:cNvPr id="4" name="Рисунок 3" descr="Труба_разведчика_ТР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5288">
            <a:off x="5003432" y="1036574"/>
            <a:ext cx="3516228" cy="19473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363">
            <a:off x="4826506" y="3230310"/>
            <a:ext cx="4118861" cy="30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050904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Проектор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84976" cy="2304256"/>
          </a:xfrm>
        </p:spPr>
        <p:txBody>
          <a:bodyPr>
            <a:normAutofit/>
          </a:bodyPr>
          <a:lstStyle/>
          <a:p>
            <a:r>
              <a:rPr lang="ru-RU" sz="1800" dirty="0"/>
              <a:t>Проектор — </a:t>
            </a:r>
            <a:r>
              <a:rPr lang="ru-RU" sz="1800" dirty="0" err="1"/>
              <a:t>світловий</a:t>
            </a:r>
            <a:r>
              <a:rPr lang="ru-RU" sz="1800" dirty="0"/>
              <a:t> </a:t>
            </a:r>
            <a:r>
              <a:rPr lang="ru-RU" sz="1800" dirty="0" err="1"/>
              <a:t>прилад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перерозподіляється</a:t>
            </a:r>
            <a:r>
              <a:rPr lang="ru-RU" sz="1800" dirty="0"/>
              <a:t> </a:t>
            </a:r>
            <a:r>
              <a:rPr lang="ru-RU" sz="1800" dirty="0" err="1"/>
              <a:t>світло</a:t>
            </a:r>
            <a:r>
              <a:rPr lang="ru-RU" sz="1800" dirty="0"/>
              <a:t> </a:t>
            </a:r>
            <a:r>
              <a:rPr lang="ru-RU" sz="1800" dirty="0" err="1"/>
              <a:t>лампи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концентрацією</a:t>
            </a:r>
            <a:r>
              <a:rPr lang="ru-RU" sz="1800" dirty="0"/>
              <a:t> </a:t>
            </a:r>
            <a:r>
              <a:rPr lang="ru-RU" sz="1800" dirty="0" err="1"/>
              <a:t>світлового</a:t>
            </a:r>
            <a:r>
              <a:rPr lang="ru-RU" sz="1800" dirty="0"/>
              <a:t> потоку на </a:t>
            </a:r>
            <a:r>
              <a:rPr lang="ru-RU" sz="1800" dirty="0" err="1"/>
              <a:t>поверхні</a:t>
            </a:r>
            <a:r>
              <a:rPr lang="ru-RU" sz="1800" dirty="0"/>
              <a:t> малого </a:t>
            </a:r>
            <a:r>
              <a:rPr lang="ru-RU" sz="1800" dirty="0" err="1"/>
              <a:t>розміру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в малому </a:t>
            </a:r>
            <a:r>
              <a:rPr lang="ru-RU" sz="1800" dirty="0" err="1"/>
              <a:t>обсязі</a:t>
            </a:r>
            <a:r>
              <a:rPr lang="ru-RU" sz="1800" dirty="0"/>
              <a:t>. </a:t>
            </a:r>
            <a:r>
              <a:rPr lang="ru-RU" sz="1800" dirty="0" err="1"/>
              <a:t>Проектори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в основному </a:t>
            </a:r>
            <a:r>
              <a:rPr lang="ru-RU" sz="1800" dirty="0" err="1"/>
              <a:t>оптико-механічними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оптично-цифровими</a:t>
            </a:r>
            <a:r>
              <a:rPr lang="ru-RU" sz="1800" dirty="0"/>
              <a:t> </a:t>
            </a:r>
            <a:r>
              <a:rPr lang="ru-RU" sz="1800" dirty="0" err="1"/>
              <a:t>приладами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дозволяють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джерела</a:t>
            </a:r>
            <a:r>
              <a:rPr lang="ru-RU" sz="1800" dirty="0"/>
              <a:t> </a:t>
            </a:r>
            <a:r>
              <a:rPr lang="ru-RU" sz="1800" dirty="0" err="1"/>
              <a:t>світла</a:t>
            </a:r>
            <a:r>
              <a:rPr lang="ru-RU" sz="1800" dirty="0"/>
              <a:t> </a:t>
            </a:r>
            <a:r>
              <a:rPr lang="ru-RU" sz="1800" dirty="0" err="1"/>
              <a:t>проектувати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</a:t>
            </a:r>
            <a:r>
              <a:rPr lang="ru-RU" sz="1800" dirty="0" err="1"/>
              <a:t>об'єктів</a:t>
            </a:r>
            <a:r>
              <a:rPr lang="ru-RU" sz="1800" dirty="0"/>
              <a:t> на </a:t>
            </a:r>
            <a:r>
              <a:rPr lang="ru-RU" sz="1800" dirty="0" err="1"/>
              <a:t>поверхню</a:t>
            </a:r>
            <a:r>
              <a:rPr lang="ru-RU" sz="1800" dirty="0"/>
              <a:t>, </a:t>
            </a:r>
            <a:r>
              <a:rPr lang="ru-RU" sz="1800" dirty="0" err="1"/>
              <a:t>розташовану</a:t>
            </a:r>
            <a:r>
              <a:rPr lang="ru-RU" sz="1800" dirty="0"/>
              <a:t> поза </a:t>
            </a:r>
            <a:r>
              <a:rPr lang="ru-RU" sz="1800" dirty="0" err="1"/>
              <a:t>приладом</a:t>
            </a:r>
            <a:r>
              <a:rPr lang="ru-RU" sz="1800" dirty="0"/>
              <a:t> — </a:t>
            </a:r>
            <a:r>
              <a:rPr lang="ru-RU" sz="1800" dirty="0" err="1"/>
              <a:t>екран</a:t>
            </a:r>
            <a:r>
              <a:rPr lang="ru-RU" sz="1800" dirty="0"/>
              <a:t>. </a:t>
            </a:r>
            <a:r>
              <a:rPr lang="ru-RU" sz="1800" dirty="0" err="1"/>
              <a:t>Поява</a:t>
            </a:r>
            <a:r>
              <a:rPr lang="ru-RU" sz="1800" dirty="0"/>
              <a:t> </a:t>
            </a:r>
            <a:r>
              <a:rPr lang="ru-RU" sz="1800" dirty="0" err="1"/>
              <a:t>проекційних</a:t>
            </a:r>
            <a:r>
              <a:rPr lang="ru-RU" sz="1800" dirty="0"/>
              <a:t> </a:t>
            </a:r>
            <a:r>
              <a:rPr lang="ru-RU" sz="1800" dirty="0" err="1"/>
              <a:t>апаратів</a:t>
            </a:r>
            <a:r>
              <a:rPr lang="ru-RU" sz="1800" dirty="0"/>
              <a:t> </a:t>
            </a:r>
            <a:r>
              <a:rPr lang="ru-RU" sz="1800" dirty="0" err="1"/>
              <a:t>зумовило</a:t>
            </a:r>
            <a:r>
              <a:rPr lang="ru-RU" sz="1800" dirty="0"/>
              <a:t> </a:t>
            </a:r>
            <a:r>
              <a:rPr lang="ru-RU" sz="1800" dirty="0" err="1"/>
              <a:t>виникнення</a:t>
            </a:r>
            <a:r>
              <a:rPr lang="ru-RU" sz="1800" dirty="0"/>
              <a:t> </a:t>
            </a:r>
            <a:r>
              <a:rPr lang="ru-RU" sz="1800" dirty="0" err="1"/>
              <a:t>кінематографа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відноситься</a:t>
            </a:r>
            <a:r>
              <a:rPr lang="ru-RU" sz="1800" dirty="0"/>
              <a:t> до </a:t>
            </a:r>
            <a:r>
              <a:rPr lang="ru-RU" sz="1800" dirty="0" err="1"/>
              <a:t>проекційного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 descr="800px-Camera-proj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154" y="2924944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43408"/>
            <a:ext cx="5328592" cy="1008112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/>
              <a:t>Рефлектор (</a:t>
            </a:r>
            <a:r>
              <a:rPr lang="uk-UA" sz="3200" b="1" i="1" dirty="0" err="1"/>
              <a:t>зеркало</a:t>
            </a:r>
            <a:r>
              <a:rPr lang="uk-UA" sz="3200" b="1" i="1" dirty="0"/>
              <a:t>)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712968" cy="3240360"/>
          </a:xfrm>
        </p:spPr>
        <p:txBody>
          <a:bodyPr>
            <a:normAutofit/>
          </a:bodyPr>
          <a:lstStyle/>
          <a:p>
            <a:r>
              <a:rPr lang="ru-RU" sz="1600" dirty="0"/>
              <a:t>Рефлектор - </a:t>
            </a:r>
            <a:r>
              <a:rPr lang="ru-RU" sz="1600" dirty="0" err="1"/>
              <a:t>складова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ряду </a:t>
            </a:r>
            <a:r>
              <a:rPr lang="ru-RU" sz="1600" dirty="0" err="1"/>
              <a:t>типів</a:t>
            </a:r>
            <a:r>
              <a:rPr lang="ru-RU" sz="1600" dirty="0"/>
              <a:t> </a:t>
            </a:r>
            <a:r>
              <a:rPr lang="ru-RU" sz="1600" dirty="0" err="1"/>
              <a:t>приймачів</a:t>
            </a:r>
            <a:r>
              <a:rPr lang="ru-RU" sz="1600" dirty="0"/>
              <a:t> (</a:t>
            </a:r>
            <a:r>
              <a:rPr lang="ru-RU" sz="1600" dirty="0" err="1"/>
              <a:t>антен</a:t>
            </a:r>
            <a:r>
              <a:rPr lang="ru-RU" sz="1600" dirty="0"/>
              <a:t>, </a:t>
            </a:r>
            <a:r>
              <a:rPr lang="ru-RU" sz="1600" dirty="0" err="1"/>
              <a:t>телескопів</a:t>
            </a:r>
            <a:r>
              <a:rPr lang="ru-RU" sz="1600" dirty="0"/>
              <a:t>, </a:t>
            </a:r>
            <a:r>
              <a:rPr lang="ru-RU" sz="1600" dirty="0" err="1"/>
              <a:t>радіотелескопів</a:t>
            </a:r>
            <a:r>
              <a:rPr lang="ru-RU" sz="1600" dirty="0"/>
              <a:t>)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теплового, </a:t>
            </a:r>
            <a:r>
              <a:rPr lang="ru-RU" sz="1600" dirty="0" err="1"/>
              <a:t>світлового</a:t>
            </a:r>
            <a:r>
              <a:rPr lang="ru-RU" sz="1600" dirty="0"/>
              <a:t>, ультразвукового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будь-якого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представляє</a:t>
            </a:r>
            <a:r>
              <a:rPr lang="ru-RU" sz="1600" dirty="0"/>
              <a:t> собою </a:t>
            </a:r>
            <a:r>
              <a:rPr lang="ru-RU" sz="1600" dirty="0" err="1"/>
              <a:t>дзеркало</a:t>
            </a:r>
            <a:r>
              <a:rPr lang="ru-RU" sz="1600" dirty="0"/>
              <a:t>, </a:t>
            </a:r>
            <a:r>
              <a:rPr lang="ru-RU" sz="1600" dirty="0" err="1"/>
              <a:t>найчастіше</a:t>
            </a:r>
            <a:r>
              <a:rPr lang="ru-RU" sz="1600" dirty="0"/>
              <a:t> у </a:t>
            </a:r>
            <a:r>
              <a:rPr lang="ru-RU" sz="1600" dirty="0" err="1"/>
              <a:t>формі</a:t>
            </a:r>
            <a:r>
              <a:rPr lang="ru-RU" sz="1600" dirty="0"/>
              <a:t> </a:t>
            </a:r>
            <a:r>
              <a:rPr lang="ru-RU" sz="1600" dirty="0" err="1"/>
              <a:t>параболоїда</a:t>
            </a:r>
            <a:r>
              <a:rPr lang="ru-RU" sz="1600" dirty="0"/>
              <a:t> </a:t>
            </a:r>
            <a:r>
              <a:rPr lang="ru-RU" sz="1600" dirty="0" err="1"/>
              <a:t>обертання</a:t>
            </a:r>
            <a:r>
              <a:rPr lang="ru-RU" sz="1600" dirty="0"/>
              <a:t> (для </a:t>
            </a:r>
            <a:r>
              <a:rPr lang="ru-RU" sz="1600" dirty="0" err="1"/>
              <a:t>компактних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приймачів</a:t>
            </a:r>
            <a:r>
              <a:rPr lang="ru-RU" sz="1600" dirty="0"/>
              <a:t>)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параболічного</a:t>
            </a:r>
            <a:r>
              <a:rPr lang="ru-RU" sz="1600" dirty="0"/>
              <a:t> </a:t>
            </a:r>
            <a:r>
              <a:rPr lang="ru-RU" sz="1600" dirty="0" err="1"/>
              <a:t>циліндра</a:t>
            </a:r>
            <a:r>
              <a:rPr lang="ru-RU" sz="1600" dirty="0"/>
              <a:t> (</a:t>
            </a:r>
            <a:r>
              <a:rPr lang="ru-RU" sz="1600" dirty="0" err="1"/>
              <a:t>для</a:t>
            </a:r>
            <a:r>
              <a:rPr lang="ru-RU" sz="1600" dirty="0"/>
              <a:t> </a:t>
            </a:r>
            <a:r>
              <a:rPr lang="ru-RU" sz="1600" dirty="0" err="1"/>
              <a:t>лінійних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приймачів</a:t>
            </a:r>
            <a:r>
              <a:rPr lang="ru-RU" sz="1600" dirty="0"/>
              <a:t>).</a:t>
            </a:r>
          </a:p>
          <a:p>
            <a:r>
              <a:rPr lang="ru-RU" sz="1600" dirty="0"/>
              <a:t>У </a:t>
            </a:r>
            <a:r>
              <a:rPr lang="ru-RU" sz="1600" dirty="0" err="1"/>
              <a:t>антенах</a:t>
            </a:r>
            <a:r>
              <a:rPr lang="ru-RU" sz="1600" dirty="0"/>
              <a:t> </a:t>
            </a:r>
            <a:r>
              <a:rPr lang="ru-RU" sz="1600" dirty="0" err="1"/>
              <a:t>біжучої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рефлектор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відбивачем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дзеркалом</a:t>
            </a:r>
            <a:r>
              <a:rPr lang="ru-RU" sz="1600" dirty="0"/>
              <a:t> для </a:t>
            </a:r>
            <a:r>
              <a:rPr lang="ru-RU" sz="1600" dirty="0" err="1"/>
              <a:t>апертурних</a:t>
            </a:r>
            <a:r>
              <a:rPr lang="ru-RU" sz="1600" dirty="0"/>
              <a:t> </a:t>
            </a:r>
            <a:r>
              <a:rPr lang="ru-RU" sz="1600" dirty="0" err="1"/>
              <a:t>дзеркальних</a:t>
            </a:r>
            <a:r>
              <a:rPr lang="ru-RU" sz="1600" dirty="0"/>
              <a:t> </a:t>
            </a:r>
            <a:r>
              <a:rPr lang="ru-RU" sz="1600" dirty="0" err="1"/>
              <a:t>антен</a:t>
            </a:r>
            <a:r>
              <a:rPr lang="ru-RU" sz="1600" dirty="0"/>
              <a:t> .У </a:t>
            </a:r>
            <a:r>
              <a:rPr lang="ru-RU" sz="1600" dirty="0" err="1"/>
              <a:t>світлотехніці</a:t>
            </a:r>
            <a:r>
              <a:rPr lang="ru-RU" sz="1600" dirty="0"/>
              <a:t> </a:t>
            </a:r>
            <a:r>
              <a:rPr lang="ru-RU" sz="1600" dirty="0" err="1"/>
              <a:t>рефлектори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для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діаграми</a:t>
            </a:r>
            <a:r>
              <a:rPr lang="ru-RU" sz="1600" dirty="0"/>
              <a:t> </a:t>
            </a:r>
            <a:r>
              <a:rPr lang="ru-RU" sz="1600" dirty="0" err="1"/>
              <a:t>спрямованості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,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направленого</a:t>
            </a:r>
            <a:r>
              <a:rPr lang="ru-RU" sz="1600" dirty="0"/>
              <a:t> пучка </a:t>
            </a:r>
            <a:r>
              <a:rPr lang="ru-RU" sz="1600" dirty="0" err="1"/>
              <a:t>світла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в прожекторах </a:t>
            </a:r>
            <a:r>
              <a:rPr lang="ru-RU" sz="1600" dirty="0" err="1"/>
              <a:t>і</a:t>
            </a:r>
            <a:r>
              <a:rPr lang="ru-RU" sz="1600" dirty="0"/>
              <a:t> фарах.</a:t>
            </a:r>
          </a:p>
        </p:txBody>
      </p:sp>
      <p:pic>
        <p:nvPicPr>
          <p:cNvPr id="4" name="Рисунок 3" descr="reflek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76" y="3140968"/>
            <a:ext cx="3647785" cy="243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45746853_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43" y="5455283"/>
            <a:ext cx="3647785" cy="12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0X110mm_Dental_glass_reflector_Dental_Reflector_Mirror_Dental_Chair_Glass_Reflect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080120"/>
          </a:xfrm>
        </p:spPr>
        <p:txBody>
          <a:bodyPr>
            <a:noAutofit/>
          </a:bodyPr>
          <a:lstStyle/>
          <a:p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Оптичні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прилади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прилади</a:t>
            </a:r>
            <a:r>
              <a:rPr lang="ru-RU" sz="2800" dirty="0"/>
              <a:t>, </a:t>
            </a:r>
            <a:r>
              <a:rPr lang="ru-RU" sz="2800" dirty="0" err="1"/>
              <a:t>будова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ґрунтується</a:t>
            </a:r>
            <a:r>
              <a:rPr lang="ru-RU" sz="2800" dirty="0"/>
              <a:t> на законах </a:t>
            </a:r>
            <a:r>
              <a:rPr lang="ru-RU" sz="2800" dirty="0" err="1"/>
              <a:t>поширення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на </a:t>
            </a:r>
            <a:r>
              <a:rPr lang="ru-RU" sz="2800" dirty="0" err="1"/>
              <a:t>використанні</a:t>
            </a:r>
            <a:r>
              <a:rPr lang="ru-RU" sz="2800" dirty="0"/>
              <a:t> </a:t>
            </a:r>
            <a:r>
              <a:rPr lang="ru-RU" sz="2800" dirty="0" err="1"/>
              <a:t>властивостей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До них, </a:t>
            </a:r>
            <a:r>
              <a:rPr lang="ru-RU" sz="2800" dirty="0" err="1"/>
              <a:t>наприклад</a:t>
            </a:r>
            <a:r>
              <a:rPr lang="ru-RU" sz="2800" dirty="0"/>
              <a:t>, належать: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44824"/>
            <a:ext cx="8496944" cy="5184576"/>
          </a:xfrm>
        </p:spPr>
        <p:txBody>
          <a:bodyPr numCol="2">
            <a:noAutofit/>
          </a:bodyPr>
          <a:lstStyle/>
          <a:p>
            <a:r>
              <a:rPr lang="ru-RU" sz="2000" dirty="0" err="1"/>
              <a:t>фотоапарат</a:t>
            </a:r>
            <a:endParaRPr lang="ru-RU" sz="2000" dirty="0"/>
          </a:p>
          <a:p>
            <a:r>
              <a:rPr lang="ru-RU" sz="2000" dirty="0"/>
              <a:t>телескоп</a:t>
            </a:r>
          </a:p>
          <a:p>
            <a:r>
              <a:rPr lang="ru-RU" sz="2000" dirty="0" err="1"/>
              <a:t>мікроскоп</a:t>
            </a:r>
            <a:endParaRPr lang="ru-RU" sz="2000" dirty="0"/>
          </a:p>
          <a:p>
            <a:r>
              <a:rPr lang="ru-RU" sz="2000" dirty="0"/>
              <a:t>лазер</a:t>
            </a:r>
          </a:p>
          <a:p>
            <a:r>
              <a:rPr lang="ru-RU" sz="2000" dirty="0" err="1"/>
              <a:t>кінопроектор</a:t>
            </a:r>
            <a:endParaRPr lang="ru-RU" sz="2000" dirty="0"/>
          </a:p>
          <a:p>
            <a:r>
              <a:rPr lang="ru-RU" sz="2000" dirty="0" err="1"/>
              <a:t>псевдоскоп</a:t>
            </a:r>
            <a:endParaRPr lang="ru-RU" sz="2000" dirty="0"/>
          </a:p>
          <a:p>
            <a:r>
              <a:rPr lang="ru-RU" sz="2000" dirty="0" err="1"/>
              <a:t>епіскоп</a:t>
            </a:r>
            <a:endParaRPr lang="ru-RU" sz="2000" dirty="0"/>
          </a:p>
          <a:p>
            <a:r>
              <a:rPr lang="uk-UA" sz="2000" dirty="0"/>
              <a:t>камера - обскура</a:t>
            </a:r>
            <a:endParaRPr lang="ru-RU" sz="2000" dirty="0"/>
          </a:p>
          <a:p>
            <a:r>
              <a:rPr lang="ru-RU" sz="2000" dirty="0" err="1"/>
              <a:t>діаскоп</a:t>
            </a:r>
            <a:endParaRPr lang="ru-RU" sz="2000" dirty="0"/>
          </a:p>
          <a:p>
            <a:r>
              <a:rPr lang="ru-RU" sz="2000" dirty="0"/>
              <a:t>лорнета</a:t>
            </a:r>
          </a:p>
          <a:p>
            <a:r>
              <a:rPr lang="ru-RU" sz="2000" dirty="0"/>
              <a:t>лупа</a:t>
            </a:r>
          </a:p>
          <a:p>
            <a:r>
              <a:rPr lang="ru-RU" sz="2000" dirty="0" err="1"/>
              <a:t>відеокамера</a:t>
            </a:r>
            <a:endParaRPr lang="ru-RU" sz="2000" dirty="0"/>
          </a:p>
          <a:p>
            <a:r>
              <a:rPr lang="ru-RU" sz="2000" dirty="0"/>
              <a:t>монокль</a:t>
            </a:r>
          </a:p>
          <a:p>
            <a:r>
              <a:rPr lang="ru-RU" sz="2000" dirty="0"/>
              <a:t>окуляр</a:t>
            </a:r>
          </a:p>
          <a:p>
            <a:r>
              <a:rPr lang="ru-RU" sz="2000" dirty="0"/>
              <a:t>перископ</a:t>
            </a:r>
          </a:p>
          <a:p>
            <a:r>
              <a:rPr lang="ru-RU" sz="2000" dirty="0" err="1"/>
              <a:t>теодоліт</a:t>
            </a:r>
            <a:endParaRPr lang="ru-RU" sz="2000" dirty="0"/>
          </a:p>
          <a:p>
            <a:r>
              <a:rPr lang="ru-RU" sz="2000" dirty="0"/>
              <a:t>проектор</a:t>
            </a:r>
          </a:p>
          <a:p>
            <a:r>
              <a:rPr lang="ru-RU" sz="2000" dirty="0"/>
              <a:t>рефлектор</a:t>
            </a:r>
          </a:p>
          <a:p>
            <a:r>
              <a:rPr lang="uk-UA" sz="2000" dirty="0"/>
              <a:t>бінокль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906888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Бінокль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856984" cy="3600400"/>
          </a:xfrm>
        </p:spPr>
        <p:txBody>
          <a:bodyPr>
            <a:normAutofit fontScale="85000" lnSpcReduction="10000"/>
          </a:bodyPr>
          <a:lstStyle/>
          <a:p>
            <a:r>
              <a:rPr lang="vi-VN" dirty="0"/>
              <a:t>Біно́кль— оптичний прилад, складений з двох паралельно з'єднаних зорових труб. Застосовують його для спостереження віддалених предметів. Є два типи біноклів: театральний і польовий. В театральному біноклі використовуються труби Г. Галілея, в яких окуляром служить розсіювальна лінза, що дає можливість спостерігати предмети без зміни їхньої орієнтації відносно глядача. Оптичні осі окулярів і об'єктивів цих труб суміщаються з оптичними осями очей людини, тому стереоскопічність при користуванні театральним біноклем така ж, як і при спостереженні очима. Театральний бінокль тільки збільшує кут зору, що психофізично сприймається як наближення видимої картини.</a:t>
            </a:r>
          </a:p>
          <a:p>
            <a:pPr>
              <a:buNone/>
            </a:pPr>
            <a:endParaRPr lang="vi-VN" dirty="0"/>
          </a:p>
        </p:txBody>
      </p:sp>
      <p:pic>
        <p:nvPicPr>
          <p:cNvPr id="4" name="Рисунок 3" descr="540d0ebf-7cd6-11e1-86b2-20cf30db48c1-120x1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875756" cy="2875756"/>
          </a:xfrm>
          <a:prstGeom prst="rect">
            <a:avLst/>
          </a:prstGeom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4005063"/>
            <a:ext cx="3807867" cy="2664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785242"/>
          </a:xfrm>
        </p:spPr>
        <p:txBody>
          <a:bodyPr/>
          <a:lstStyle/>
          <a:p>
            <a:pPr algn="ctr"/>
            <a:r>
              <a:rPr lang="uk-UA" b="1" i="1" dirty="0"/>
              <a:t>Фотоапарат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3240360"/>
          </a:xfrm>
        </p:spPr>
        <p:txBody>
          <a:bodyPr>
            <a:normAutofit/>
          </a:bodyPr>
          <a:lstStyle/>
          <a:p>
            <a:r>
              <a:rPr lang="ru-RU" sz="1600" dirty="0" err="1"/>
              <a:t>Фотоапарат</a:t>
            </a:r>
            <a:r>
              <a:rPr lang="ru-RU" sz="1600" dirty="0"/>
              <a:t> - </a:t>
            </a:r>
            <a:r>
              <a:rPr lang="ru-RU" sz="1600" dirty="0" err="1"/>
              <a:t>пристрій</a:t>
            </a:r>
            <a:r>
              <a:rPr lang="ru-RU" sz="1600" dirty="0"/>
              <a:t> для </a:t>
            </a:r>
            <a:r>
              <a:rPr lang="ru-RU" sz="1600" dirty="0" err="1"/>
              <a:t>отримання</a:t>
            </a:r>
            <a:r>
              <a:rPr lang="ru-RU" sz="1600" dirty="0"/>
              <a:t> та </a:t>
            </a:r>
            <a:r>
              <a:rPr lang="ru-RU" sz="1600" dirty="0" err="1"/>
              <a:t>фіксації</a:t>
            </a:r>
            <a:r>
              <a:rPr lang="ru-RU" sz="1600" dirty="0"/>
              <a:t> </a:t>
            </a:r>
            <a:r>
              <a:rPr lang="ru-RU" sz="1600" dirty="0" err="1"/>
              <a:t>нерухомих</a:t>
            </a:r>
            <a:r>
              <a:rPr lang="ru-RU" sz="1600" dirty="0"/>
              <a:t> </a:t>
            </a:r>
            <a:r>
              <a:rPr lang="ru-RU" sz="1600" dirty="0" err="1"/>
              <a:t>зображень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фотоапарата</a:t>
            </a:r>
            <a:r>
              <a:rPr lang="ru-RU" sz="1600" dirty="0"/>
              <a:t> — </a:t>
            </a:r>
            <a:r>
              <a:rPr lang="ru-RU" sz="1600" dirty="0" err="1"/>
              <a:t>непрозора</a:t>
            </a:r>
            <a:r>
              <a:rPr lang="ru-RU" sz="1600" dirty="0"/>
              <a:t> камера </a:t>
            </a:r>
            <a:r>
              <a:rPr lang="ru-RU" sz="1600" dirty="0" err="1"/>
              <a:t>й</a:t>
            </a:r>
            <a:r>
              <a:rPr lang="ru-RU" sz="1600" dirty="0"/>
              <a:t> система </a:t>
            </a:r>
            <a:r>
              <a:rPr lang="ru-RU" sz="1600" dirty="0" err="1"/>
              <a:t>лінз</a:t>
            </a:r>
            <a:r>
              <a:rPr lang="ru-RU" sz="1600" dirty="0"/>
              <a:t>, яка </a:t>
            </a:r>
            <a:r>
              <a:rPr lang="ru-RU" sz="1600" dirty="0" err="1"/>
              <a:t>називається</a:t>
            </a:r>
            <a:r>
              <a:rPr lang="ru-RU" sz="1600" dirty="0"/>
              <a:t> </a:t>
            </a:r>
            <a:r>
              <a:rPr lang="ru-RU" sz="1600" dirty="0" err="1"/>
              <a:t>об'єктивом</a:t>
            </a:r>
            <a:r>
              <a:rPr lang="ru-RU" sz="1600" dirty="0"/>
              <a:t>. </a:t>
            </a:r>
            <a:r>
              <a:rPr lang="ru-RU" sz="1600" dirty="0" err="1"/>
              <a:t>Найпростіший</a:t>
            </a:r>
            <a:r>
              <a:rPr lang="ru-RU" sz="1600" dirty="0"/>
              <a:t> </a:t>
            </a:r>
            <a:r>
              <a:rPr lang="ru-RU" sz="1600" dirty="0" err="1"/>
              <a:t>об'єктив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одна </a:t>
            </a:r>
            <a:r>
              <a:rPr lang="ru-RU" sz="1600" dirty="0" err="1"/>
              <a:t>збиральна</a:t>
            </a:r>
            <a:r>
              <a:rPr lang="ru-RU" sz="1600" dirty="0"/>
              <a:t> </a:t>
            </a:r>
            <a:r>
              <a:rPr lang="ru-RU" sz="1600" dirty="0" err="1"/>
              <a:t>лінза</a:t>
            </a:r>
            <a:r>
              <a:rPr lang="ru-RU" sz="1600" dirty="0"/>
              <a:t>.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задньої</a:t>
            </a:r>
            <a:r>
              <a:rPr lang="ru-RU" sz="1600" dirty="0"/>
              <a:t> </a:t>
            </a:r>
            <a:r>
              <a:rPr lang="ru-RU" sz="1600" dirty="0" err="1"/>
              <a:t>стінки</a:t>
            </a:r>
            <a:r>
              <a:rPr lang="ru-RU" sz="1600" dirty="0"/>
              <a:t> </a:t>
            </a:r>
            <a:r>
              <a:rPr lang="ru-RU" sz="1600" dirty="0" err="1"/>
              <a:t>камери</a:t>
            </a:r>
            <a:r>
              <a:rPr lang="ru-RU" sz="1600" dirty="0"/>
              <a:t> </a:t>
            </a:r>
            <a:r>
              <a:rPr lang="ru-RU" sz="1600" dirty="0" err="1"/>
              <a:t>об'єктив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дійсне</a:t>
            </a:r>
            <a:r>
              <a:rPr lang="ru-RU" sz="1600" dirty="0"/>
              <a:t> </a:t>
            </a:r>
            <a:r>
              <a:rPr lang="ru-RU" sz="1600" dirty="0" err="1"/>
              <a:t>обернене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фотографованого</a:t>
            </a:r>
            <a:r>
              <a:rPr lang="ru-RU" sz="1600" dirty="0"/>
              <a:t> предмета. </a:t>
            </a:r>
            <a:r>
              <a:rPr lang="ru-RU" sz="1600" dirty="0" err="1"/>
              <a:t>Здебільшого</a:t>
            </a:r>
            <a:r>
              <a:rPr lang="ru-RU" sz="1600" dirty="0"/>
              <a:t> предмет </a:t>
            </a:r>
            <a:r>
              <a:rPr lang="ru-RU" sz="1600" dirty="0" err="1"/>
              <a:t>буває</a:t>
            </a:r>
            <a:r>
              <a:rPr lang="ru-RU" sz="1600" dirty="0"/>
              <a:t> на </a:t>
            </a:r>
            <a:r>
              <a:rPr lang="ru-RU" sz="1600" dirty="0" err="1"/>
              <a:t>відстані</a:t>
            </a:r>
            <a:r>
              <a:rPr lang="ru-RU" sz="1600" dirty="0"/>
              <a:t>, </a:t>
            </a:r>
            <a:r>
              <a:rPr lang="ru-RU" sz="1600" dirty="0" err="1"/>
              <a:t>більшій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подвійної</a:t>
            </a:r>
            <a:r>
              <a:rPr lang="ru-RU" sz="1600" dirty="0"/>
              <a:t> </a:t>
            </a:r>
            <a:r>
              <a:rPr lang="ru-RU" sz="1600" dirty="0" err="1"/>
              <a:t>фокусної</a:t>
            </a:r>
            <a:r>
              <a:rPr lang="ru-RU" sz="1600" dirty="0"/>
              <a:t> </a:t>
            </a:r>
            <a:r>
              <a:rPr lang="ru-RU" sz="1600" dirty="0" err="1"/>
              <a:t>відстані</a:t>
            </a:r>
            <a:r>
              <a:rPr lang="ru-RU" sz="1600" dirty="0"/>
              <a:t>. Тому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виходить</a:t>
            </a:r>
            <a:r>
              <a:rPr lang="ru-RU" sz="1600" dirty="0"/>
              <a:t> </a:t>
            </a:r>
            <a:r>
              <a:rPr lang="ru-RU" sz="1600" dirty="0" err="1"/>
              <a:t>зменшеним</a:t>
            </a:r>
            <a:r>
              <a:rPr lang="ru-RU" sz="1600" dirty="0"/>
              <a:t> . </a:t>
            </a:r>
            <a:r>
              <a:rPr lang="ru-RU" sz="1600" dirty="0" err="1"/>
              <a:t>Фотоапарати</a:t>
            </a:r>
            <a:r>
              <a:rPr lang="ru-RU" sz="1600" dirty="0"/>
              <a:t> </a:t>
            </a:r>
            <a:r>
              <a:rPr lang="ru-RU" sz="1600" dirty="0" err="1"/>
              <a:t>загального</a:t>
            </a:r>
            <a:r>
              <a:rPr lang="ru-RU" sz="1600" dirty="0"/>
              <a:t> </a:t>
            </a:r>
            <a:r>
              <a:rPr lang="ru-RU" sz="1600" dirty="0" err="1"/>
              <a:t>призначення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для </a:t>
            </a:r>
            <a:r>
              <a:rPr lang="ru-RU" sz="1600" dirty="0" err="1"/>
              <a:t>художньої</a:t>
            </a:r>
            <a:r>
              <a:rPr lang="ru-RU" sz="1600" dirty="0"/>
              <a:t>, </a:t>
            </a:r>
            <a:r>
              <a:rPr lang="ru-RU" sz="1600" dirty="0" err="1"/>
              <a:t>репортажної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побутової</a:t>
            </a:r>
            <a:r>
              <a:rPr lang="ru-RU" sz="1600" dirty="0"/>
              <a:t> </a:t>
            </a:r>
            <a:r>
              <a:rPr lang="ru-RU" sz="1600" dirty="0" err="1"/>
              <a:t>фотозйомки</a:t>
            </a:r>
            <a:r>
              <a:rPr lang="ru-RU" sz="1600" dirty="0"/>
              <a:t>, </a:t>
            </a:r>
            <a:r>
              <a:rPr lang="ru-RU" sz="1600" dirty="0" err="1"/>
              <a:t>зйомок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людей, </a:t>
            </a:r>
            <a:r>
              <a:rPr lang="ru-RU" sz="1600" dirty="0" err="1"/>
              <a:t>портретної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пейзажної</a:t>
            </a:r>
            <a:r>
              <a:rPr lang="ru-RU" sz="1600" dirty="0"/>
              <a:t> </a:t>
            </a:r>
            <a:r>
              <a:rPr lang="ru-RU" sz="1600" dirty="0" err="1"/>
              <a:t>зйомки</a:t>
            </a:r>
            <a:r>
              <a:rPr lang="ru-RU" sz="1600" dirty="0"/>
              <a:t>, </a:t>
            </a:r>
            <a:r>
              <a:rPr lang="ru-RU" sz="1600" dirty="0" err="1"/>
              <a:t>фотополювання</a:t>
            </a:r>
            <a:r>
              <a:rPr lang="ru-RU" sz="1600" dirty="0"/>
              <a:t>, </a:t>
            </a:r>
            <a:r>
              <a:rPr lang="ru-RU" sz="1600" dirty="0" err="1"/>
              <a:t>зйомки</a:t>
            </a:r>
            <a:r>
              <a:rPr lang="ru-RU" sz="1600" dirty="0"/>
              <a:t> </a:t>
            </a:r>
            <a:r>
              <a:rPr lang="ru-RU" sz="1600" dirty="0" err="1"/>
              <a:t>спортивних</a:t>
            </a:r>
            <a:r>
              <a:rPr lang="ru-RU" sz="1600" dirty="0"/>
              <a:t> </a:t>
            </a:r>
            <a:r>
              <a:rPr lang="ru-RU" sz="1600" dirty="0" err="1"/>
              <a:t>змагань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т. п.</a:t>
            </a:r>
          </a:p>
          <a:p>
            <a:endParaRPr lang="ru-RU" sz="1600" dirty="0"/>
          </a:p>
        </p:txBody>
      </p:sp>
      <p:pic>
        <p:nvPicPr>
          <p:cNvPr id="4" name="Рисунок 3" descr="P803172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9"/>
            <a:ext cx="8748464" cy="3228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-387424"/>
            <a:ext cx="8219256" cy="107327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/>
              <a:t>Будова сучасного фотоапарата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4392488" cy="6120680"/>
          </a:xfrm>
        </p:spPr>
        <p:txBody>
          <a:bodyPr>
            <a:normAutofit fontScale="25000" lnSpcReduction="20000"/>
          </a:bodyPr>
          <a:lstStyle/>
          <a:p>
            <a:r>
              <a:rPr lang="uk-UA" sz="2800" dirty="0">
                <a:latin typeface="Times New Roman" pitchFamily="18" charset="0"/>
              </a:rPr>
              <a:t>	</a:t>
            </a:r>
            <a:r>
              <a:rPr lang="uk-UA" sz="7200" dirty="0">
                <a:latin typeface="Times New Roman" pitchFamily="18" charset="0"/>
              </a:rPr>
              <a:t>Сучасні фотоапарати мають складну будову . Тут є об'єктив 1, який може складатися зі значної кількості лінз. Це забезпечує одержання чітких і точних зображень, оскільки одна лінза має чимало недоліків і дає не зовсім якісні зображення. В об'єктив вмонтовано діафрагму 2, за допомогою якої регулюється кількість світла, що потрапляє на фотоплівку 10. Таку саму функцію виконує зіниця в оці.</a:t>
            </a:r>
            <a:br>
              <a:rPr lang="uk-UA" sz="7200" dirty="0">
                <a:latin typeface="Times New Roman" pitchFamily="18" charset="0"/>
              </a:rPr>
            </a:br>
            <a:r>
              <a:rPr lang="uk-UA" sz="7200" dirty="0">
                <a:latin typeface="Times New Roman" pitchFamily="18" charset="0"/>
              </a:rPr>
              <a:t>Між об'єктивом і плівкою повинен стояти так званий затвор, який пропускає світло до плівки лише в момент фотографування (експозиції).</a:t>
            </a:r>
            <a:br>
              <a:rPr lang="uk-UA" sz="7200" dirty="0">
                <a:latin typeface="Times New Roman" pitchFamily="18" charset="0"/>
              </a:rPr>
            </a:br>
            <a:r>
              <a:rPr lang="uk-UA" sz="7200" dirty="0">
                <a:latin typeface="Times New Roman" pitchFamily="18" charset="0"/>
              </a:rPr>
              <a:t>	У наведеному фотоапараті є також </a:t>
            </a:r>
            <a:r>
              <a:rPr lang="uk-UA" sz="7200" dirty="0" err="1">
                <a:latin typeface="Times New Roman" pitchFamily="18" charset="0"/>
              </a:rPr>
              <a:t>фоторезистор</a:t>
            </a:r>
            <a:r>
              <a:rPr lang="uk-UA" sz="7200" dirty="0">
                <a:latin typeface="Times New Roman" pitchFamily="18" charset="0"/>
              </a:rPr>
              <a:t> З, що дає можливість точно дозувати кількість світла, яке потрапляє на плівку. Концентратор світла 4, розподільник світла 5, </a:t>
            </a:r>
            <a:r>
              <a:rPr lang="uk-UA" sz="7200" dirty="0" err="1">
                <a:latin typeface="Times New Roman" pitchFamily="18" charset="0"/>
              </a:rPr>
              <a:t>пентапризма</a:t>
            </a:r>
            <a:r>
              <a:rPr lang="uk-UA" sz="7200" dirty="0">
                <a:latin typeface="Times New Roman" pitchFamily="18" charset="0"/>
              </a:rPr>
              <a:t> 6, лупа 7, лінза з матовою поверхнею 8, поворотне дзеркало 9 дають можливість вибирати кадр для фотографування й наводити на різкість. Поворотне дзеркало в момент фотографування стає в горизонтальне положення, відкриваючи шлях світлу до плівки</a:t>
            </a:r>
            <a:endParaRPr lang="ru-RU" sz="7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24323"/>
            <a:ext cx="4259401" cy="357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66"/>
            <a:ext cx="756084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/>
              <a:t>Фотоапарати</a:t>
            </a:r>
            <a:r>
              <a:rPr lang="ru-RU" sz="3200" b="1" i="1" dirty="0"/>
              <a:t> </a:t>
            </a:r>
            <a:r>
              <a:rPr lang="ru-RU" sz="3200" b="1" i="1" dirty="0" err="1"/>
              <a:t>різних</a:t>
            </a:r>
            <a:r>
              <a:rPr lang="ru-RU" sz="3200" b="1" i="1" dirty="0"/>
              <a:t> </a:t>
            </a:r>
            <a:r>
              <a:rPr lang="ru-RU" sz="3200" b="1" i="1" dirty="0" err="1"/>
              <a:t>конструкцій</a:t>
            </a:r>
            <a:r>
              <a:rPr lang="ru-RU" sz="3200" b="1" i="1" dirty="0"/>
              <a:t>.</a:t>
            </a:r>
          </a:p>
        </p:txBody>
      </p:sp>
      <p:pic>
        <p:nvPicPr>
          <p:cNvPr id="4" name="Рисунок 3" descr="799px-Фотоаппарат_ФК_13×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47265"/>
            <a:ext cx="2554287" cy="191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99px-Chaika_1st_ed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730" y="1130469"/>
            <a:ext cx="25890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00px-FED-STEREO_from_Evgeniy_Okalov_collectio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511" y="3710238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600px-Polaroid_636_Closeup_из_России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0553" y="1031487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95px-Canon_PowerShot_A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90" y="3710238"/>
            <a:ext cx="2880321" cy="217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597px-Canon_400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680989"/>
            <a:ext cx="2793293" cy="28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906888" cy="1001266"/>
          </a:xfrm>
        </p:spPr>
        <p:txBody>
          <a:bodyPr/>
          <a:lstStyle/>
          <a:p>
            <a:pPr algn="ctr"/>
            <a:r>
              <a:rPr lang="uk-UA" b="1" i="1" dirty="0"/>
              <a:t>Телескоп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5544616" cy="5760640"/>
          </a:xfrm>
        </p:spPr>
        <p:txBody>
          <a:bodyPr>
            <a:normAutofit/>
          </a:bodyPr>
          <a:lstStyle/>
          <a:p>
            <a:r>
              <a:rPr lang="ru-RU" sz="1600" dirty="0"/>
              <a:t>Телескоп - </a:t>
            </a:r>
            <a:r>
              <a:rPr lang="ru-RU" sz="1600" dirty="0" err="1"/>
              <a:t>прилад</a:t>
            </a:r>
            <a:r>
              <a:rPr lang="ru-RU" sz="1600" dirty="0"/>
              <a:t>, </a:t>
            </a:r>
            <a:r>
              <a:rPr lang="ru-RU" sz="1600" dirty="0" err="1"/>
              <a:t>призначений</a:t>
            </a:r>
            <a:r>
              <a:rPr lang="ru-RU" sz="1600" dirty="0"/>
              <a:t> для </a:t>
            </a:r>
            <a:r>
              <a:rPr lang="ru-RU" sz="1600" dirty="0" err="1"/>
              <a:t>спостереження</a:t>
            </a:r>
            <a:r>
              <a:rPr lang="ru-RU" sz="1600" dirty="0"/>
              <a:t> </a:t>
            </a:r>
            <a:r>
              <a:rPr lang="ru-RU" sz="1600" dirty="0" err="1"/>
              <a:t>небесних</a:t>
            </a:r>
            <a:r>
              <a:rPr lang="ru-RU" sz="1600" dirty="0"/>
              <a:t> </a:t>
            </a:r>
            <a:r>
              <a:rPr lang="ru-RU" sz="1600" dirty="0" err="1"/>
              <a:t>тіл</a:t>
            </a:r>
            <a:r>
              <a:rPr lang="ru-RU" sz="1600" dirty="0"/>
              <a:t>. </a:t>
            </a:r>
            <a:r>
              <a:rPr lang="ru-RU" sz="1600" dirty="0" err="1"/>
              <a:t>Зокрема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 телескопом </a:t>
            </a:r>
            <a:r>
              <a:rPr lang="ru-RU" sz="1600" dirty="0" err="1"/>
              <a:t>розуміється</a:t>
            </a:r>
            <a:r>
              <a:rPr lang="ru-RU" sz="1600" dirty="0"/>
              <a:t> </a:t>
            </a:r>
            <a:r>
              <a:rPr lang="ru-RU" sz="1600" dirty="0" err="1"/>
              <a:t>оптична</a:t>
            </a:r>
            <a:r>
              <a:rPr lang="ru-RU" sz="1600" dirty="0"/>
              <a:t> </a:t>
            </a:r>
            <a:r>
              <a:rPr lang="ru-RU" sz="1600" dirty="0" err="1"/>
              <a:t>телескопічна</a:t>
            </a:r>
            <a:r>
              <a:rPr lang="ru-RU" sz="1600" dirty="0"/>
              <a:t> система, </a:t>
            </a:r>
            <a:r>
              <a:rPr lang="ru-RU" sz="1600" dirty="0" err="1"/>
              <a:t>застосовувана</a:t>
            </a:r>
            <a:r>
              <a:rPr lang="ru-RU" sz="1600" dirty="0"/>
              <a:t> не </a:t>
            </a:r>
            <a:r>
              <a:rPr lang="ru-RU" sz="1600" dirty="0" err="1"/>
              <a:t>обов'язково</a:t>
            </a:r>
            <a:r>
              <a:rPr lang="ru-RU" sz="1600" dirty="0"/>
              <a:t> для </a:t>
            </a:r>
            <a:r>
              <a:rPr lang="ru-RU" sz="1600" dirty="0" err="1"/>
              <a:t>астрономічних</a:t>
            </a:r>
            <a:r>
              <a:rPr lang="ru-RU" sz="1600" dirty="0"/>
              <a:t> </a:t>
            </a:r>
            <a:r>
              <a:rPr lang="ru-RU" sz="1600" dirty="0" err="1"/>
              <a:t>цілей</a:t>
            </a:r>
            <a:r>
              <a:rPr lang="ru-RU" sz="1600" dirty="0"/>
              <a:t>.</a:t>
            </a:r>
          </a:p>
          <a:p>
            <a:r>
              <a:rPr lang="ru-RU" sz="1600" dirty="0"/>
              <a:t>Телескоп </a:t>
            </a:r>
            <a:r>
              <a:rPr lang="ru-RU" sz="1600" dirty="0" err="1"/>
              <a:t>являє</a:t>
            </a:r>
            <a:r>
              <a:rPr lang="ru-RU" sz="1600" dirty="0"/>
              <a:t> собою трубу</a:t>
            </a:r>
            <a:r>
              <a:rPr lang="uk-UA" sz="1600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встановлену</a:t>
            </a:r>
            <a:r>
              <a:rPr lang="ru-RU" sz="1600" dirty="0"/>
              <a:t> на </a:t>
            </a:r>
            <a:r>
              <a:rPr lang="ru-RU" sz="1600" dirty="0" err="1"/>
              <a:t>монтуванні</a:t>
            </a:r>
            <a:r>
              <a:rPr lang="ru-RU" sz="1600" dirty="0"/>
              <a:t>, </a:t>
            </a:r>
            <a:r>
              <a:rPr lang="ru-RU" sz="1600" dirty="0" err="1"/>
              <a:t>забезпеченою</a:t>
            </a:r>
            <a:r>
              <a:rPr lang="ru-RU" sz="1600" dirty="0"/>
              <a:t> осями для </a:t>
            </a:r>
            <a:r>
              <a:rPr lang="ru-RU" sz="1600" dirty="0" err="1"/>
              <a:t>наведення</a:t>
            </a:r>
            <a:r>
              <a:rPr lang="ru-RU" sz="1600" dirty="0"/>
              <a:t> на </a:t>
            </a:r>
            <a:r>
              <a:rPr lang="ru-RU" sz="1600" dirty="0" err="1"/>
              <a:t>об'єкт</a:t>
            </a:r>
            <a:r>
              <a:rPr lang="ru-RU" sz="1600" dirty="0"/>
              <a:t> </a:t>
            </a:r>
            <a:r>
              <a:rPr lang="ru-RU" sz="1600" dirty="0" err="1"/>
              <a:t>спостереження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стеження</a:t>
            </a:r>
            <a:r>
              <a:rPr lang="ru-RU" sz="1600" dirty="0"/>
              <a:t> за ним. </a:t>
            </a:r>
            <a:r>
              <a:rPr lang="ru-RU" sz="1600" dirty="0" err="1"/>
              <a:t>Візуальний</a:t>
            </a:r>
            <a:r>
              <a:rPr lang="ru-RU" sz="1600" dirty="0"/>
              <a:t> телескоп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об'єктив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окуляр. За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оптичною</a:t>
            </a:r>
            <a:r>
              <a:rPr lang="ru-RU" sz="1600" dirty="0"/>
              <a:t> схемою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телескопів</a:t>
            </a:r>
            <a:r>
              <a:rPr lang="ru-RU" sz="1600" dirty="0"/>
              <a:t> </a:t>
            </a:r>
            <a:r>
              <a:rPr lang="ru-RU" sz="1600" dirty="0" err="1"/>
              <a:t>діляться</a:t>
            </a:r>
            <a:r>
              <a:rPr lang="ru-RU" sz="1600" dirty="0"/>
              <a:t> на:</a:t>
            </a:r>
          </a:p>
          <a:p>
            <a:r>
              <a:rPr lang="ru-RU" sz="1600" dirty="0"/>
              <a:t> </a:t>
            </a:r>
            <a:r>
              <a:rPr lang="ru-RU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Лінзові</a:t>
            </a:r>
            <a:r>
              <a:rPr lang="ru-RU" sz="1600" dirty="0"/>
              <a:t> -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об'єктива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лінза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система </a:t>
            </a:r>
            <a:r>
              <a:rPr lang="ru-RU" sz="1600" dirty="0" err="1"/>
              <a:t>лінз</a:t>
            </a:r>
            <a:r>
              <a:rPr lang="ru-RU" sz="1600" dirty="0"/>
              <a:t>. </a:t>
            </a:r>
          </a:p>
          <a:p>
            <a:r>
              <a:rPr lang="ru-RU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Дзеркальні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/>
              <a:t>-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об'єктива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увігнуте</a:t>
            </a:r>
            <a:r>
              <a:rPr lang="ru-RU" sz="1600" dirty="0"/>
              <a:t> </a:t>
            </a:r>
            <a:r>
              <a:rPr lang="ru-RU" sz="1600" dirty="0" err="1"/>
              <a:t>дзеркало</a:t>
            </a:r>
            <a:r>
              <a:rPr lang="ru-RU" sz="1600" dirty="0"/>
              <a:t>. </a:t>
            </a:r>
          </a:p>
          <a:p>
            <a:r>
              <a:rPr lang="ru-RU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Дзеркально-лінзові</a:t>
            </a:r>
            <a:r>
              <a:rPr lang="ru-RU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телескопи</a:t>
            </a:r>
            <a:r>
              <a:rPr lang="ru-RU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/>
              <a:t>- в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об'єктива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сферичне</a:t>
            </a:r>
            <a:r>
              <a:rPr lang="ru-RU" sz="1600" dirty="0"/>
              <a:t> </a:t>
            </a:r>
            <a:r>
              <a:rPr lang="ru-RU" sz="1600" dirty="0" err="1"/>
              <a:t>дзеркало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для </a:t>
            </a:r>
            <a:r>
              <a:rPr lang="ru-RU" sz="1600" dirty="0" err="1"/>
              <a:t>спостережень</a:t>
            </a:r>
            <a:r>
              <a:rPr lang="ru-RU" sz="1600" dirty="0"/>
              <a:t> </a:t>
            </a:r>
            <a:r>
              <a:rPr lang="ru-RU" sz="1600" dirty="0" err="1"/>
              <a:t>Сонця</a:t>
            </a:r>
            <a:r>
              <a:rPr lang="ru-RU" sz="1600" dirty="0"/>
              <a:t> </a:t>
            </a:r>
            <a:r>
              <a:rPr lang="ru-RU" sz="1600" dirty="0" err="1"/>
              <a:t>професійні</a:t>
            </a:r>
            <a:r>
              <a:rPr lang="ru-RU" sz="1600" dirty="0"/>
              <a:t> </a:t>
            </a:r>
            <a:r>
              <a:rPr lang="ru-RU" sz="1600" dirty="0" err="1"/>
              <a:t>астрономи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спеціальні</a:t>
            </a:r>
            <a:r>
              <a:rPr lang="ru-RU" sz="1600" dirty="0"/>
              <a:t> </a:t>
            </a:r>
            <a:r>
              <a:rPr lang="ru-RU" sz="1600" dirty="0" err="1"/>
              <a:t>сонячні</a:t>
            </a:r>
            <a:r>
              <a:rPr lang="ru-RU" sz="1600" dirty="0"/>
              <a:t> </a:t>
            </a:r>
            <a:r>
              <a:rPr lang="ru-RU" sz="1600" dirty="0" err="1"/>
              <a:t>телескопи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відрізняються</a:t>
            </a:r>
            <a:r>
              <a:rPr lang="ru-RU" sz="1600" dirty="0"/>
              <a:t> конструктивно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традиційних</a:t>
            </a:r>
            <a:r>
              <a:rPr lang="ru-RU" sz="1600" dirty="0"/>
              <a:t> </a:t>
            </a:r>
            <a:r>
              <a:rPr lang="ru-RU" sz="1600" dirty="0" err="1"/>
              <a:t>зоряних</a:t>
            </a:r>
            <a:r>
              <a:rPr lang="ru-RU" sz="1600" dirty="0"/>
              <a:t> </a:t>
            </a:r>
            <a:r>
              <a:rPr lang="ru-RU" sz="1600" dirty="0" err="1"/>
              <a:t>телескопів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 descr="Popular_Observatory_in_Belgrade's_instru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2915263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059016" cy="929258"/>
          </a:xfrm>
        </p:spPr>
        <p:txBody>
          <a:bodyPr/>
          <a:lstStyle/>
          <a:p>
            <a:pPr algn="ctr"/>
            <a:r>
              <a:rPr lang="uk-UA" b="1" i="1" dirty="0"/>
              <a:t>Застосування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64096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Оптичні</a:t>
            </a:r>
            <a:r>
              <a:rPr lang="ru-RU" dirty="0"/>
              <a:t> </a:t>
            </a:r>
            <a:r>
              <a:rPr lang="ru-RU" dirty="0" err="1"/>
              <a:t>телескопічні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астрономії</a:t>
            </a:r>
            <a:r>
              <a:rPr lang="ru-RU" dirty="0"/>
              <a:t>, в </a:t>
            </a:r>
            <a:r>
              <a:rPr lang="ru-RU" dirty="0" err="1"/>
              <a:t>оптиці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: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зміни</a:t>
            </a:r>
            <a:r>
              <a:rPr lang="ru-RU" dirty="0"/>
              <a:t> р</a:t>
            </a:r>
            <a:r>
              <a:rPr lang="uk-UA" dirty="0" err="1"/>
              <a:t>озходження</a:t>
            </a:r>
            <a:r>
              <a:rPr lang="ru-RU" dirty="0"/>
              <a:t> лазерного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, телескоп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зорової</a:t>
            </a:r>
            <a:r>
              <a:rPr lang="ru-RU" dirty="0"/>
              <a:t> труби,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віддаленими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USA.NM.VeryLargeArray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295232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ubbl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803" y="2477659"/>
            <a:ext cx="313430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35628179_gamma_teleskop_mag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4924" y="4563649"/>
            <a:ext cx="33483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12568" cy="980728"/>
          </a:xfrm>
        </p:spPr>
        <p:txBody>
          <a:bodyPr/>
          <a:lstStyle/>
          <a:p>
            <a:pPr algn="ctr"/>
            <a:r>
              <a:rPr lang="uk-UA" b="1" i="1" dirty="0"/>
              <a:t>Мікроскоп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4824536" cy="5904656"/>
          </a:xfrm>
        </p:spPr>
        <p:txBody>
          <a:bodyPr>
            <a:noAutofit/>
          </a:bodyPr>
          <a:lstStyle/>
          <a:p>
            <a:r>
              <a:rPr lang="ru-RU" sz="1800" dirty="0" err="1"/>
              <a:t>Мікроскоп</a:t>
            </a:r>
            <a:r>
              <a:rPr lang="ru-RU" sz="1800" dirty="0"/>
              <a:t> - </a:t>
            </a:r>
            <a:r>
              <a:rPr lang="ru-RU" sz="1800" dirty="0" err="1"/>
              <a:t>прилад</a:t>
            </a:r>
            <a:r>
              <a:rPr lang="ru-RU" sz="1800" dirty="0"/>
              <a:t>, </a:t>
            </a:r>
            <a:r>
              <a:rPr lang="ru-RU" sz="1800" dirty="0" err="1"/>
              <a:t>призначений</a:t>
            </a:r>
            <a:r>
              <a:rPr lang="ru-RU" sz="1800" dirty="0"/>
              <a:t> для </a:t>
            </a:r>
            <a:r>
              <a:rPr lang="ru-RU" sz="1800" dirty="0" err="1"/>
              <a:t>отримання</a:t>
            </a:r>
            <a:r>
              <a:rPr lang="ru-RU" sz="1800" dirty="0"/>
              <a:t> </a:t>
            </a:r>
            <a:r>
              <a:rPr lang="ru-RU" sz="1800" dirty="0" err="1"/>
              <a:t>збільшених</a:t>
            </a:r>
            <a:r>
              <a:rPr lang="ru-RU" sz="1800" dirty="0"/>
              <a:t> </a:t>
            </a:r>
            <a:r>
              <a:rPr lang="ru-RU" sz="1800" dirty="0" err="1"/>
              <a:t>зображень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</a:t>
            </a:r>
            <a:r>
              <a:rPr lang="ru-RU" sz="1800" dirty="0" err="1"/>
              <a:t>об'єктів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деталей </a:t>
            </a:r>
            <a:r>
              <a:rPr lang="ru-RU" sz="1800" dirty="0" err="1"/>
              <a:t>структури</a:t>
            </a:r>
            <a:r>
              <a:rPr lang="ru-RU" sz="1800" dirty="0"/>
              <a:t>, </a:t>
            </a:r>
            <a:r>
              <a:rPr lang="ru-RU" sz="1800" dirty="0" err="1"/>
              <a:t>невидимих</a:t>
            </a:r>
            <a:r>
              <a:rPr lang="ru-RU" sz="1800" dirty="0"/>
              <a:t> ​​</a:t>
            </a:r>
            <a:r>
              <a:rPr lang="ru-RU" sz="1800" dirty="0" err="1"/>
              <a:t>або</a:t>
            </a:r>
            <a:r>
              <a:rPr lang="ru-RU" sz="1800" dirty="0"/>
              <a:t> погано </a:t>
            </a:r>
            <a:r>
              <a:rPr lang="ru-RU" sz="1800" dirty="0" err="1"/>
              <a:t>видимих</a:t>
            </a:r>
            <a:r>
              <a:rPr lang="ru-RU" sz="1800" dirty="0"/>
              <a:t> ​​</a:t>
            </a:r>
            <a:r>
              <a:rPr lang="ru-RU" sz="1800" dirty="0" err="1"/>
              <a:t>неозброєним</a:t>
            </a:r>
            <a:r>
              <a:rPr lang="ru-RU" sz="1800" dirty="0"/>
              <a:t> оком.</a:t>
            </a:r>
          </a:p>
          <a:p>
            <a:r>
              <a:rPr lang="ru-RU" sz="1800" dirty="0" err="1"/>
              <a:t>Історично</a:t>
            </a:r>
            <a:r>
              <a:rPr lang="ru-RU" sz="1800" dirty="0"/>
              <a:t> першим </a:t>
            </a:r>
            <a:r>
              <a:rPr lang="ru-RU" sz="1800" dirty="0" err="1"/>
              <a:t>приладом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використовувався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такою метою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оптичний</a:t>
            </a:r>
            <a:r>
              <a:rPr lang="ru-RU" sz="1800" dirty="0"/>
              <a:t> </a:t>
            </a:r>
            <a:r>
              <a:rPr lang="ru-RU" sz="1800" dirty="0" err="1"/>
              <a:t>мікроскоп</a:t>
            </a:r>
            <a:r>
              <a:rPr lang="ru-RU" sz="1800" dirty="0"/>
              <a:t>, </a:t>
            </a:r>
            <a:r>
              <a:rPr lang="ru-RU" sz="1800" dirty="0" err="1"/>
              <a:t>дія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базується</a:t>
            </a:r>
            <a:r>
              <a:rPr lang="ru-RU" sz="1800" dirty="0"/>
              <a:t> на </a:t>
            </a:r>
            <a:r>
              <a:rPr lang="ru-RU" sz="1800" dirty="0" err="1"/>
              <a:t>заломленні</a:t>
            </a:r>
            <a:r>
              <a:rPr lang="ru-RU" sz="1800" dirty="0"/>
              <a:t> </a:t>
            </a:r>
            <a:r>
              <a:rPr lang="ru-RU" sz="1800" dirty="0" err="1"/>
              <a:t>світла</a:t>
            </a:r>
            <a:r>
              <a:rPr lang="ru-RU" sz="1800" dirty="0"/>
              <a:t> системою </a:t>
            </a:r>
            <a:r>
              <a:rPr lang="ru-RU" sz="1800" dirty="0" err="1"/>
              <a:t>лінз</a:t>
            </a:r>
            <a:r>
              <a:rPr lang="ru-RU" sz="1800" dirty="0"/>
              <a:t>. </a:t>
            </a:r>
            <a:r>
              <a:rPr lang="ru-RU" sz="1800" dirty="0" err="1"/>
              <a:t>Оптичний</a:t>
            </a:r>
            <a:r>
              <a:rPr lang="ru-RU" sz="1800" dirty="0"/>
              <a:t> </a:t>
            </a:r>
            <a:r>
              <a:rPr lang="ru-RU" sz="1800" dirty="0" err="1"/>
              <a:t>мікроскоп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до 3000 </a:t>
            </a:r>
            <a:r>
              <a:rPr lang="ru-RU" sz="1800" dirty="0" err="1"/>
              <a:t>разів</a:t>
            </a:r>
            <a:r>
              <a:rPr lang="ru-RU" sz="1800" dirty="0"/>
              <a:t>. </a:t>
            </a:r>
            <a:r>
              <a:rPr lang="ru-RU" sz="1800" dirty="0" err="1"/>
              <a:t>Хід</a:t>
            </a:r>
            <a:r>
              <a:rPr lang="ru-RU" sz="1800" dirty="0"/>
              <a:t> </a:t>
            </a:r>
            <a:r>
              <a:rPr lang="ru-RU" sz="1800" dirty="0" err="1"/>
              <a:t>променів</a:t>
            </a:r>
            <a:r>
              <a:rPr lang="ru-RU" sz="1800" dirty="0"/>
              <a:t> в </a:t>
            </a:r>
            <a:r>
              <a:rPr lang="ru-RU" sz="1800" dirty="0" err="1"/>
              <a:t>мікроскопі</a:t>
            </a:r>
            <a:r>
              <a:rPr lang="ru-RU" sz="1800" dirty="0"/>
              <a:t> </a:t>
            </a:r>
            <a:r>
              <a:rPr lang="ru-RU" sz="1800" dirty="0" err="1"/>
              <a:t>відбивається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дзеркальної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 </a:t>
            </a:r>
            <a:r>
              <a:rPr lang="ru-RU" sz="1800" dirty="0" err="1"/>
              <a:t>нижче</a:t>
            </a:r>
            <a:r>
              <a:rPr lang="ru-RU" sz="1800" dirty="0"/>
              <a:t> </a:t>
            </a:r>
            <a:r>
              <a:rPr lang="ru-RU" sz="1800" dirty="0" err="1"/>
              <a:t>спостережуваного</a:t>
            </a:r>
            <a:r>
              <a:rPr lang="ru-RU" sz="1800" dirty="0"/>
              <a:t> </a:t>
            </a:r>
            <a:r>
              <a:rPr lang="ru-RU" sz="1800" dirty="0" err="1"/>
              <a:t>обєкта</a:t>
            </a:r>
            <a:r>
              <a:rPr lang="ru-RU" sz="1800" dirty="0"/>
              <a:t> проходить </a:t>
            </a:r>
            <a:r>
              <a:rPr lang="ru-RU" sz="1800" dirty="0" err="1"/>
              <a:t>крізь</a:t>
            </a:r>
            <a:r>
              <a:rPr lang="ru-RU" sz="1800" dirty="0"/>
              <a:t> </a:t>
            </a:r>
            <a:r>
              <a:rPr lang="ru-RU" sz="1800" dirty="0" err="1"/>
              <a:t>досліджуваний</a:t>
            </a:r>
            <a:r>
              <a:rPr lang="ru-RU" sz="1800" dirty="0"/>
              <a:t> </a:t>
            </a:r>
            <a:r>
              <a:rPr lang="ru-RU" sz="1800" dirty="0" err="1"/>
              <a:t>об'єкт</a:t>
            </a:r>
            <a:r>
              <a:rPr lang="ru-RU" sz="1800" dirty="0"/>
              <a:t>, входить до </a:t>
            </a:r>
            <a:r>
              <a:rPr lang="ru-RU" sz="1800" dirty="0" err="1"/>
              <a:t>обє’ктів</a:t>
            </a:r>
            <a:r>
              <a:rPr lang="ru-RU" sz="1800" dirty="0"/>
              <a:t> </a:t>
            </a:r>
            <a:r>
              <a:rPr lang="ru-RU" sz="1800" dirty="0" err="1"/>
              <a:t>мікроскопа</a:t>
            </a:r>
            <a:r>
              <a:rPr lang="ru-RU" sz="1800" dirty="0"/>
              <a:t> </a:t>
            </a:r>
            <a:r>
              <a:rPr lang="ru-RU" sz="1800" dirty="0" err="1"/>
              <a:t>збільшу</a:t>
            </a:r>
            <a:r>
              <a:rPr lang="uk-UA" sz="1800" dirty="0"/>
              <a:t>є</a:t>
            </a:r>
            <a:r>
              <a:rPr lang="ru-RU" sz="1800" dirty="0" err="1"/>
              <a:t>ться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лінзи</a:t>
            </a:r>
            <a:r>
              <a:rPr lang="ru-RU" sz="1800" dirty="0"/>
              <a:t> і окуляра, і </a:t>
            </a:r>
            <a:r>
              <a:rPr lang="ru-RU" sz="1800" dirty="0" err="1"/>
              <a:t>збільшене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ми </a:t>
            </a:r>
            <a:r>
              <a:rPr lang="ru-RU" sz="1800" dirty="0" err="1"/>
              <a:t>побачимо</a:t>
            </a:r>
            <a:r>
              <a:rPr lang="ru-RU" sz="1800" dirty="0"/>
              <a:t>. А окуляром ми </a:t>
            </a:r>
            <a:r>
              <a:rPr lang="ru-RU" sz="1800"/>
              <a:t>регулюємо</a:t>
            </a:r>
            <a:r>
              <a:rPr lang="ru-RU" sz="1800" dirty="0"/>
              <a:t> </a:t>
            </a:r>
            <a:r>
              <a:rPr lang="ru-RU" sz="1800" dirty="0" err="1"/>
              <a:t>чіткість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 descr="1314025135_f_18743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2900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22912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err="1"/>
              <a:t>Псевдоскоп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4464496" cy="6048672"/>
          </a:xfrm>
        </p:spPr>
        <p:txBody>
          <a:bodyPr>
            <a:noAutofit/>
          </a:bodyPr>
          <a:lstStyle/>
          <a:p>
            <a:r>
              <a:rPr lang="ru-RU" sz="1600" dirty="0" err="1"/>
              <a:t>Псевдоскоп</a:t>
            </a:r>
            <a:r>
              <a:rPr lang="ru-RU" sz="1600" dirty="0"/>
              <a:t> - </a:t>
            </a:r>
            <a:r>
              <a:rPr lang="ru-RU" sz="1600" dirty="0" err="1"/>
              <a:t>оптичний</a:t>
            </a:r>
            <a:r>
              <a:rPr lang="ru-RU" sz="1600" dirty="0"/>
              <a:t> </a:t>
            </a:r>
            <a:r>
              <a:rPr lang="ru-RU" sz="1600" dirty="0" err="1"/>
              <a:t>прилад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зворотну</a:t>
            </a:r>
            <a:r>
              <a:rPr lang="ru-RU" sz="1600" dirty="0"/>
              <a:t> перспективу.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ближні</a:t>
            </a:r>
            <a:r>
              <a:rPr lang="ru-RU" sz="1600" dirty="0"/>
              <a:t> точки простору </a:t>
            </a:r>
            <a:r>
              <a:rPr lang="ru-RU" sz="1600" dirty="0" err="1"/>
              <a:t>переходять</a:t>
            </a:r>
            <a:r>
              <a:rPr lang="ru-RU" sz="1600" dirty="0"/>
              <a:t> в </a:t>
            </a:r>
            <a:r>
              <a:rPr lang="ru-RU" sz="1600" dirty="0" err="1"/>
              <a:t>далекі</a:t>
            </a:r>
            <a:r>
              <a:rPr lang="ru-RU" sz="1600" dirty="0"/>
              <a:t>, а </a:t>
            </a:r>
            <a:r>
              <a:rPr lang="ru-RU" sz="1600" dirty="0" err="1"/>
              <a:t>дальні</a:t>
            </a:r>
            <a:r>
              <a:rPr lang="ru-RU" sz="1600" dirty="0"/>
              <a:t> в </a:t>
            </a:r>
            <a:r>
              <a:rPr lang="ru-RU" sz="1600" dirty="0" err="1"/>
              <a:t>ближні</a:t>
            </a:r>
            <a:r>
              <a:rPr lang="ru-RU" sz="1600" dirty="0"/>
              <a:t>. </a:t>
            </a:r>
            <a:r>
              <a:rPr lang="ru-RU" sz="1600" dirty="0" err="1"/>
              <a:t>Рельєф</a:t>
            </a:r>
            <a:r>
              <a:rPr lang="ru-RU" sz="1600" dirty="0"/>
              <a:t> «</a:t>
            </a:r>
            <a:r>
              <a:rPr lang="ru-RU" sz="1600" dirty="0" err="1"/>
              <a:t>вивертається</a:t>
            </a:r>
            <a:r>
              <a:rPr lang="ru-RU" sz="1600" dirty="0"/>
              <a:t> </a:t>
            </a:r>
            <a:r>
              <a:rPr lang="ru-RU" sz="1600" dirty="0" err="1"/>
              <a:t>навиворіт</a:t>
            </a:r>
            <a:r>
              <a:rPr lang="ru-RU" sz="1600" dirty="0"/>
              <a:t>» - </a:t>
            </a:r>
            <a:r>
              <a:rPr lang="ru-RU" sz="1600" dirty="0" err="1"/>
              <a:t>опукле</a:t>
            </a:r>
            <a:r>
              <a:rPr lang="ru-RU" sz="1600" dirty="0"/>
              <a:t> </a:t>
            </a:r>
            <a:r>
              <a:rPr lang="ru-RU" sz="1600" dirty="0" err="1"/>
              <a:t>здається</a:t>
            </a:r>
            <a:r>
              <a:rPr lang="ru-RU" sz="1600" dirty="0"/>
              <a:t> </a:t>
            </a:r>
            <a:r>
              <a:rPr lang="ru-RU" sz="1600" dirty="0" err="1"/>
              <a:t>увігнутим</a:t>
            </a:r>
            <a:r>
              <a:rPr lang="ru-RU" sz="1600" dirty="0"/>
              <a:t> і </a:t>
            </a:r>
            <a:r>
              <a:rPr lang="ru-RU" sz="1600" dirty="0" err="1"/>
              <a:t>навпаки</a:t>
            </a:r>
            <a:r>
              <a:rPr lang="ru-RU" sz="1600" dirty="0"/>
              <a:t>.  </a:t>
            </a:r>
            <a:r>
              <a:rPr lang="ru-RU" sz="1600" dirty="0" err="1"/>
              <a:t>Псевдоскоп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у </a:t>
            </a:r>
            <a:r>
              <a:rPr lang="ru-RU" sz="1600" dirty="0" err="1"/>
              <a:t>психологічних</a:t>
            </a:r>
            <a:r>
              <a:rPr lang="ru-RU" sz="1600" dirty="0"/>
              <a:t> </a:t>
            </a:r>
            <a:r>
              <a:rPr lang="ru-RU" sz="1600" dirty="0" err="1"/>
              <a:t>дослідах</a:t>
            </a:r>
            <a:r>
              <a:rPr lang="ru-RU" sz="1600" dirty="0"/>
              <a:t> по </a:t>
            </a:r>
            <a:r>
              <a:rPr lang="ru-RU" sz="1600" dirty="0" err="1"/>
              <a:t>зоровому</a:t>
            </a:r>
            <a:r>
              <a:rPr lang="ru-RU" sz="1600" dirty="0"/>
              <a:t> </a:t>
            </a:r>
            <a:r>
              <a:rPr lang="ru-RU" sz="1600" dirty="0" err="1"/>
              <a:t>сприйняттю</a:t>
            </a:r>
            <a:r>
              <a:rPr lang="ru-RU" sz="1600" dirty="0"/>
              <a:t> для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оптичної</a:t>
            </a:r>
            <a:r>
              <a:rPr lang="ru-RU" sz="1600" dirty="0"/>
              <a:t> </a:t>
            </a:r>
            <a:r>
              <a:rPr lang="ru-RU" sz="1600" dirty="0" err="1"/>
              <a:t>ілюзії</a:t>
            </a:r>
            <a:r>
              <a:rPr lang="ru-RU" sz="1600" dirty="0"/>
              <a:t>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глибини</a:t>
            </a:r>
            <a:r>
              <a:rPr lang="ru-RU" sz="1600" dirty="0"/>
              <a:t>. У </a:t>
            </a:r>
            <a:r>
              <a:rPr lang="ru-RU" sz="1600" dirty="0" err="1"/>
              <a:t>дзеркальному</a:t>
            </a:r>
            <a:r>
              <a:rPr lang="ru-RU" sz="1600" dirty="0"/>
              <a:t> </a:t>
            </a:r>
            <a:r>
              <a:rPr lang="ru-RU" sz="1600" dirty="0" err="1"/>
              <a:t>псевдоскопі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система </a:t>
            </a:r>
            <a:r>
              <a:rPr lang="ru-RU" sz="1600" dirty="0" err="1"/>
              <a:t>дзеркал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перенаправити</a:t>
            </a:r>
            <a:r>
              <a:rPr lang="ru-RU" sz="1600" dirty="0"/>
              <a:t> </a:t>
            </a:r>
            <a:r>
              <a:rPr lang="ru-RU" sz="1600" dirty="0" err="1"/>
              <a:t>світло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надходить</a:t>
            </a:r>
            <a:r>
              <a:rPr lang="ru-RU" sz="1600" dirty="0"/>
              <a:t> в око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  <a:r>
              <a:rPr lang="ru-RU" sz="1600" dirty="0" err="1"/>
              <a:t>Світло</a:t>
            </a:r>
            <a:r>
              <a:rPr lang="ru-RU" sz="1600" dirty="0"/>
              <a:t> </a:t>
            </a:r>
            <a:r>
              <a:rPr lang="ru-RU" sz="1600" dirty="0" err="1"/>
              <a:t>перенаправляється</a:t>
            </a:r>
            <a:r>
              <a:rPr lang="ru-RU" sz="1600" dirty="0"/>
              <a:t> таким чином, </a:t>
            </a:r>
            <a:r>
              <a:rPr lang="ru-RU" sz="1600" dirty="0" err="1"/>
              <a:t>що</a:t>
            </a:r>
            <a:r>
              <a:rPr lang="ru-RU" sz="1600" dirty="0"/>
              <a:t> в праве око </a:t>
            </a:r>
            <a:r>
              <a:rPr lang="ru-RU" sz="1600" dirty="0" err="1"/>
              <a:t>надходить</a:t>
            </a:r>
            <a:r>
              <a:rPr lang="ru-RU" sz="1600" dirty="0"/>
              <a:t> </a:t>
            </a:r>
            <a:r>
              <a:rPr lang="ru-RU" sz="1600" dirty="0" err="1"/>
              <a:t>світло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повинен </a:t>
            </a:r>
            <a:r>
              <a:rPr lang="ru-RU" sz="1600" dirty="0" err="1"/>
              <a:t>надходити</a:t>
            </a:r>
            <a:r>
              <a:rPr lang="ru-RU" sz="1600" dirty="0"/>
              <a:t> в </a:t>
            </a:r>
            <a:r>
              <a:rPr lang="ru-RU" sz="1600" dirty="0" err="1"/>
              <a:t>лівий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навпаки</a:t>
            </a:r>
            <a:r>
              <a:rPr lang="ru-RU" sz="1600" dirty="0"/>
              <a:t>. У </a:t>
            </a:r>
            <a:r>
              <a:rPr lang="ru-RU" sz="1600" dirty="0" err="1"/>
              <a:t>конструкції</a:t>
            </a:r>
            <a:r>
              <a:rPr lang="ru-RU" sz="1600" dirty="0"/>
              <a:t> </a:t>
            </a:r>
            <a:r>
              <a:rPr lang="ru-RU" sz="1600" dirty="0" err="1"/>
              <a:t>призматичного</a:t>
            </a:r>
            <a:r>
              <a:rPr lang="ru-RU" sz="1600" dirty="0"/>
              <a:t> </a:t>
            </a:r>
            <a:r>
              <a:rPr lang="ru-RU" sz="1600" dirty="0" err="1"/>
              <a:t>псевдоскопа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прямокутні</a:t>
            </a:r>
            <a:r>
              <a:rPr lang="ru-RU" sz="1600" dirty="0"/>
              <a:t> </a:t>
            </a:r>
            <a:r>
              <a:rPr lang="ru-RU" sz="1600" dirty="0" err="1"/>
              <a:t>рівнобедрені</a:t>
            </a:r>
            <a:r>
              <a:rPr lang="ru-RU" sz="1600" dirty="0"/>
              <a:t> </a:t>
            </a:r>
            <a:r>
              <a:rPr lang="ru-RU" sz="1600" dirty="0" err="1"/>
              <a:t>призми</a:t>
            </a:r>
            <a:r>
              <a:rPr lang="ru-RU" sz="1600" dirty="0"/>
              <a:t>. Таким чином, в </a:t>
            </a:r>
            <a:r>
              <a:rPr lang="ru-RU" sz="1600" dirty="0" err="1"/>
              <a:t>кожне</a:t>
            </a:r>
            <a:r>
              <a:rPr lang="ru-RU" sz="1600" dirty="0"/>
              <a:t> око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надходить</a:t>
            </a:r>
            <a:r>
              <a:rPr lang="ru-RU" sz="1600" dirty="0"/>
              <a:t> </a:t>
            </a:r>
            <a:r>
              <a:rPr lang="ru-RU" sz="1600" dirty="0" err="1"/>
              <a:t>інвертований</a:t>
            </a:r>
            <a:r>
              <a:rPr lang="ru-RU" sz="1600" dirty="0"/>
              <a:t> </a:t>
            </a:r>
            <a:r>
              <a:rPr lang="ru-RU" sz="1600" dirty="0" err="1"/>
              <a:t>зліва-направо</a:t>
            </a:r>
            <a:r>
              <a:rPr lang="ru-RU" sz="1600" dirty="0"/>
              <a:t> </a:t>
            </a:r>
            <a:r>
              <a:rPr lang="ru-RU" sz="1600" dirty="0" err="1"/>
              <a:t>дзеркально</a:t>
            </a:r>
            <a:r>
              <a:rPr lang="ru-RU" sz="1600" dirty="0"/>
              <a:t> </a:t>
            </a:r>
            <a:r>
              <a:rPr lang="ru-RU" sz="1600" dirty="0" err="1"/>
              <a:t>перевернений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 descr="800px-Псевдоскоп_призматиче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172902" cy="41044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497</TotalTime>
  <Words>1388</Words>
  <Application>Microsoft Office PowerPoint</Application>
  <PresentationFormat>Екран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Оптичні прилади  та їх застосування.</vt:lpstr>
      <vt:lpstr>Оптичні прилади – прилади, будова яких ґрунтується на законах поширення світла або на використанні властивостей світла. До них, наприклад, належать:</vt:lpstr>
      <vt:lpstr>Фотоапарат</vt:lpstr>
      <vt:lpstr>Будова сучасного фотоапарата</vt:lpstr>
      <vt:lpstr>Фотоапарати різних конструкцій.</vt:lpstr>
      <vt:lpstr>Телескоп</vt:lpstr>
      <vt:lpstr>Застосування</vt:lpstr>
      <vt:lpstr>Мікроскоп</vt:lpstr>
      <vt:lpstr>Псевдоскоп</vt:lpstr>
      <vt:lpstr>Камера-обскура</vt:lpstr>
      <vt:lpstr>Презентація PowerPoint</vt:lpstr>
      <vt:lpstr>Діаскоп</vt:lpstr>
      <vt:lpstr>Лорнет</vt:lpstr>
      <vt:lpstr>Лупа</vt:lpstr>
      <vt:lpstr>Окуляр</vt:lpstr>
      <vt:lpstr>Монокль</vt:lpstr>
      <vt:lpstr>Перископ</vt:lpstr>
      <vt:lpstr>Проектор</vt:lpstr>
      <vt:lpstr>Рефлектор (зеркало)</vt:lpstr>
      <vt:lpstr>Бінокль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Оптичні прилади, та їх застосування.</dc:title>
  <dc:creator>Svistun</dc:creator>
  <cp:lastModifiedBy>ROZUMNIKI</cp:lastModifiedBy>
  <cp:revision>40</cp:revision>
  <dcterms:created xsi:type="dcterms:W3CDTF">2013-03-02T13:04:54Z</dcterms:created>
  <dcterms:modified xsi:type="dcterms:W3CDTF">2021-10-22T12:55:19Z</dcterms:modified>
</cp:coreProperties>
</file>