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3" r:id="rId5"/>
    <p:sldId id="257" r:id="rId6"/>
    <p:sldId id="261" r:id="rId7"/>
    <p:sldId id="262" r:id="rId8"/>
    <p:sldId id="259" r:id="rId9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132856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8687276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9813695"/>
      </p:ext>
    </p:extLst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4574713"/>
      </p:ext>
    </p:extLst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6550656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3755508"/>
      </p:ext>
    </p:extLst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797265"/>
      </p:ext>
    </p:extLst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853893"/>
      </p:ext>
    </p:extLst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343451"/>
      </p:ext>
    </p:extLst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1434968"/>
      </p:ext>
    </p:extLst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2889895"/>
      </p:ext>
    </p:extLst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C55-07C2-4650-B8A7-C50CC6205539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B712-F968-40A7-9AF3-E10CB52D1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1327175"/>
      </p:ext>
    </p:extLst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6048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3C55-07C2-4650-B8A7-C50CC6205539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EB712-F968-40A7-9AF3-E10CB52D1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04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reepik" TargetMode="External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atico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747390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Роботи Карла </a:t>
            </a:r>
            <a:r>
              <a:rPr lang="uk-UA" dirty="0" err="1" smtClean="0"/>
              <a:t>Ліннея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785926"/>
            <a:ext cx="6858048" cy="4929222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Перші  спроби систематизації організмів і становлення біологічної систематики  як науки зробив шведський  природознавець й </a:t>
            </a:r>
            <a:r>
              <a:rPr lang="uk-UA" dirty="0" err="1" smtClean="0"/>
              <a:t>лікарь</a:t>
            </a:r>
            <a:r>
              <a:rPr lang="uk-UA" dirty="0" smtClean="0"/>
              <a:t> Карл </a:t>
            </a:r>
            <a:r>
              <a:rPr lang="uk-UA" dirty="0" err="1" smtClean="0"/>
              <a:t>Лінней</a:t>
            </a:r>
            <a:r>
              <a:rPr lang="uk-UA" dirty="0" smtClean="0"/>
              <a:t>. Підходи до класифікації організмів він висвітлив у працях «Система природи» та «Види рослин». </a:t>
            </a:r>
          </a:p>
          <a:p>
            <a:r>
              <a:rPr lang="uk-UA" dirty="0" smtClean="0"/>
              <a:t>Учений увів чітку підпорядкованість між такими систематичними категоріями, як </a:t>
            </a:r>
          </a:p>
          <a:p>
            <a:r>
              <a:rPr lang="uk-UA" b="1" dirty="0" smtClean="0"/>
              <a:t>ЦАРСТВО – КЛАС – ПОРЯДОК – РІД – ВИД</a:t>
            </a:r>
            <a:r>
              <a:rPr lang="uk-UA" dirty="0" smtClean="0"/>
              <a:t>.</a:t>
            </a:r>
          </a:p>
          <a:p>
            <a:r>
              <a:rPr lang="uk-UA" dirty="0" smtClean="0"/>
              <a:t>Основна заслуга К. </a:t>
            </a:r>
            <a:r>
              <a:rPr lang="uk-UA" dirty="0" err="1" smtClean="0"/>
              <a:t>Ліннея</a:t>
            </a:r>
            <a:r>
              <a:rPr lang="uk-UA" dirty="0" smtClean="0"/>
              <a:t> – створення бінарної номенклатури й стандартизація та вдосконалення термінології в ботаніці. </a:t>
            </a:r>
          </a:p>
          <a:p>
            <a:r>
              <a:rPr lang="uk-UA" dirty="0" smtClean="0"/>
              <a:t>Але його система  не враховувала походження сучасних організмів, тобто була штучною</a:t>
            </a:r>
            <a:endParaRPr lang="uk-UA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25084" y="1214422"/>
            <a:ext cx="1889462" cy="2289405"/>
            <a:chOff x="357158" y="2000240"/>
            <a:chExt cx="1889462" cy="228940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2000240"/>
              <a:ext cx="1889462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Прямоугольник 4"/>
            <p:cNvSpPr/>
            <p:nvPr/>
          </p:nvSpPr>
          <p:spPr>
            <a:xfrm>
              <a:off x="357158" y="3643314"/>
              <a:ext cx="18573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Карл </a:t>
              </a:r>
              <a:r>
                <a:rPr lang="ru-RU" dirty="0" err="1" smtClean="0">
                  <a:solidFill>
                    <a:schemeClr val="bg1"/>
                  </a:solidFill>
                </a:rPr>
                <a:t>Лінней</a:t>
              </a:r>
              <a:endParaRPr lang="ru-RU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(1707–1778)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1857388" cy="255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Основні напрями</a:t>
            </a:r>
            <a:br>
              <a:rPr lang="uk-UA" smtClean="0"/>
            </a:br>
            <a:r>
              <a:rPr lang="uk-UA" smtClean="0"/>
              <a:t> сучасної систематики</a:t>
            </a:r>
            <a:endParaRPr lang="uk-UA"/>
          </a:p>
        </p:txBody>
      </p:sp>
      <p:pic>
        <p:nvPicPr>
          <p:cNvPr id="25" name="Рисунок 24" descr="Рисунок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71612"/>
            <a:ext cx="8491027" cy="482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0327218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Філогенетична систематика</a:t>
            </a:r>
            <a:endParaRPr lang="ru-RU" dirty="0"/>
          </a:p>
        </p:txBody>
      </p:sp>
      <p:pic>
        <p:nvPicPr>
          <p:cNvPr id="8" name="Содержимое 7" descr="Рисунок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04" y="1454407"/>
            <a:ext cx="8568315" cy="5117865"/>
          </a:xfr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Біологічна</a:t>
            </a:r>
            <a:r>
              <a:rPr lang="uk-UA" smtClean="0"/>
              <a:t> </a:t>
            </a:r>
            <a:r>
              <a:rPr lang="uk-UA" smtClean="0"/>
              <a:t>систематика</a:t>
            </a:r>
            <a:endParaRPr lang="uk-UA"/>
          </a:p>
        </p:txBody>
      </p:sp>
      <p:pic>
        <p:nvPicPr>
          <p:cNvPr id="18" name="Рисунок 17" descr="Рисунок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1" y="1643050"/>
            <a:ext cx="8747037" cy="478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0058302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Таксономія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16" cy="4525963"/>
          </a:xfrm>
        </p:spPr>
        <p:txBody>
          <a:bodyPr>
            <a:normAutofit lnSpcReduction="10000"/>
          </a:bodyPr>
          <a:lstStyle/>
          <a:p>
            <a:r>
              <a:rPr lang="uk-UA" b="1" i="1" dirty="0" smtClean="0"/>
              <a:t>Таксономія вивчає принципи, методи й правила класифікації</a:t>
            </a:r>
            <a:r>
              <a:rPr lang="uk-UA" i="1" dirty="0" smtClean="0"/>
              <a:t>.</a:t>
            </a:r>
          </a:p>
          <a:p>
            <a:r>
              <a:rPr lang="uk-UA" dirty="0" smtClean="0"/>
              <a:t>Іншими словами, це теорія класифікації.</a:t>
            </a:r>
          </a:p>
          <a:p>
            <a:r>
              <a:rPr lang="uk-UA" dirty="0" smtClean="0"/>
              <a:t>Головна мета біологічної таксономії –  створення природної системи органічного світу та з’ясування філогенетичної спорідненості.</a:t>
            </a:r>
            <a:endParaRPr lang="uk-UA" dirty="0"/>
          </a:p>
        </p:txBody>
      </p:sp>
      <p:pic>
        <p:nvPicPr>
          <p:cNvPr id="4" name="Рисунок 3" descr="150px-Biological_classification_uk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1571612"/>
            <a:ext cx="1857378" cy="476727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 названия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364"/>
            <a:ext cx="2642686" cy="4286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Біологічна номенклатура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714488"/>
            <a:ext cx="4786346" cy="4929222"/>
          </a:xfrm>
        </p:spPr>
        <p:txBody>
          <a:bodyPr>
            <a:normAutofit fontScale="77500" lnSpcReduction="20000"/>
          </a:bodyPr>
          <a:lstStyle/>
          <a:p>
            <a:r>
              <a:rPr lang="uk-UA" b="1" i="1" dirty="0" smtClean="0"/>
              <a:t>Біологічна номенклатура вивчає систему наукових назв та правил найменування груп живих організмів, об’єднаних за певними спорідненими зв’язками. </a:t>
            </a:r>
          </a:p>
          <a:p>
            <a:r>
              <a:rPr lang="uk-UA" dirty="0" smtClean="0"/>
              <a:t>Для зведення цих правил існують спеціальні номенклатурні кодекси:</a:t>
            </a:r>
          </a:p>
          <a:p>
            <a:r>
              <a:rPr lang="uk-UA" dirty="0" smtClean="0"/>
              <a:t>«Міжнародний кодекс ботанічної номенклатури», </a:t>
            </a:r>
          </a:p>
          <a:p>
            <a:r>
              <a:rPr lang="uk-UA" dirty="0" smtClean="0"/>
              <a:t>«Міжнародний кодекс зоологічної номенклатури»</a:t>
            </a:r>
            <a:endParaRPr lang="uk-UA" dirty="0"/>
          </a:p>
        </p:txBody>
      </p:sp>
      <p:pic>
        <p:nvPicPr>
          <p:cNvPr id="5" name="Рисунок 4" descr="9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2500306"/>
            <a:ext cx="2190766" cy="3286148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Ресурси: </a:t>
            </a:r>
            <a:endParaRPr lang="uk-UA"/>
          </a:p>
        </p:txBody>
      </p:sp>
      <p:sp>
        <p:nvSpPr>
          <p:cNvPr id="25" name="Объект 2">
            <a:extLst>
              <a:ext uri="{FF2B5EF4-FFF2-40B4-BE49-F238E27FC236}">
                <a16:creationId xmlns="" xmlns:a16="http://schemas.microsoft.com/office/drawing/2014/main" id="{0A0F6C6C-E465-4B87-AF4A-61ECA9F3928C}"/>
              </a:ext>
            </a:extLst>
          </p:cNvPr>
          <p:cNvSpPr txBox="1">
            <a:spLocks/>
          </p:cNvSpPr>
          <p:nvPr/>
        </p:nvSpPr>
        <p:spPr>
          <a:xfrm>
            <a:off x="357158" y="1857364"/>
            <a:ext cx="8358246" cy="43513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Безкоштовні шаблони з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сайта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presentation-creation.ru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Icons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made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Freepik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www.flaticon.com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Біологія і екологія: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підруч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для 10 кл. закладів загальної середньої освіти: рівень стандарту/О. А. Андерсон, М. А.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Вихренко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А. О.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Чернінський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С. М.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Міюс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– К. : Школяр, 2019.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Біологія і екологія (рівень стандарту) :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підруч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для 10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кл.закл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серед. освіти / В. І. Соболь. – Кам’янець-Подільський : Абетка, 2019.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202900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5333ac77a3034b3f79e438e5536ad3941234a76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266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Роботи Карла Ліннея</vt:lpstr>
      <vt:lpstr>Основні напрями  сучасної систематики</vt:lpstr>
      <vt:lpstr>Філогенетична систематика</vt:lpstr>
      <vt:lpstr>Біологічна систематика</vt:lpstr>
      <vt:lpstr>Таксономія </vt:lpstr>
      <vt:lpstr>Біологічна номенклатура</vt:lpstr>
      <vt:lpstr>Ресурси: </vt:lpstr>
    </vt:vector>
  </TitlesOfParts>
  <Company>presentation-creation.ru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Систематика - наука про різноманітність організмів</dc:title>
  <dc:creator>obstinate</dc:creator>
  <dc:description>Шаблон презентации с сайта http://presentation-creation.ru/</dc:description>
  <cp:lastModifiedBy>User</cp:lastModifiedBy>
  <cp:revision>20</cp:revision>
  <dcterms:created xsi:type="dcterms:W3CDTF">2018-04-03T15:28:29Z</dcterms:created>
  <dcterms:modified xsi:type="dcterms:W3CDTF">2021-11-02T16:05:12Z</dcterms:modified>
</cp:coreProperties>
</file>