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9" r:id="rId2"/>
    <p:sldId id="295" r:id="rId3"/>
    <p:sldId id="260" r:id="rId4"/>
    <p:sldId id="286" r:id="rId5"/>
    <p:sldId id="267" r:id="rId6"/>
    <p:sldId id="266" r:id="rId7"/>
    <p:sldId id="269" r:id="rId8"/>
    <p:sldId id="264" r:id="rId9"/>
    <p:sldId id="265" r:id="rId10"/>
    <p:sldId id="296" r:id="rId11"/>
    <p:sldId id="298" r:id="rId12"/>
    <p:sldId id="280" r:id="rId13"/>
    <p:sldId id="263" r:id="rId14"/>
    <p:sldId id="261" r:id="rId15"/>
    <p:sldId id="268" r:id="rId16"/>
    <p:sldId id="290" r:id="rId17"/>
    <p:sldId id="297" r:id="rId18"/>
    <p:sldId id="279" r:id="rId19"/>
    <p:sldId id="278" r:id="rId20"/>
    <p:sldId id="281" r:id="rId21"/>
    <p:sldId id="282" r:id="rId22"/>
    <p:sldId id="291" r:id="rId23"/>
    <p:sldId id="29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6" autoAdjust="0"/>
    <p:restoredTop sz="94660" autoAdjust="0"/>
  </p:normalViewPr>
  <p:slideViewPr>
    <p:cSldViewPr snapToGrid="0">
      <p:cViewPr varScale="1">
        <p:scale>
          <a:sx n="96" d="100"/>
          <a:sy n="96" d="100"/>
        </p:scale>
        <p:origin x="96" y="612"/>
      </p:cViewPr>
      <p:guideLst/>
    </p:cSldViewPr>
  </p:slideViewPr>
  <p:outlineViewPr>
    <p:cViewPr>
      <p:scale>
        <a:sx n="33" d="100"/>
        <a:sy n="33" d="100"/>
      </p:scale>
      <p:origin x="0" y="-63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1FE9F-26FA-4A3F-9775-6BE7040F21AD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674C2D1-2EDB-4396-ACBE-AB7C0FF958AF}">
      <dgm:prSet phldrT="[Текст]"/>
      <dgm:spPr/>
      <dgm:t>
        <a:bodyPr/>
        <a:lstStyle/>
        <a:p>
          <a:r>
            <a:rPr lang="uk-UA" b="1" dirty="0">
              <a:latin typeface="Century Gothic" panose="020B0502020202020204" pitchFamily="34" charset="0"/>
            </a:rPr>
            <a:t>Крок 1</a:t>
          </a:r>
          <a:endParaRPr lang="ru-RU" b="1" dirty="0">
            <a:latin typeface="Century Gothic" panose="020B0502020202020204" pitchFamily="34" charset="0"/>
          </a:endParaRPr>
        </a:p>
      </dgm:t>
    </dgm:pt>
    <dgm:pt modelId="{6B78A44E-5B59-479C-8C83-23CE57D5D33D}" type="parTrans" cxnId="{7F9FB5BF-619F-48F9-BCBF-6515AA4D738F}">
      <dgm:prSet/>
      <dgm:spPr/>
      <dgm:t>
        <a:bodyPr/>
        <a:lstStyle/>
        <a:p>
          <a:endParaRPr lang="ru-RU"/>
        </a:p>
      </dgm:t>
    </dgm:pt>
    <dgm:pt modelId="{65A1C7B7-A8B7-4BB6-91DE-56BCAEBABE2E}" type="sibTrans" cxnId="{7F9FB5BF-619F-48F9-BCBF-6515AA4D738F}">
      <dgm:prSet/>
      <dgm:spPr/>
      <dgm:t>
        <a:bodyPr/>
        <a:lstStyle/>
        <a:p>
          <a:endParaRPr lang="ru-RU"/>
        </a:p>
      </dgm:t>
    </dgm:pt>
    <dgm:pt modelId="{69778CEA-2775-4DD8-A8E0-341A28001C48}">
      <dgm:prSet phldrT="[Текст]"/>
      <dgm:spPr/>
      <dgm:t>
        <a:bodyPr/>
        <a:lstStyle/>
        <a:p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оголошення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імені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анімації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в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блоці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@</a:t>
          </a:r>
          <a:r>
            <a:rPr lang="en-US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keyframes</a:t>
          </a:r>
          <a:r>
            <a:rPr lang="en-US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і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визначення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так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званих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кроків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анімації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,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або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ключових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кадрів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.</a:t>
          </a:r>
          <a:endParaRPr lang="ru-RU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B4A68877-64F0-4C4B-B8D7-1F68CC4F98A7}" type="parTrans" cxnId="{B45D7286-7D5F-4BC8-AC77-CFB780AF63A4}">
      <dgm:prSet/>
      <dgm:spPr/>
      <dgm:t>
        <a:bodyPr/>
        <a:lstStyle/>
        <a:p>
          <a:endParaRPr lang="ru-RU"/>
        </a:p>
      </dgm:t>
    </dgm:pt>
    <dgm:pt modelId="{ABE796E8-0362-49CB-A16C-8359CC718869}" type="sibTrans" cxnId="{B45D7286-7D5F-4BC8-AC77-CFB780AF63A4}">
      <dgm:prSet/>
      <dgm:spPr/>
      <dgm:t>
        <a:bodyPr/>
        <a:lstStyle/>
        <a:p>
          <a:endParaRPr lang="ru-RU"/>
        </a:p>
      </dgm:t>
    </dgm:pt>
    <dgm:pt modelId="{7026BD6B-BCCF-42CA-9FDF-B788E484A2FA}">
      <dgm:prSet phldrT="[Текст]"/>
      <dgm:spPr/>
      <dgm:t>
        <a:bodyPr/>
        <a:lstStyle/>
        <a:p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послідовно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від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0 до 100 %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прописуються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властивості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для кожного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ключового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кадру.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Між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цими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значеннями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можна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вставляти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скільки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завгодно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проміжних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значень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endParaRPr lang="ru-RU" dirty="0">
            <a:solidFill>
              <a:srgbClr val="002060"/>
            </a:solidFill>
            <a:latin typeface="Century Gothic" panose="020B0502020202020204" pitchFamily="34" charset="0"/>
          </a:endParaRPr>
        </a:p>
      </dgm:t>
    </dgm:pt>
    <dgm:pt modelId="{3F2B235F-827C-4F9E-BD58-5EFE647D816E}" type="parTrans" cxnId="{3FBF508E-E480-49BF-BD92-36371E7A8E08}">
      <dgm:prSet/>
      <dgm:spPr/>
      <dgm:t>
        <a:bodyPr/>
        <a:lstStyle/>
        <a:p>
          <a:endParaRPr lang="ru-RU"/>
        </a:p>
      </dgm:t>
    </dgm:pt>
    <dgm:pt modelId="{B6BEFD67-F537-447F-87DA-90FD46926A35}" type="sibTrans" cxnId="{3FBF508E-E480-49BF-BD92-36371E7A8E08}">
      <dgm:prSet/>
      <dgm:spPr/>
      <dgm:t>
        <a:bodyPr/>
        <a:lstStyle/>
        <a:p>
          <a:endParaRPr lang="ru-RU"/>
        </a:p>
      </dgm:t>
    </dgm:pt>
    <dgm:pt modelId="{2C95663B-2C11-41D0-AB8D-0518B8A605A2}">
      <dgm:prSet phldrT="[Текст]"/>
      <dgm:spPr/>
      <dgm:t>
        <a:bodyPr/>
        <a:lstStyle/>
        <a:p>
          <a:r>
            <a:rPr lang="uk-UA" b="1" dirty="0">
              <a:latin typeface="Century Gothic" panose="020B0502020202020204" pitchFamily="34" charset="0"/>
            </a:rPr>
            <a:t>Крок 3</a:t>
          </a:r>
          <a:endParaRPr lang="ru-RU" b="1" dirty="0">
            <a:latin typeface="Century Gothic" panose="020B0502020202020204" pitchFamily="34" charset="0"/>
          </a:endParaRPr>
        </a:p>
      </dgm:t>
    </dgm:pt>
    <dgm:pt modelId="{BB6C8487-5EA6-4636-9203-1BD622D13421}" type="parTrans" cxnId="{F1338E13-2C2D-4A79-9D86-12550C308703}">
      <dgm:prSet/>
      <dgm:spPr/>
      <dgm:t>
        <a:bodyPr/>
        <a:lstStyle/>
        <a:p>
          <a:endParaRPr lang="ru-RU"/>
        </a:p>
      </dgm:t>
    </dgm:pt>
    <dgm:pt modelId="{32FC0458-2D5A-481F-9F28-20A0B9AAA36B}" type="sibTrans" cxnId="{F1338E13-2C2D-4A79-9D86-12550C308703}">
      <dgm:prSet/>
      <dgm:spPr/>
      <dgm:t>
        <a:bodyPr/>
        <a:lstStyle/>
        <a:p>
          <a:endParaRPr lang="ru-RU"/>
        </a:p>
      </dgm:t>
    </dgm:pt>
    <dgm:pt modelId="{9F810C53-4F78-4AE0-9B87-E8709C0C25D6}">
      <dgm:prSet phldrT="[Текст]"/>
      <dgm:spPr/>
      <dgm:t>
        <a:bodyPr/>
        <a:lstStyle/>
        <a:p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використання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en-US" b="0" i="0" dirty="0">
              <a:solidFill>
                <a:srgbClr val="002060"/>
              </a:solidFill>
              <a:latin typeface="Century Gothic" panose="020B0502020202020204" pitchFamily="34" charset="0"/>
            </a:rPr>
            <a:t>CSS </a:t>
          </a:r>
          <a:r>
            <a:rPr lang="ru-RU" b="0" i="0" dirty="0" err="1">
              <a:solidFill>
                <a:srgbClr val="002060"/>
              </a:solidFill>
              <a:latin typeface="Century Gothic" panose="020B0502020202020204" pitchFamily="34" charset="0"/>
            </a:rPr>
            <a:t>властивості</a:t>
          </a:r>
          <a:r>
            <a:rPr lang="ru-RU" b="0" i="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en-US" b="1" i="0" dirty="0">
              <a:solidFill>
                <a:srgbClr val="002060"/>
              </a:solidFill>
              <a:latin typeface="Century Gothic" panose="020B0502020202020204" pitchFamily="34" charset="0"/>
            </a:rPr>
            <a:t>animation</a:t>
          </a:r>
          <a:r>
            <a:rPr lang="en-US" b="1" i="0" dirty="0"/>
            <a:t>.</a:t>
          </a:r>
          <a:endParaRPr lang="ru-RU" b="1" dirty="0"/>
        </a:p>
      </dgm:t>
    </dgm:pt>
    <dgm:pt modelId="{6107A858-CC54-424C-BE97-9F6DF70E1FA0}" type="parTrans" cxnId="{E0E03B88-24F5-4D0A-B17E-86874C81D2E6}">
      <dgm:prSet/>
      <dgm:spPr/>
      <dgm:t>
        <a:bodyPr/>
        <a:lstStyle/>
        <a:p>
          <a:endParaRPr lang="ru-RU"/>
        </a:p>
      </dgm:t>
    </dgm:pt>
    <dgm:pt modelId="{ABACB328-168E-4B49-9872-83B0E3CE3972}" type="sibTrans" cxnId="{E0E03B88-24F5-4D0A-B17E-86874C81D2E6}">
      <dgm:prSet/>
      <dgm:spPr/>
      <dgm:t>
        <a:bodyPr/>
        <a:lstStyle/>
        <a:p>
          <a:endParaRPr lang="ru-RU"/>
        </a:p>
      </dgm:t>
    </dgm:pt>
    <dgm:pt modelId="{73F1BC75-D2D1-4813-ACD9-ACB68BAF335F}">
      <dgm:prSet phldrT="[Текст]"/>
      <dgm:spPr/>
      <dgm:t>
        <a:bodyPr/>
        <a:lstStyle/>
        <a:p>
          <a:r>
            <a:rPr lang="uk-UA" b="1" dirty="0">
              <a:latin typeface="Century Gothic" panose="020B0502020202020204" pitchFamily="34" charset="0"/>
            </a:rPr>
            <a:t>Крок 2</a:t>
          </a:r>
          <a:endParaRPr lang="ru-RU" b="1" dirty="0">
            <a:latin typeface="Century Gothic" panose="020B0502020202020204" pitchFamily="34" charset="0"/>
          </a:endParaRPr>
        </a:p>
      </dgm:t>
    </dgm:pt>
    <dgm:pt modelId="{37B56397-76A4-46A5-B8DC-75D4519D865F}" type="sibTrans" cxnId="{830B6C01-5795-4DF2-B0CA-B5C24C64513A}">
      <dgm:prSet/>
      <dgm:spPr/>
      <dgm:t>
        <a:bodyPr/>
        <a:lstStyle/>
        <a:p>
          <a:endParaRPr lang="ru-RU"/>
        </a:p>
      </dgm:t>
    </dgm:pt>
    <dgm:pt modelId="{2E416472-702B-4E93-9819-FB697A74B2C1}" type="parTrans" cxnId="{830B6C01-5795-4DF2-B0CA-B5C24C64513A}">
      <dgm:prSet/>
      <dgm:spPr/>
      <dgm:t>
        <a:bodyPr/>
        <a:lstStyle/>
        <a:p>
          <a:endParaRPr lang="ru-RU"/>
        </a:p>
      </dgm:t>
    </dgm:pt>
    <dgm:pt modelId="{B404B175-F31D-424A-8935-F0D5F42F29DE}" type="pres">
      <dgm:prSet presAssocID="{36B1FE9F-26FA-4A3F-9775-6BE7040F21AD}" presName="Name0" presStyleCnt="0">
        <dgm:presLayoutVars>
          <dgm:dir/>
          <dgm:animLvl val="lvl"/>
          <dgm:resizeHandles val="exact"/>
        </dgm:presLayoutVars>
      </dgm:prSet>
      <dgm:spPr/>
    </dgm:pt>
    <dgm:pt modelId="{13EE36E4-FEA9-4632-AAE9-E545F2F07470}" type="pres">
      <dgm:prSet presAssocID="{8674C2D1-2EDB-4396-ACBE-AB7C0FF958AF}" presName="linNode" presStyleCnt="0"/>
      <dgm:spPr/>
    </dgm:pt>
    <dgm:pt modelId="{18A82B07-1C8A-4BE4-9D99-BDD5AC38F690}" type="pres">
      <dgm:prSet presAssocID="{8674C2D1-2EDB-4396-ACBE-AB7C0FF958A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4B653A3-877C-4D1F-A3BF-3C98F5691C50}" type="pres">
      <dgm:prSet presAssocID="{8674C2D1-2EDB-4396-ACBE-AB7C0FF958AF}" presName="descendantText" presStyleLbl="alignAccFollowNode1" presStyleIdx="0" presStyleCnt="3">
        <dgm:presLayoutVars>
          <dgm:bulletEnabled val="1"/>
        </dgm:presLayoutVars>
      </dgm:prSet>
      <dgm:spPr/>
    </dgm:pt>
    <dgm:pt modelId="{4D02BFB0-3AA2-4AB3-A782-C35B1F7D566E}" type="pres">
      <dgm:prSet presAssocID="{65A1C7B7-A8B7-4BB6-91DE-56BCAEBABE2E}" presName="sp" presStyleCnt="0"/>
      <dgm:spPr/>
    </dgm:pt>
    <dgm:pt modelId="{253738B9-8BB0-4BAF-B709-FD627637FDE7}" type="pres">
      <dgm:prSet presAssocID="{73F1BC75-D2D1-4813-ACD9-ACB68BAF335F}" presName="linNode" presStyleCnt="0"/>
      <dgm:spPr/>
    </dgm:pt>
    <dgm:pt modelId="{3E50A967-5D73-41FB-B0AC-A2553B3063B9}" type="pres">
      <dgm:prSet presAssocID="{73F1BC75-D2D1-4813-ACD9-ACB68BAF335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8169BCC-E1E9-4B6D-9755-5889B8EDDF9A}" type="pres">
      <dgm:prSet presAssocID="{73F1BC75-D2D1-4813-ACD9-ACB68BAF335F}" presName="descendantText" presStyleLbl="alignAccFollowNode1" presStyleIdx="1" presStyleCnt="3">
        <dgm:presLayoutVars>
          <dgm:bulletEnabled val="1"/>
        </dgm:presLayoutVars>
      </dgm:prSet>
      <dgm:spPr/>
    </dgm:pt>
    <dgm:pt modelId="{FB94A39B-EE81-4432-81D1-18D6DA5F9C19}" type="pres">
      <dgm:prSet presAssocID="{37B56397-76A4-46A5-B8DC-75D4519D865F}" presName="sp" presStyleCnt="0"/>
      <dgm:spPr/>
    </dgm:pt>
    <dgm:pt modelId="{C1DE81F4-C5D6-44C5-964E-2FDB5BF7E7B0}" type="pres">
      <dgm:prSet presAssocID="{2C95663B-2C11-41D0-AB8D-0518B8A605A2}" presName="linNode" presStyleCnt="0"/>
      <dgm:spPr/>
    </dgm:pt>
    <dgm:pt modelId="{980D2CD0-16AF-4FA0-9D21-341BD0E049F6}" type="pres">
      <dgm:prSet presAssocID="{2C95663B-2C11-41D0-AB8D-0518B8A605A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DEC2DC6-4AA5-4A30-AA31-E09D77A8D2B4}" type="pres">
      <dgm:prSet presAssocID="{2C95663B-2C11-41D0-AB8D-0518B8A605A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30B6C01-5795-4DF2-B0CA-B5C24C64513A}" srcId="{36B1FE9F-26FA-4A3F-9775-6BE7040F21AD}" destId="{73F1BC75-D2D1-4813-ACD9-ACB68BAF335F}" srcOrd="1" destOrd="0" parTransId="{2E416472-702B-4E93-9819-FB697A74B2C1}" sibTransId="{37B56397-76A4-46A5-B8DC-75D4519D865F}"/>
    <dgm:cxn modelId="{F1338E13-2C2D-4A79-9D86-12550C308703}" srcId="{36B1FE9F-26FA-4A3F-9775-6BE7040F21AD}" destId="{2C95663B-2C11-41D0-AB8D-0518B8A605A2}" srcOrd="2" destOrd="0" parTransId="{BB6C8487-5EA6-4636-9203-1BD622D13421}" sibTransId="{32FC0458-2D5A-481F-9F28-20A0B9AAA36B}"/>
    <dgm:cxn modelId="{1441E36C-2DC2-4E4F-98E8-CB1764CABA3C}" type="presOf" srcId="{8674C2D1-2EDB-4396-ACBE-AB7C0FF958AF}" destId="{18A82B07-1C8A-4BE4-9D99-BDD5AC38F690}" srcOrd="0" destOrd="0" presId="urn:microsoft.com/office/officeart/2005/8/layout/vList5"/>
    <dgm:cxn modelId="{9450D57D-6B3C-4B91-9640-E368458A27BE}" type="presOf" srcId="{69778CEA-2775-4DD8-A8E0-341A28001C48}" destId="{24B653A3-877C-4D1F-A3BF-3C98F5691C50}" srcOrd="0" destOrd="0" presId="urn:microsoft.com/office/officeart/2005/8/layout/vList5"/>
    <dgm:cxn modelId="{73F6B085-DC2F-4DA5-9D3B-1124919B6E2D}" type="presOf" srcId="{9F810C53-4F78-4AE0-9B87-E8709C0C25D6}" destId="{6DEC2DC6-4AA5-4A30-AA31-E09D77A8D2B4}" srcOrd="0" destOrd="0" presId="urn:microsoft.com/office/officeart/2005/8/layout/vList5"/>
    <dgm:cxn modelId="{B45D7286-7D5F-4BC8-AC77-CFB780AF63A4}" srcId="{8674C2D1-2EDB-4396-ACBE-AB7C0FF958AF}" destId="{69778CEA-2775-4DD8-A8E0-341A28001C48}" srcOrd="0" destOrd="0" parTransId="{B4A68877-64F0-4C4B-B8D7-1F68CC4F98A7}" sibTransId="{ABE796E8-0362-49CB-A16C-8359CC718869}"/>
    <dgm:cxn modelId="{E0E03B88-24F5-4D0A-B17E-86874C81D2E6}" srcId="{2C95663B-2C11-41D0-AB8D-0518B8A605A2}" destId="{9F810C53-4F78-4AE0-9B87-E8709C0C25D6}" srcOrd="0" destOrd="0" parTransId="{6107A858-CC54-424C-BE97-9F6DF70E1FA0}" sibTransId="{ABACB328-168E-4B49-9872-83B0E3CE3972}"/>
    <dgm:cxn modelId="{3FBF508E-E480-49BF-BD92-36371E7A8E08}" srcId="{73F1BC75-D2D1-4813-ACD9-ACB68BAF335F}" destId="{7026BD6B-BCCF-42CA-9FDF-B788E484A2FA}" srcOrd="0" destOrd="0" parTransId="{3F2B235F-827C-4F9E-BD58-5EFE647D816E}" sibTransId="{B6BEFD67-F537-447F-87DA-90FD46926A35}"/>
    <dgm:cxn modelId="{67B10591-5062-4B1F-9890-4ECCAB16A2BA}" type="presOf" srcId="{2C95663B-2C11-41D0-AB8D-0518B8A605A2}" destId="{980D2CD0-16AF-4FA0-9D21-341BD0E049F6}" srcOrd="0" destOrd="0" presId="urn:microsoft.com/office/officeart/2005/8/layout/vList5"/>
    <dgm:cxn modelId="{2161CB9E-B285-412D-8B91-230D20DA4337}" type="presOf" srcId="{73F1BC75-D2D1-4813-ACD9-ACB68BAF335F}" destId="{3E50A967-5D73-41FB-B0AC-A2553B3063B9}" srcOrd="0" destOrd="0" presId="urn:microsoft.com/office/officeart/2005/8/layout/vList5"/>
    <dgm:cxn modelId="{7F9FB5BF-619F-48F9-BCBF-6515AA4D738F}" srcId="{36B1FE9F-26FA-4A3F-9775-6BE7040F21AD}" destId="{8674C2D1-2EDB-4396-ACBE-AB7C0FF958AF}" srcOrd="0" destOrd="0" parTransId="{6B78A44E-5B59-479C-8C83-23CE57D5D33D}" sibTransId="{65A1C7B7-A8B7-4BB6-91DE-56BCAEBABE2E}"/>
    <dgm:cxn modelId="{A2CB82EA-51CA-4970-B09F-D1FF75C94BFF}" type="presOf" srcId="{36B1FE9F-26FA-4A3F-9775-6BE7040F21AD}" destId="{B404B175-F31D-424A-8935-F0D5F42F29DE}" srcOrd="0" destOrd="0" presId="urn:microsoft.com/office/officeart/2005/8/layout/vList5"/>
    <dgm:cxn modelId="{1D684DF6-60D7-4230-9093-86DC5FABDB2C}" type="presOf" srcId="{7026BD6B-BCCF-42CA-9FDF-B788E484A2FA}" destId="{28169BCC-E1E9-4B6D-9755-5889B8EDDF9A}" srcOrd="0" destOrd="0" presId="urn:microsoft.com/office/officeart/2005/8/layout/vList5"/>
    <dgm:cxn modelId="{E823DCE4-4981-4E7C-8A17-D0204A158EFA}" type="presParOf" srcId="{B404B175-F31D-424A-8935-F0D5F42F29DE}" destId="{13EE36E4-FEA9-4632-AAE9-E545F2F07470}" srcOrd="0" destOrd="0" presId="urn:microsoft.com/office/officeart/2005/8/layout/vList5"/>
    <dgm:cxn modelId="{DE37CC13-6686-4942-B98B-BAFD399BF39F}" type="presParOf" srcId="{13EE36E4-FEA9-4632-AAE9-E545F2F07470}" destId="{18A82B07-1C8A-4BE4-9D99-BDD5AC38F690}" srcOrd="0" destOrd="0" presId="urn:microsoft.com/office/officeart/2005/8/layout/vList5"/>
    <dgm:cxn modelId="{8B56DF4C-C834-46F3-95DC-A199CEF878F0}" type="presParOf" srcId="{13EE36E4-FEA9-4632-AAE9-E545F2F07470}" destId="{24B653A3-877C-4D1F-A3BF-3C98F5691C50}" srcOrd="1" destOrd="0" presId="urn:microsoft.com/office/officeart/2005/8/layout/vList5"/>
    <dgm:cxn modelId="{3E9A8A51-F159-4219-85D2-A681401A8DC9}" type="presParOf" srcId="{B404B175-F31D-424A-8935-F0D5F42F29DE}" destId="{4D02BFB0-3AA2-4AB3-A782-C35B1F7D566E}" srcOrd="1" destOrd="0" presId="urn:microsoft.com/office/officeart/2005/8/layout/vList5"/>
    <dgm:cxn modelId="{6D499411-B92F-47A1-B5DB-CFFC9E299F74}" type="presParOf" srcId="{B404B175-F31D-424A-8935-F0D5F42F29DE}" destId="{253738B9-8BB0-4BAF-B709-FD627637FDE7}" srcOrd="2" destOrd="0" presId="urn:microsoft.com/office/officeart/2005/8/layout/vList5"/>
    <dgm:cxn modelId="{51E0A3BF-7AA9-4211-88D7-D677DC148985}" type="presParOf" srcId="{253738B9-8BB0-4BAF-B709-FD627637FDE7}" destId="{3E50A967-5D73-41FB-B0AC-A2553B3063B9}" srcOrd="0" destOrd="0" presId="urn:microsoft.com/office/officeart/2005/8/layout/vList5"/>
    <dgm:cxn modelId="{DDAF3EFC-15A9-4D68-9769-78B6C191833F}" type="presParOf" srcId="{253738B9-8BB0-4BAF-B709-FD627637FDE7}" destId="{28169BCC-E1E9-4B6D-9755-5889B8EDDF9A}" srcOrd="1" destOrd="0" presId="urn:microsoft.com/office/officeart/2005/8/layout/vList5"/>
    <dgm:cxn modelId="{19303E02-B301-4391-B7A3-E06155F8A072}" type="presParOf" srcId="{B404B175-F31D-424A-8935-F0D5F42F29DE}" destId="{FB94A39B-EE81-4432-81D1-18D6DA5F9C19}" srcOrd="3" destOrd="0" presId="urn:microsoft.com/office/officeart/2005/8/layout/vList5"/>
    <dgm:cxn modelId="{16EA37A5-BAC4-49C0-A5B2-EF9B00343C6D}" type="presParOf" srcId="{B404B175-F31D-424A-8935-F0D5F42F29DE}" destId="{C1DE81F4-C5D6-44C5-964E-2FDB5BF7E7B0}" srcOrd="4" destOrd="0" presId="urn:microsoft.com/office/officeart/2005/8/layout/vList5"/>
    <dgm:cxn modelId="{8939C4EF-F7BC-40D1-B804-6BB68C6881D2}" type="presParOf" srcId="{C1DE81F4-C5D6-44C5-964E-2FDB5BF7E7B0}" destId="{980D2CD0-16AF-4FA0-9D21-341BD0E049F6}" srcOrd="0" destOrd="0" presId="urn:microsoft.com/office/officeart/2005/8/layout/vList5"/>
    <dgm:cxn modelId="{D752BE35-5298-4454-B3B4-CE2C9665708D}" type="presParOf" srcId="{C1DE81F4-C5D6-44C5-964E-2FDB5BF7E7B0}" destId="{6DEC2DC6-4AA5-4A30-AA31-E09D77A8D2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653A3-877C-4D1F-A3BF-3C98F5691C50}">
      <dsp:nvSpPr>
        <dsp:cNvPr id="0" name=""/>
        <dsp:cNvSpPr/>
      </dsp:nvSpPr>
      <dsp:spPr>
        <a:xfrm rot="5400000">
          <a:off x="7070896" y="-2823155"/>
          <a:ext cx="1287859" cy="72610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оголошення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імені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анімації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в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блоці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@</a:t>
          </a:r>
          <a:r>
            <a:rPr lang="en-US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keyframes</a:t>
          </a:r>
          <a:r>
            <a:rPr lang="en-US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і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визначення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так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званих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кроків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анімації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,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або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ключових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кадрів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.</a:t>
          </a:r>
          <a:endParaRPr lang="ru-RU" sz="19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 rot="-5400000">
        <a:off x="4084319" y="226290"/>
        <a:ext cx="7198145" cy="1162123"/>
      </dsp:txXfrm>
    </dsp:sp>
    <dsp:sp modelId="{18A82B07-1C8A-4BE4-9D99-BDD5AC38F690}">
      <dsp:nvSpPr>
        <dsp:cNvPr id="0" name=""/>
        <dsp:cNvSpPr/>
      </dsp:nvSpPr>
      <dsp:spPr>
        <a:xfrm>
          <a:off x="0" y="2439"/>
          <a:ext cx="4084319" cy="160982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b="1" kern="1200" dirty="0">
              <a:latin typeface="Century Gothic" panose="020B0502020202020204" pitchFamily="34" charset="0"/>
            </a:rPr>
            <a:t>Крок 1</a:t>
          </a:r>
          <a:endParaRPr lang="ru-RU" sz="6500" b="1" kern="1200" dirty="0">
            <a:latin typeface="Century Gothic" panose="020B0502020202020204" pitchFamily="34" charset="0"/>
          </a:endParaRPr>
        </a:p>
      </dsp:txBody>
      <dsp:txXfrm>
        <a:off x="78585" y="81024"/>
        <a:ext cx="3927149" cy="1452654"/>
      </dsp:txXfrm>
    </dsp:sp>
    <dsp:sp modelId="{28169BCC-E1E9-4B6D-9755-5889B8EDDF9A}">
      <dsp:nvSpPr>
        <dsp:cNvPr id="0" name=""/>
        <dsp:cNvSpPr/>
      </dsp:nvSpPr>
      <dsp:spPr>
        <a:xfrm rot="5400000">
          <a:off x="7070896" y="-1132840"/>
          <a:ext cx="1287859" cy="72610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послідовно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від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0 до 100 %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прописуються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властивості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для кожного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ключового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кадру.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Між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цими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значеннями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можна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вставляти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скільки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завгодно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проміжних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значень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endParaRPr lang="ru-RU" sz="1900" kern="1200" dirty="0">
            <a:solidFill>
              <a:srgbClr val="002060"/>
            </a:solidFill>
            <a:latin typeface="Century Gothic" panose="020B0502020202020204" pitchFamily="34" charset="0"/>
          </a:endParaRPr>
        </a:p>
      </dsp:txBody>
      <dsp:txXfrm rot="-5400000">
        <a:off x="4084319" y="1916605"/>
        <a:ext cx="7198145" cy="1162123"/>
      </dsp:txXfrm>
    </dsp:sp>
    <dsp:sp modelId="{3E50A967-5D73-41FB-B0AC-A2553B3063B9}">
      <dsp:nvSpPr>
        <dsp:cNvPr id="0" name=""/>
        <dsp:cNvSpPr/>
      </dsp:nvSpPr>
      <dsp:spPr>
        <a:xfrm>
          <a:off x="0" y="1692754"/>
          <a:ext cx="4084319" cy="1609824"/>
        </a:xfrm>
        <a:prstGeom prst="roundRect">
          <a:avLst/>
        </a:prstGeom>
        <a:solidFill>
          <a:schemeClr val="accent2">
            <a:shade val="80000"/>
            <a:hueOff val="-109609"/>
            <a:satOff val="-151"/>
            <a:lumOff val="126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b="1" kern="1200" dirty="0">
              <a:latin typeface="Century Gothic" panose="020B0502020202020204" pitchFamily="34" charset="0"/>
            </a:rPr>
            <a:t>Крок 2</a:t>
          </a:r>
          <a:endParaRPr lang="ru-RU" sz="6500" b="1" kern="1200" dirty="0">
            <a:latin typeface="Century Gothic" panose="020B0502020202020204" pitchFamily="34" charset="0"/>
          </a:endParaRPr>
        </a:p>
      </dsp:txBody>
      <dsp:txXfrm>
        <a:off x="78585" y="1771339"/>
        <a:ext cx="3927149" cy="1452654"/>
      </dsp:txXfrm>
    </dsp:sp>
    <dsp:sp modelId="{6DEC2DC6-4AA5-4A30-AA31-E09D77A8D2B4}">
      <dsp:nvSpPr>
        <dsp:cNvPr id="0" name=""/>
        <dsp:cNvSpPr/>
      </dsp:nvSpPr>
      <dsp:spPr>
        <a:xfrm rot="5400000">
          <a:off x="7070896" y="557475"/>
          <a:ext cx="1287859" cy="72610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використання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en-US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CSS </a:t>
          </a:r>
          <a:r>
            <a:rPr lang="ru-RU" sz="1900" b="0" i="0" kern="1200" dirty="0" err="1">
              <a:solidFill>
                <a:srgbClr val="002060"/>
              </a:solidFill>
              <a:latin typeface="Century Gothic" panose="020B0502020202020204" pitchFamily="34" charset="0"/>
            </a:rPr>
            <a:t>властивості</a:t>
          </a:r>
          <a:r>
            <a:rPr lang="ru-RU" sz="1900" b="0" i="0" kern="1200" dirty="0">
              <a:solidFill>
                <a:srgbClr val="002060"/>
              </a:solidFill>
              <a:latin typeface="Century Gothic" panose="020B0502020202020204" pitchFamily="34" charset="0"/>
            </a:rPr>
            <a:t> </a:t>
          </a:r>
          <a:r>
            <a:rPr lang="en-US" sz="1900" b="1" i="0" kern="1200" dirty="0">
              <a:solidFill>
                <a:srgbClr val="002060"/>
              </a:solidFill>
              <a:latin typeface="Century Gothic" panose="020B0502020202020204" pitchFamily="34" charset="0"/>
            </a:rPr>
            <a:t>animation</a:t>
          </a:r>
          <a:r>
            <a:rPr lang="en-US" sz="1900" b="1" i="0" kern="1200" dirty="0"/>
            <a:t>.</a:t>
          </a:r>
          <a:endParaRPr lang="ru-RU" sz="1900" b="1" kern="1200" dirty="0"/>
        </a:p>
      </dsp:txBody>
      <dsp:txXfrm rot="-5400000">
        <a:off x="4084319" y="3606920"/>
        <a:ext cx="7198145" cy="1162123"/>
      </dsp:txXfrm>
    </dsp:sp>
    <dsp:sp modelId="{980D2CD0-16AF-4FA0-9D21-341BD0E049F6}">
      <dsp:nvSpPr>
        <dsp:cNvPr id="0" name=""/>
        <dsp:cNvSpPr/>
      </dsp:nvSpPr>
      <dsp:spPr>
        <a:xfrm>
          <a:off x="0" y="3383069"/>
          <a:ext cx="4084319" cy="1609824"/>
        </a:xfrm>
        <a:prstGeom prst="roundRect">
          <a:avLst/>
        </a:prstGeom>
        <a:solidFill>
          <a:schemeClr val="accent2">
            <a:shade val="80000"/>
            <a:hueOff val="-219218"/>
            <a:satOff val="-302"/>
            <a:lumOff val="25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6500" b="1" kern="1200" dirty="0">
              <a:latin typeface="Century Gothic" panose="020B0502020202020204" pitchFamily="34" charset="0"/>
            </a:rPr>
            <a:t>Крок 3</a:t>
          </a:r>
          <a:endParaRPr lang="ru-RU" sz="6500" b="1" kern="1200" dirty="0">
            <a:latin typeface="Century Gothic" panose="020B0502020202020204" pitchFamily="34" charset="0"/>
          </a:endParaRPr>
        </a:p>
      </dsp:txBody>
      <dsp:txXfrm>
        <a:off x="78585" y="3461654"/>
        <a:ext cx="3927149" cy="1452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336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742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543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309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672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514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14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947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4828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2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94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531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033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617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647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88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10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9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D03298E-A299-49C8-AB04-5A5599AF09AB}" type="datetimeFigureOut">
              <a:rPr lang="uk-UA" smtClean="0"/>
              <a:t>15.11.2020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86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4"/><Relationship Id="rId7" Type="http://schemas.openxmlformats.org/officeDocument/2006/relationships/hyperlink" Target="https://www.youtube.com/watch?v=w0V4HAYYCbU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youtube.com/watch?v=MLfAW55_4cY" TargetMode="External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6.mp4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00212" y="2206485"/>
            <a:ext cx="8791575" cy="937519"/>
          </a:xfrm>
        </p:spPr>
        <p:txBody>
          <a:bodyPr>
            <a:normAutofit/>
          </a:bodyPr>
          <a:lstStyle/>
          <a:p>
            <a:r>
              <a:rPr lang="ru-RU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Анімаційні</a:t>
            </a:r>
            <a:r>
              <a:rPr lang="ru-RU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ефекти</a:t>
            </a:r>
            <a:endParaRPr lang="ru-RU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1" y="3144004"/>
            <a:ext cx="8689976" cy="137159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Модуль «Веб-технології»</a:t>
            </a:r>
          </a:p>
          <a:p>
            <a:endParaRPr lang="uk-UA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4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25" y="0"/>
            <a:ext cx="10515600" cy="1325563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Властивість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transform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04800" y="1125272"/>
            <a:ext cx="10515600" cy="4351338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дозволяє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застосовувати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2D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3D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трансформацію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дозволяє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обертати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масштабувати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переміщувати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нахиляти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допомогою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«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трансформуючих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функцій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alt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transform</a:t>
            </a:r>
            <a:r>
              <a:rPr lang="ru-RU" alt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ru-RU" alt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transform-functions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224" y="3114676"/>
            <a:ext cx="3782901" cy="2834155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371618"/>
              </p:ext>
            </p:extLst>
          </p:nvPr>
        </p:nvGraphicFramePr>
        <p:xfrm>
          <a:off x="527050" y="3300941"/>
          <a:ext cx="5378450" cy="22250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20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Назва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Опис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matrix()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Перетворення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translate()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Зсув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scale()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Масштабування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rotate()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Обертання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skew()</a:t>
                      </a:r>
                      <a:endParaRPr lang="ru-RU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Нахил</a:t>
                      </a:r>
                      <a:endParaRPr lang="ru-RU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279467" cy="1260475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Властивість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transform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</p:txBody>
      </p:sp>
      <p:pic>
        <p:nvPicPr>
          <p:cNvPr id="5" name="GtoNJxB6w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9638" y="1498600"/>
            <a:ext cx="4371975" cy="4137025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6533" y="0"/>
            <a:ext cx="9279467" cy="126047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Приклад використання «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Transform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503708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79467" cy="1260475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Властивість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opacity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дозволяє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зробити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будь-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вебсторінки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частково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повністю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прозорим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Opacity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змінює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прозорість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для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встановлено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фонове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задано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допомогою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кольору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градієнта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містять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вони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також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змінять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прозорість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Набуває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значення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діапазоні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0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повністю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прозорий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 до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непрозорий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5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33523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Плавне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мерехтіння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прозорості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використання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властивості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opacity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ru-RU" dirty="0"/>
              <a:t>) 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53" y="101921"/>
            <a:ext cx="1891147" cy="1457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505" y="1382440"/>
            <a:ext cx="4038600" cy="3590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7770" y="5213464"/>
            <a:ext cx="10463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Звичайна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анімація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5 секунд  НЕСКІНЧЕННА. </a:t>
            </a:r>
            <a:b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П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ять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станів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стилю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(0 - 25 – 50 – 75 – 100)</a:t>
            </a:r>
          </a:p>
          <a:p>
            <a:r>
              <a:rPr lang="uk-U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Прозорість  0 – 0.4 – 0.8 – 0.4 – 0</a:t>
            </a:r>
            <a:endParaRPr lang="ru-RU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13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4874" y="-137725"/>
            <a:ext cx="9279467" cy="133635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Короткий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запис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04874" y="1037296"/>
            <a:ext cx="10277476" cy="3950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animation: (1. animation-name 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(2.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animation-duration 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тривалість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(3.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animation-timing-function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динаміка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руху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(4.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animation-delay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пауза перед стартом)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(5.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animation-iteration-count 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кількість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виконань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(6.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animation-direction 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напрямок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наведеному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прикладі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Звичайна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5 секунд НЕСКІНЧЕННА. 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859" b="81216"/>
          <a:stretch/>
        </p:blipFill>
        <p:spPr>
          <a:xfrm>
            <a:off x="2343149" y="4911454"/>
            <a:ext cx="6602824" cy="12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3333" y="101923"/>
            <a:ext cx="9880600" cy="126047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Цікаво: анімація меню «гамбургер»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2" name="gamberg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999" y="1130300"/>
            <a:ext cx="7399867" cy="55499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781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057" y="101923"/>
            <a:ext cx="10701867" cy="10410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Цікаво: анімація завантаження сторінки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96" y="47625"/>
            <a:ext cx="1811004" cy="1395413"/>
          </a:xfrm>
          <a:prstGeom prst="rect">
            <a:avLst/>
          </a:prstGeom>
        </p:spPr>
      </p:pic>
      <p:pic>
        <p:nvPicPr>
          <p:cNvPr id="4" name="ANI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6800" y="1143000"/>
            <a:ext cx="6807200" cy="5105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8380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58992" y="2258514"/>
            <a:ext cx="4842392" cy="4351338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існує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менше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сотні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різноманітних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плагінів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та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бібліотек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вже з розробленими анімаціями або таких, що надають зручний інструментарій для створення анімацій</a:t>
            </a:r>
            <a:br>
              <a:rPr lang="ru-RU" dirty="0">
                <a:latin typeface="Century Gothic" panose="020B0502020202020204" pitchFamily="34" charset="0"/>
              </a:rPr>
            </a:b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8"/>
          <a:stretch/>
        </p:blipFill>
        <p:spPr>
          <a:xfrm>
            <a:off x="8164396" y="242074"/>
            <a:ext cx="3795166" cy="19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7"/>
          <a:stretch/>
        </p:blipFill>
        <p:spPr>
          <a:xfrm>
            <a:off x="8164395" y="2406334"/>
            <a:ext cx="3799334" cy="19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64" y="4630267"/>
            <a:ext cx="3795165" cy="19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2044" cy="222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r="17041"/>
          <a:stretch/>
        </p:blipFill>
        <p:spPr>
          <a:xfrm>
            <a:off x="0" y="2406333"/>
            <a:ext cx="3142045" cy="19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" y="4630267"/>
            <a:ext cx="3119689" cy="19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777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825" y="101923"/>
            <a:ext cx="9279467" cy="126047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Animate.css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3825" y="14908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Фундаментальна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бібліотека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сумісних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усіма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браузерами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Містить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безліч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видів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класичних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підскакувань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останніх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новинок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унікальних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ефектів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—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здатна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задовольнити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потреби практично будь-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проекту. 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55" y="3429000"/>
            <a:ext cx="5324475" cy="303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50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6130" y="266067"/>
            <a:ext cx="9279467" cy="1260475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060642"/>
                </a:solidFill>
                <a:latin typeface="Century Gothic" panose="020B0502020202020204" pitchFamily="34" charset="0"/>
              </a:rPr>
              <a:t>Пригадаємо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9650" y="2367093"/>
            <a:ext cx="11172699" cy="438898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графічні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формати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та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якими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командами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мови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розмітки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screen-reader? 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чого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він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призначений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обов’язкові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атрибути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має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тег для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графічних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об’єктів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на веб-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сторінці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використовують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графічного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об'єкта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на веб-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сторінці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Обґрунтуйте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використання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атрибутів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ширини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та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висоти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зображення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вид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комп'ютерної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графіки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краще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використовувати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фотографій</a:t>
            </a:r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07" y="266067"/>
            <a:ext cx="2061941" cy="1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5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5" y="107950"/>
            <a:ext cx="9279467" cy="12604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Anime.js</a:t>
            </a:r>
            <a:br>
              <a:rPr lang="en-US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0025" y="1368425"/>
            <a:ext cx="5915025" cy="4451350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вражаючий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набір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функцій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дозволяють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пов’язувати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безліч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синхронізувати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етапи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малювати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лінії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змінювати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форму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об’єктів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створювати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/>
              <a:t> 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3141132"/>
            <a:ext cx="57912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9533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450" y="0"/>
            <a:ext cx="9279467" cy="12604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CSS-Animate </a:t>
            </a:r>
            <a:br>
              <a:rPr lang="en-US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1450" y="7493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Простий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майданчик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написання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робочого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коду для будь-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Достатньо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задати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ім’я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клас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фрейму,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керувати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часовою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послідовністю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додавати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маркери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Інакше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кажучи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потрібно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налаштувати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все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необхідне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створення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стандартної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заснованої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ключовому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кадрі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(приклад)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60" y="21218"/>
            <a:ext cx="1608340" cy="12392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86" y="3199538"/>
            <a:ext cx="6966374" cy="326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543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212725"/>
            <a:ext cx="9681633" cy="1204595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Завдання</a:t>
            </a:r>
            <a:r>
              <a:rPr lang="ru-RU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для </a:t>
            </a:r>
            <a:r>
              <a:rPr lang="ru-RU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самостійного</a:t>
            </a:r>
            <a:r>
              <a:rPr lang="ru-RU" b="1" dirty="0">
                <a:solidFill>
                  <a:srgbClr val="060642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виконання</a:t>
            </a:r>
            <a:r>
              <a:rPr lang="ru-RU" b="1" dirty="0">
                <a:solidFill>
                  <a:srgbClr val="060642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060642"/>
                </a:solidFill>
                <a:latin typeface="Century Gothic" panose="020B0502020202020204" pitchFamily="34" charset="0"/>
              </a:rPr>
              <a:t>(</a:t>
            </a:r>
            <a:r>
              <a:rPr lang="ru-RU" b="1" dirty="0">
                <a:solidFill>
                  <a:srgbClr val="060642"/>
                </a:solidFill>
                <a:latin typeface="Century Gothic" panose="020B0502020202020204" pitchFamily="34" charset="0"/>
              </a:rPr>
              <a:t>на </a:t>
            </a:r>
            <a:r>
              <a:rPr lang="ru-RU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вибір</a:t>
            </a:r>
            <a:r>
              <a:rPr lang="ru-RU" b="1" dirty="0">
                <a:solidFill>
                  <a:srgbClr val="060642"/>
                </a:solidFill>
                <a:latin typeface="Century Gothic" panose="020B0502020202020204" pitchFamily="34" charset="0"/>
              </a:rPr>
              <a:t>)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idx="1"/>
          </p:nvPr>
        </p:nvSpPr>
        <p:spPr>
          <a:xfrm>
            <a:off x="838200" y="1825625"/>
            <a:ext cx="5382375" cy="4327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Перегляньте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наступні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відеоуроки</a:t>
            </a:r>
            <a:endParaRPr lang="en-US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https://www.youtube.com/watch?v=MLfAW55_4cY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https://www.youtube.com/watch?v=w0V4HAYYCbU</a:t>
            </a:r>
            <a:endParaRPr lang="en-US" dirty="0"/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Керуючись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інструкціями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створіть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анімацію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кнопок меню.</a:t>
            </a:r>
          </a:p>
        </p:txBody>
      </p:sp>
      <p:pic>
        <p:nvPicPr>
          <p:cNvPr id="2" name="ailQKvUF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7846" y="1637273"/>
            <a:ext cx="4115008" cy="147168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" name="y6DJPAAmV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7846" y="3749040"/>
            <a:ext cx="4295727" cy="190119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519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1426" y="896305"/>
            <a:ext cx="9279467" cy="1260475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solidFill>
                  <a:srgbClr val="060642"/>
                </a:solidFill>
                <a:latin typeface="Century Gothic" panose="020B0502020202020204" pitchFamily="34" charset="0"/>
              </a:rPr>
              <a:t>Аналізуємо. Обговорюємо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13775" y="2367093"/>
            <a:ext cx="11370990" cy="420267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600" dirty="0" err="1"/>
              <a:t>Наведіть</a:t>
            </a:r>
            <a:r>
              <a:rPr lang="ru-RU" sz="2600" dirty="0"/>
              <a:t> </a:t>
            </a:r>
            <a:r>
              <a:rPr lang="ru-RU" sz="2600" dirty="0" err="1"/>
              <a:t>приклади</a:t>
            </a:r>
            <a:r>
              <a:rPr lang="ru-RU" sz="2600" dirty="0"/>
              <a:t> </a:t>
            </a:r>
            <a:r>
              <a:rPr lang="ru-RU" sz="2600" dirty="0" err="1"/>
              <a:t>анімації</a:t>
            </a:r>
            <a:r>
              <a:rPr lang="ru-RU" sz="2600" dirty="0"/>
              <a:t> на веб-</a:t>
            </a:r>
            <a:r>
              <a:rPr lang="ru-RU" sz="2600" dirty="0" err="1"/>
              <a:t>сторінці</a:t>
            </a:r>
            <a:r>
              <a:rPr lang="ru-RU" sz="26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dirty="0" err="1"/>
              <a:t>Якими</a:t>
            </a:r>
            <a:r>
              <a:rPr lang="ru-RU" sz="2600" dirty="0"/>
              <a:t> </a:t>
            </a:r>
            <a:r>
              <a:rPr lang="ru-RU" sz="2600" dirty="0" err="1"/>
              <a:t>засобами</a:t>
            </a:r>
            <a:r>
              <a:rPr lang="ru-RU" sz="2600" dirty="0"/>
              <a:t> </a:t>
            </a:r>
            <a:r>
              <a:rPr lang="ru-RU" sz="2600" dirty="0" err="1"/>
              <a:t>можна</a:t>
            </a:r>
            <a:r>
              <a:rPr lang="ru-RU" sz="2600" dirty="0"/>
              <a:t> </a:t>
            </a:r>
            <a:r>
              <a:rPr lang="ru-RU" sz="2600" dirty="0" err="1"/>
              <a:t>створювати</a:t>
            </a:r>
            <a:r>
              <a:rPr lang="ru-RU" sz="2600" dirty="0"/>
              <a:t> </a:t>
            </a:r>
            <a:r>
              <a:rPr lang="ru-RU" sz="2600" dirty="0" err="1"/>
              <a:t>анімації</a:t>
            </a:r>
            <a:r>
              <a:rPr lang="ru-RU" sz="2600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dirty="0"/>
              <a:t>З яких компонентів складається </a:t>
            </a:r>
            <a:r>
              <a:rPr lang="en-US" sz="2600" dirty="0"/>
              <a:t>CSS-</a:t>
            </a:r>
            <a:r>
              <a:rPr lang="ru-RU" sz="2600" dirty="0" err="1"/>
              <a:t>анімація</a:t>
            </a:r>
            <a:r>
              <a:rPr lang="ru-RU" sz="2600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dirty="0" err="1"/>
              <a:t>Опишіть</a:t>
            </a:r>
            <a:r>
              <a:rPr lang="ru-RU" sz="2600" dirty="0"/>
              <a:t> </a:t>
            </a:r>
            <a:r>
              <a:rPr lang="ru-RU" sz="2600" dirty="0" err="1"/>
              <a:t>послідовність</a:t>
            </a:r>
            <a:r>
              <a:rPr lang="ru-RU" sz="2600" dirty="0"/>
              <a:t> команд у </a:t>
            </a:r>
            <a:r>
              <a:rPr lang="en-US" sz="2600" dirty="0"/>
              <a:t>CSS </a:t>
            </a:r>
            <a:r>
              <a:rPr lang="ru-RU" sz="2600" dirty="0"/>
              <a:t>для</a:t>
            </a:r>
            <a:br>
              <a:rPr lang="ru-RU" sz="2600" dirty="0"/>
            </a:br>
            <a:r>
              <a:rPr lang="ru-RU" sz="2600" dirty="0" err="1"/>
              <a:t>створення</a:t>
            </a:r>
            <a:r>
              <a:rPr lang="ru-RU" sz="2600" dirty="0"/>
              <a:t> </a:t>
            </a:r>
            <a:r>
              <a:rPr lang="ru-RU" sz="2600" dirty="0" err="1"/>
              <a:t>анімації</a:t>
            </a:r>
            <a:r>
              <a:rPr lang="ru-RU" sz="26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dirty="0"/>
              <a:t>Які властивості </a:t>
            </a:r>
            <a:r>
              <a:rPr lang="en-US" sz="2600" dirty="0"/>
              <a:t>CSS</a:t>
            </a:r>
            <a:r>
              <a:rPr lang="uk-UA" sz="2600" dirty="0"/>
              <a:t> використовуються для створення анімації?</a:t>
            </a: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uk-UA" sz="2600" dirty="0"/>
              <a:t>У чому різниця між анімацією, створеною графічними редакторами</a:t>
            </a:r>
            <a:r>
              <a:rPr lang="ru-RU" sz="2600" dirty="0"/>
              <a:t>,</a:t>
            </a:r>
            <a:r>
              <a:rPr lang="uk-UA" sz="2600" dirty="0"/>
              <a:t>  та анімацією, розробленою виключно засобами </a:t>
            </a:r>
            <a:r>
              <a:rPr lang="en-US" sz="2600" dirty="0"/>
              <a:t> CSS </a:t>
            </a:r>
            <a:r>
              <a:rPr lang="ru-RU" sz="2600" dirty="0"/>
              <a:t>?</a:t>
            </a:r>
            <a:br>
              <a:rPr lang="ru-RU" sz="26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2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5526" y="446433"/>
            <a:ext cx="9525491" cy="40767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є одним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із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трендів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дизайні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інтерфейсів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невід’ємна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частина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будь-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сайта.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Анімаційні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ефекти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застосовувати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окремих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об'єктів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: кнопок,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списків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меню, 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також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01" y="3197294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6" y="2128630"/>
            <a:ext cx="7208597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35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5249" y="447675"/>
            <a:ext cx="10062542" cy="6221482"/>
          </a:xfrm>
        </p:spPr>
        <p:txBody>
          <a:bodyPr>
            <a:normAutofit fontScale="92500"/>
          </a:bodyPr>
          <a:lstStyle/>
          <a:p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Анімовані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об’єкти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окремі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зображення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об’єкти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показуються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користувачеві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Наприклад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курсор,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рухається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плаваюча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кнопка «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вгору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», кнопки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заклику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дії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зміна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кольору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тощо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Анімовані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зображення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можуть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бути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рекламні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банери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сайті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ведуть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внутрішні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блог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чи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перенаправляти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відвідувача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інший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сайт.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Другий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приклад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анімованих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зображень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слайд-шоу з </a:t>
            </a:r>
            <a:r>
              <a:rPr lang="ru-RU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фотографій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Сучасні можливості анімації дозволяють зробити найрізноманітніші </a:t>
            </a:r>
            <a:r>
              <a:rPr lang="uk-UA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слайдери</a:t>
            </a:r>
            <a:r>
              <a:rPr lang="uk-U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на повний екран, з 3D-ефектами, адаптивні (які проглядаються з будь-яких мобільних пристроїв) та інші</a:t>
            </a:r>
            <a:r>
              <a:rPr lang="uk-UA" sz="2400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3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281044" y="44212"/>
            <a:ext cx="9279467" cy="1260475"/>
          </a:xfrm>
        </p:spPr>
        <p:txBody>
          <a:bodyPr>
            <a:normAutofit/>
          </a:bodyPr>
          <a:lstStyle/>
          <a:p>
            <a:r>
              <a:rPr lang="ru-RU" sz="5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Обговорюємо</a:t>
            </a:r>
            <a:endParaRPr lang="ru-RU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2724665"/>
            <a:ext cx="3754582" cy="244503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Перегляньте наступне відео. Визначте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об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uk-UA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єкти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використання анімаційних ефектів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33" y="200979"/>
            <a:ext cx="1545474" cy="1190817"/>
          </a:xfrm>
          <a:prstGeom prst="rect">
            <a:avLst/>
          </a:prstGeom>
        </p:spPr>
      </p:pic>
      <p:pic>
        <p:nvPicPr>
          <p:cNvPr id="2" name="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8690" y="1140791"/>
            <a:ext cx="6976533" cy="5232400"/>
          </a:xfrm>
          <a:prstGeom prst="roundRect">
            <a:avLst>
              <a:gd name="adj" fmla="val 1485"/>
            </a:avLst>
          </a:prstGeom>
          <a:ln>
            <a:noFill/>
          </a:ln>
          <a:effectLst>
            <a:outerShdw blurRad="241300" dist="50800" dir="17400000" sy="23000" kx="-1200000" algn="bl" rotWithShape="0">
              <a:srgbClr val="000000">
                <a:alpha val="16000"/>
              </a:srgbClr>
            </a:outerShdw>
          </a:effectLst>
          <a:scene3d>
            <a:camera prst="perspectiveLeft" fov="2700000">
              <a:rot lat="0" lon="1200000" rev="0"/>
            </a:camera>
            <a:lightRig rig="balanced" dir="t"/>
          </a:scene3d>
          <a:sp3d contourW="12700">
            <a:contourClr>
              <a:srgbClr val="7F7F7F"/>
            </a:contourClr>
          </a:sp3d>
        </p:spPr>
      </p:pic>
    </p:spTree>
    <p:extLst>
      <p:ext uri="{BB962C8B-B14F-4D97-AF65-F5344CB8AC3E}">
        <p14:creationId xmlns:p14="http://schemas.microsoft.com/office/powerpoint/2010/main" val="32232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7488" y="419100"/>
            <a:ext cx="10364452" cy="4570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Анімаційні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ефекти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створювати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виключно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засобами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каскадних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таблиць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ж за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допомогою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JavaScript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b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анімація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робить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можливим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анімацію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переходів</a:t>
            </a:r>
            <a:b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transitions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з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однієї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конфігурації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стилю до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іншої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77" y="5143500"/>
            <a:ext cx="387328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4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6409" y="762690"/>
            <a:ext cx="9279467" cy="126047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sz="5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анімація</a:t>
            </a:r>
            <a:endParaRPr lang="ru-RU" sz="54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86409" y="2874433"/>
            <a:ext cx="11182147" cy="433188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Складається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з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двох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компонентів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  <a:p>
            <a:pPr marL="514350" indent="-1587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Стилю,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котрий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описує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анімацію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</a:p>
          <a:p>
            <a:pPr marL="514350" indent="-158750">
              <a:buFont typeface="+mj-lt"/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Набору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ключових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кадрів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keyframes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),</a:t>
            </a:r>
            <a:r>
              <a:rPr lang="uk-U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задають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початковий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кінцевий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стани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стилю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(з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можливістю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задання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точок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проміжного</a:t>
            </a: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стану).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3"/>
          <a:stretch/>
        </p:blipFill>
        <p:spPr>
          <a:xfrm>
            <a:off x="8430988" y="376766"/>
            <a:ext cx="3174603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0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202" y="0"/>
            <a:ext cx="9816331" cy="1260475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Таблиця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властивостей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animation 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02318"/>
              </p:ext>
            </p:extLst>
          </p:nvPr>
        </p:nvGraphicFramePr>
        <p:xfrm>
          <a:off x="155864" y="1625599"/>
          <a:ext cx="11930609" cy="4747536"/>
        </p:xfrm>
        <a:graphic>
          <a:graphicData uri="http://schemas.openxmlformats.org/drawingml/2006/table">
            <a:tbl>
              <a:tblPr/>
              <a:tblGrid>
                <a:gridCol w="296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337">
                <a:tc>
                  <a:txBody>
                    <a:bodyPr/>
                    <a:lstStyle/>
                    <a:p>
                      <a:pPr algn="ctr" fontAlgn="t"/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Параметр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ОПИС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animation-delay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Встановлює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час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очікування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перед запуском циклу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анімації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animation-direction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Встановлює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напрямок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руху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анімації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animation-duration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Скільки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часу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потрібно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анімації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на один цикл.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159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animation-fill-mode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Стиль для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елемента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коли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не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відтворюється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(коли вона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закінчена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або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має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затримку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animation-iteration-count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Скільки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разів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повинна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повторитися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animation-name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Задає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ім'я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@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keyframes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для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анімації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animation-play-state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Зупиняє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чи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запускає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анімацію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337">
                <a:tc>
                  <a:txBody>
                    <a:bodyPr/>
                    <a:lstStyle/>
                    <a:p>
                      <a:pPr fontAlgn="t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animation-timing-function</a:t>
                      </a:r>
                      <a:endParaRPr lang="en-US" sz="16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Тип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прискорення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анімації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4100" marR="54100" marT="54100" marB="541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934" y="365125"/>
            <a:ext cx="9973734" cy="110807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Порядок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дій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створення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анімації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BD4"/>
              </a:clrFrom>
              <a:clrTo>
                <a:srgbClr val="DEDB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01923"/>
            <a:ext cx="2061941" cy="158876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25455797"/>
              </p:ext>
            </p:extLst>
          </p:nvPr>
        </p:nvGraphicFramePr>
        <p:xfrm>
          <a:off x="482599" y="1473200"/>
          <a:ext cx="11345333" cy="499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004028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303</TotalTime>
  <Words>638</Words>
  <Application>Microsoft Office PowerPoint</Application>
  <PresentationFormat>Широкоэкранный</PresentationFormat>
  <Paragraphs>97</Paragraphs>
  <Slides>23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Tw Cen MT</vt:lpstr>
      <vt:lpstr>Капля</vt:lpstr>
      <vt:lpstr>Анімаційні ефекти</vt:lpstr>
      <vt:lpstr>Пригадаємо</vt:lpstr>
      <vt:lpstr>Презентация PowerPoint</vt:lpstr>
      <vt:lpstr>Презентация PowerPoint</vt:lpstr>
      <vt:lpstr>Обговорюємо</vt:lpstr>
      <vt:lpstr>Презентация PowerPoint</vt:lpstr>
      <vt:lpstr>CSS-анімація</vt:lpstr>
      <vt:lpstr>Таблиця властивостей animation </vt:lpstr>
      <vt:lpstr>Порядок дій створення CSS-анімації  </vt:lpstr>
      <vt:lpstr>Властивість «transform»</vt:lpstr>
      <vt:lpstr>Властивість «transform»</vt:lpstr>
      <vt:lpstr>Приклад використання «Transform»</vt:lpstr>
      <vt:lpstr>Властивість «opacity»</vt:lpstr>
      <vt:lpstr>Плавне мерехтіння (зміна прозорості – використання властивості «opacity») </vt:lpstr>
      <vt:lpstr>Короткий запис</vt:lpstr>
      <vt:lpstr>Цікаво: анімація меню «гамбургер»</vt:lpstr>
      <vt:lpstr>Цікаво: анімація завантаження сторінки</vt:lpstr>
      <vt:lpstr>Презентация PowerPoint</vt:lpstr>
      <vt:lpstr>Animate.css </vt:lpstr>
      <vt:lpstr>Anime.js </vt:lpstr>
      <vt:lpstr>CSS-Animate  </vt:lpstr>
      <vt:lpstr>Завдання для самостійного виконання (на вибір)</vt:lpstr>
      <vt:lpstr>Аналізуємо. Обговорюємо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Sergey Sydorenko</cp:lastModifiedBy>
  <cp:revision>35</cp:revision>
  <dcterms:created xsi:type="dcterms:W3CDTF">2019-07-24T11:39:25Z</dcterms:created>
  <dcterms:modified xsi:type="dcterms:W3CDTF">2020-11-15T09:01:42Z</dcterms:modified>
</cp:coreProperties>
</file>