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46" r:id="rId3"/>
    <p:sldId id="1347" r:id="rId4"/>
    <p:sldId id="1348" r:id="rId5"/>
    <p:sldId id="1349" r:id="rId6"/>
    <p:sldId id="1350" r:id="rId7"/>
    <p:sldId id="1351" r:id="rId8"/>
    <p:sldId id="1352" r:id="rId9"/>
    <p:sldId id="1353" r:id="rId10"/>
    <p:sldId id="1354" r:id="rId11"/>
    <p:sldId id="1355" r:id="rId12"/>
    <p:sldId id="1360" r:id="rId13"/>
    <p:sldId id="1356" r:id="rId14"/>
    <p:sldId id="1357" r:id="rId15"/>
    <p:sldId id="815" r:id="rId16"/>
    <p:sldId id="335" r:id="rId17"/>
    <p:sldId id="643" r:id="rId18"/>
    <p:sldId id="644" r:id="rId19"/>
    <p:sldId id="304" r:id="rId20"/>
  </p:sldIdLst>
  <p:sldSz cx="12192000" cy="6858000"/>
  <p:notesSz cx="6858000" cy="9144000"/>
  <p:custDataLst>
    <p:tags r:id="rId21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Інфографіка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xmlns="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 ÐµÐ·ÑÐ»ÑÑÐ°Ñ Ð¿Ð¾ÑÑÐºÑ Ð·Ð¾Ð±ÑÐ°Ð¶ÐµÐ½Ñ Ð·Ð° Ð·Ð°Ð¿Ð¸ÑÐ¾Ð¼ &quot;Infographics icon&quot;">
            <a:extLst>
              <a:ext uri="{FF2B5EF4-FFF2-40B4-BE49-F238E27FC236}">
                <a16:creationId xmlns:a16="http://schemas.microsoft.com/office/drawing/2014/main" xmlns="" id="{B965B6BD-79A4-44DF-837F-170A06509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4530" r="3594" b="4530"/>
          <a:stretch/>
        </p:blipFill>
        <p:spPr bwMode="auto">
          <a:xfrm>
            <a:off x="9224065" y="3653580"/>
            <a:ext cx="2391595" cy="2331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Онлайн-ресурси для створення інфографіки: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798B7-AE68-4D7F-A6F8-EC57506A7EEC}"/>
              </a:ext>
            </a:extLst>
          </p:cNvPr>
          <p:cNvSpPr txBox="1"/>
          <p:nvPr/>
        </p:nvSpPr>
        <p:spPr>
          <a:xfrm>
            <a:off x="514350" y="2278064"/>
            <a:ext cx="7896226" cy="40934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Infogr.am </a:t>
            </a:r>
            <a:r>
              <a:rPr lang="en-US" sz="2600" b="1" i="1" kern="0" dirty="0">
                <a:solidFill>
                  <a:srgbClr val="FFFFFF"/>
                </a:solidFill>
              </a:rPr>
              <a:t>(infogram.com) — </a:t>
            </a:r>
            <a:r>
              <a:rPr lang="uk-UA" sz="2600" b="1" i="1" kern="0" dirty="0">
                <a:solidFill>
                  <a:srgbClr val="FFFFFF"/>
                </a:solidFill>
              </a:rPr>
              <a:t>частково безкоштовний ресурс для створення схем, графіків і географічних карт з можливістю завантаження відео та фото для створення інтерактивної інфографіки. Усі дані для майбутньої інфографіки заносяться в таблицю. їх можна редагувати в будь-який момент, а вбудований генератор автоматично оновить готову інфографіку. </a:t>
            </a:r>
          </a:p>
        </p:txBody>
      </p:sp>
      <p:pic>
        <p:nvPicPr>
          <p:cNvPr id="8198" name="Picture 6" descr="Ð ÐµÐ·ÑÐ»ÑÑÐ°Ñ Ð¿Ð¾ÑÑÐºÑ Ð·Ð¾Ð±ÑÐ°Ð¶ÐµÐ½Ñ Ð·Ð° Ð·Ð°Ð¿Ð¸ÑÐ¾Ð¼ &quot;Infogr.am&quot;">
            <a:extLst>
              <a:ext uri="{FF2B5EF4-FFF2-40B4-BE49-F238E27FC236}">
                <a16:creationId xmlns:a16="http://schemas.microsoft.com/office/drawing/2014/main" xmlns="" id="{9A5D39B6-CF89-4530-A3F3-42E66E0C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" r="8765"/>
          <a:stretch/>
        </p:blipFill>
        <p:spPr bwMode="auto">
          <a:xfrm>
            <a:off x="8486775" y="2278064"/>
            <a:ext cx="3635375" cy="40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111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4147567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Після завершення всіх правок результат можна опублікувати на сайті </a:t>
            </a:r>
            <a:r>
              <a:rPr lang="en-US" sz="2600" b="1" i="1" kern="0" dirty="0" err="1">
                <a:solidFill>
                  <a:srgbClr val="FFFF00"/>
                </a:solidFill>
              </a:rPr>
              <a:t>Infogram</a:t>
            </a:r>
            <a:r>
              <a:rPr lang="en-US" sz="2600" b="1" i="1" kern="0" dirty="0">
                <a:solidFill>
                  <a:srgbClr val="FFFFFF"/>
                </a:solidFill>
              </a:rPr>
              <a:t>, </a:t>
            </a:r>
            <a:r>
              <a:rPr lang="uk-UA" sz="2600" b="1" i="1" kern="0" dirty="0">
                <a:solidFill>
                  <a:srgbClr val="FFFFFF"/>
                </a:solidFill>
              </a:rPr>
              <a:t>вбудувати створену інфографіку в свій сайт або блог, а також поділитися посиланням із друзями, використовуючи соціальні мережі.</a:t>
            </a:r>
          </a:p>
        </p:txBody>
      </p:sp>
      <p:pic>
        <p:nvPicPr>
          <p:cNvPr id="7170" name="Picture 2" descr="infographics editor">
            <a:extLst>
              <a:ext uri="{FF2B5EF4-FFF2-40B4-BE49-F238E27FC236}">
                <a16:creationId xmlns:a16="http://schemas.microsoft.com/office/drawing/2014/main" xmlns="" id="{2A08A5CA-C624-493F-8373-CD9C721AF0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055" y="1196762"/>
            <a:ext cx="7784937" cy="5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1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Онлайн-ресурси для створення інфографіки: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798B7-AE68-4D7F-A6F8-EC57506A7EEC}"/>
              </a:ext>
            </a:extLst>
          </p:cNvPr>
          <p:cNvSpPr txBox="1"/>
          <p:nvPr/>
        </p:nvSpPr>
        <p:spPr>
          <a:xfrm>
            <a:off x="514349" y="2278064"/>
            <a:ext cx="8067676" cy="40934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00"/>
                </a:solidFill>
              </a:rPr>
              <a:t>Venngage</a:t>
            </a:r>
            <a:r>
              <a:rPr lang="en-US" sz="2600" b="1" i="1" kern="0" dirty="0">
                <a:solidFill>
                  <a:srgbClr val="FFFFFF"/>
                </a:solidFill>
              </a:rPr>
              <a:t> (venngage.com) — </a:t>
            </a:r>
            <a:r>
              <a:rPr lang="uk-UA" sz="2600" b="1" i="1" kern="0" dirty="0">
                <a:solidFill>
                  <a:srgbClr val="FFFFFF"/>
                </a:solidFill>
              </a:rPr>
              <a:t>частково безкоштовний ресурс для створення і публікації інфографіки з досить простим у використанні набором можливостей. Для користувачів доступні готові схеми, теми оформлення, графіки та піктограми, також можна завантажити авторські зображення і тло. Серед додаткових можливостей є можливість створювати анімацію.</a:t>
            </a:r>
          </a:p>
        </p:txBody>
      </p:sp>
      <p:pic>
        <p:nvPicPr>
          <p:cNvPr id="921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61A8E077-21C4-48AC-A91B-34D43486A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5" r="9333"/>
          <a:stretch/>
        </p:blipFill>
        <p:spPr bwMode="auto">
          <a:xfrm>
            <a:off x="8724901" y="2278064"/>
            <a:ext cx="3397250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4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20AAA6-02E3-469C-999D-E49DAAFE7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1"/>
          <a:stretch/>
        </p:blipFill>
        <p:spPr>
          <a:xfrm>
            <a:off x="72008" y="1796834"/>
            <a:ext cx="12050142" cy="4945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BBB42E-5B75-4455-BA24-D008EFDEC01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Venngage</a:t>
            </a:r>
            <a:r>
              <a:rPr lang="en-US" sz="2800" b="1" i="1" kern="0" dirty="0">
                <a:solidFill>
                  <a:srgbClr val="FFFFFF"/>
                </a:solidFill>
              </a:rPr>
              <a:t> (venngage.com)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0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всіх наведених прикладах ресурсів для створення інфографіки інтерфейс англомовний. На жаль, на даний час відсутні ресурси з україномовним інтерфейсом для створення інфографіки.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12D6C7-1084-4C91-9422-7C50E239F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07"/>
          <a:stretch/>
        </p:blipFill>
        <p:spPr>
          <a:xfrm>
            <a:off x="69850" y="3122303"/>
            <a:ext cx="12050142" cy="3478522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B91C440-6BAA-440C-82D0-CE961198E679}"/>
              </a:ext>
            </a:extLst>
          </p:cNvPr>
          <p:cNvSpPr/>
          <p:nvPr/>
        </p:nvSpPr>
        <p:spPr>
          <a:xfrm>
            <a:off x="8198780" y="3655865"/>
            <a:ext cx="2469220" cy="8875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C46EC1E0-563E-40EC-A2BE-D3708421FC19}"/>
              </a:ext>
            </a:extLst>
          </p:cNvPr>
          <p:cNvSpPr/>
          <p:nvPr/>
        </p:nvSpPr>
        <p:spPr>
          <a:xfrm flipH="1">
            <a:off x="7737016" y="395203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1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Інфографіка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47C2E24D-28D5-4F27-B063-6B545F088EC7}"/>
              </a:ext>
            </a:extLst>
          </p:cNvPr>
          <p:cNvGrpSpPr/>
          <p:nvPr/>
        </p:nvGrpSpPr>
        <p:grpSpPr>
          <a:xfrm>
            <a:off x="116236" y="2200891"/>
            <a:ext cx="11968926" cy="2094928"/>
            <a:chOff x="-515360" y="2095674"/>
            <a:chExt cx="14471952" cy="253303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9CBD7E5D-C54D-4894-B54B-7E16F66C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15360" y="2095674"/>
              <a:ext cx="9324975" cy="24860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36FD3D55-2A9D-4714-ABDC-971584259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0717" y="2104582"/>
              <a:ext cx="5095875" cy="2524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2721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інфографіка?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створити інфографіку?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531822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яких програмах є можливість  створити інфографіку?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3629093"/>
            <a:ext cx="1204906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параметри лінії тренду?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ED99CF-62BC-43D5-9190-EB6912C94865}"/>
              </a:ext>
            </a:extLst>
          </p:cNvPr>
          <p:cNvSpPr txBox="1"/>
          <p:nvPr/>
        </p:nvSpPr>
        <p:spPr>
          <a:xfrm>
            <a:off x="72008" y="4307281"/>
            <a:ext cx="10034018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онлайн-ресурси для створення інфографіки?</a:t>
            </a: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52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-56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99"/>
              <a:gd name="adj2" fmla="val 18418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54 </a:t>
            </a:r>
            <a:r>
              <a:rPr lang="uk-UA" sz="2800" dirty="0"/>
              <a:t>(задача 3)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11</a:t>
            </a: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xmlns="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Infographics icon&quot;">
            <a:extLst>
              <a:ext uri="{FF2B5EF4-FFF2-40B4-BE49-F238E27FC236}">
                <a16:creationId xmlns:a16="http://schemas.microsoft.com/office/drawing/2014/main" xmlns="" id="{1D81AB1C-5CC5-41A4-8722-930DAA9F6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4530" r="3594" b="4530"/>
          <a:stretch/>
        </p:blipFill>
        <p:spPr bwMode="auto">
          <a:xfrm>
            <a:off x="9224065" y="3653580"/>
            <a:ext cx="2391595" cy="2331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Вивчаючи в школі різні предмети, ви досить часто використовували наочність для кращого їх сприйняття та аналізу відомостей. </a:t>
            </a:r>
            <a:r>
              <a:rPr lang="uk-UA" sz="2800" b="1" i="1" kern="0">
                <a:solidFill>
                  <a:srgbClr val="FFFFFF"/>
                </a:solidFill>
              </a:rPr>
              <a:t>Це: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44BAB9E-0101-4916-951D-5BF786947FB1}"/>
              </a:ext>
            </a:extLst>
          </p:cNvPr>
          <p:cNvSpPr/>
          <p:nvPr/>
        </p:nvSpPr>
        <p:spPr>
          <a:xfrm>
            <a:off x="71894" y="2656125"/>
            <a:ext cx="2304594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малюнки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0F64F1F-A386-46DA-91BE-7DD6150F3B7B}"/>
              </a:ext>
            </a:extLst>
          </p:cNvPr>
          <p:cNvSpPr/>
          <p:nvPr/>
        </p:nvSpPr>
        <p:spPr>
          <a:xfrm>
            <a:off x="2507114" y="2656125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графіки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04BF64-3A18-4EF5-A273-6FA23AEB4A07}"/>
              </a:ext>
            </a:extLst>
          </p:cNvPr>
          <p:cNvSpPr/>
          <p:nvPr/>
        </p:nvSpPr>
        <p:spPr>
          <a:xfrm>
            <a:off x="4942220" y="2656125"/>
            <a:ext cx="2307099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2BB2FF7-B4A5-4DB4-AE51-0E13AF38CE79}"/>
              </a:ext>
            </a:extLst>
          </p:cNvPr>
          <p:cNvSpPr/>
          <p:nvPr/>
        </p:nvSpPr>
        <p:spPr>
          <a:xfrm>
            <a:off x="7379945" y="2656125"/>
            <a:ext cx="230710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схеми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C718C838-CA5A-4130-B7EA-6D7E610A3EB0}"/>
              </a:ext>
            </a:extLst>
          </p:cNvPr>
          <p:cNvSpPr/>
          <p:nvPr/>
        </p:nvSpPr>
        <p:spPr>
          <a:xfrm>
            <a:off x="9817670" y="2656125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49D12D-A881-4019-AF8B-D89D0E805861}"/>
              </a:ext>
            </a:extLst>
          </p:cNvPr>
          <p:cNvSpPr txBox="1"/>
          <p:nvPr/>
        </p:nvSpPr>
        <p:spPr>
          <a:xfrm>
            <a:off x="70698" y="56354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також використовували їх у своїх рефератах, комп'ютерних презентаціях.</a:t>
            </a:r>
          </a:p>
        </p:txBody>
      </p:sp>
      <p:pic>
        <p:nvPicPr>
          <p:cNvPr id="2050" name="Picture 2" descr="image, photo, photography, picture icon">
            <a:extLst>
              <a:ext uri="{FF2B5EF4-FFF2-40B4-BE49-F238E27FC236}">
                <a16:creationId xmlns:a16="http://schemas.microsoft.com/office/drawing/2014/main" xmlns="" id="{50B2C386-BA5A-4FA9-B5E0-B31354B6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15" y="3455657"/>
            <a:ext cx="2081951" cy="20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lytics, bar chart, bar graph, infographics, online graph icon">
            <a:extLst>
              <a:ext uri="{FF2B5EF4-FFF2-40B4-BE49-F238E27FC236}">
                <a16:creationId xmlns:a16="http://schemas.microsoft.com/office/drawing/2014/main" xmlns="" id="{8D003433-03D9-4290-9754-D7CDEEE5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024" y="3455657"/>
            <a:ext cx="2081951" cy="20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rt, graph, trends icon">
            <a:extLst>
              <a:ext uri="{FF2B5EF4-FFF2-40B4-BE49-F238E27FC236}">
                <a16:creationId xmlns:a16="http://schemas.microsoft.com/office/drawing/2014/main" xmlns="" id="{51629158-2D2D-4195-8D3D-3A132910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120" y="3455657"/>
            <a:ext cx="2081950" cy="20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lowchart, management, plan, project, scheme, workflow icon">
            <a:extLst>
              <a:ext uri="{FF2B5EF4-FFF2-40B4-BE49-F238E27FC236}">
                <a16:creationId xmlns:a16="http://schemas.microsoft.com/office/drawing/2014/main" xmlns="" id="{2D967D91-34F7-42D3-817A-78568005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519" y="3455657"/>
            <a:ext cx="2081951" cy="20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bles Icon 256x256">
            <a:extLst>
              <a:ext uri="{FF2B5EF4-FFF2-40B4-BE49-F238E27FC236}">
                <a16:creationId xmlns:a16="http://schemas.microsoft.com/office/drawing/2014/main" xmlns="" id="{5E97084C-989E-40C7-8CD9-BCAA2899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6833" y="3455657"/>
            <a:ext cx="2081950" cy="20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54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часто можна побачити на: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68B164F-81C3-4FA5-A580-3CABFF1AFF8A}"/>
              </a:ext>
            </a:extLst>
          </p:cNvPr>
          <p:cNvSpPr/>
          <p:nvPr/>
        </p:nvSpPr>
        <p:spPr>
          <a:xfrm>
            <a:off x="72008" y="1858027"/>
            <a:ext cx="2887061" cy="21996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екранах телевізорів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F8DFBF1-8360-4537-9C77-BA27B277F1A7}"/>
              </a:ext>
            </a:extLst>
          </p:cNvPr>
          <p:cNvSpPr/>
          <p:nvPr/>
        </p:nvSpPr>
        <p:spPr>
          <a:xfrm>
            <a:off x="3125138" y="1858027"/>
            <a:ext cx="2887061" cy="21996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різних сайтах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B40CFD1-DDD6-4E17-83C5-9A53188B9086}"/>
              </a:ext>
            </a:extLst>
          </p:cNvPr>
          <p:cNvSpPr/>
          <p:nvPr/>
        </p:nvSpPr>
        <p:spPr>
          <a:xfrm>
            <a:off x="6178267" y="1858027"/>
            <a:ext cx="2887061" cy="21996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рекламних щитах (</a:t>
            </a:r>
            <a:r>
              <a:rPr lang="uk-UA" sz="2800" b="1" i="1" kern="0" dirty="0" err="1">
                <a:solidFill>
                  <a:srgbClr val="FFFFFF"/>
                </a:solidFill>
              </a:rPr>
              <a:t>білбордах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3094128-6F2D-411C-B84A-E533ABE107B7}"/>
              </a:ext>
            </a:extLst>
          </p:cNvPr>
          <p:cNvSpPr/>
          <p:nvPr/>
        </p:nvSpPr>
        <p:spPr>
          <a:xfrm>
            <a:off x="9229550" y="1859945"/>
            <a:ext cx="2887061" cy="21996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презентацій нових товарів або подій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smart tv icon&quot;">
            <a:extLst>
              <a:ext uri="{FF2B5EF4-FFF2-40B4-BE49-F238E27FC236}">
                <a16:creationId xmlns:a16="http://schemas.microsoft.com/office/drawing/2014/main" xmlns="" id="{A44F64D3-2AB5-480D-9C94-147A3A1E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885613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aptive, development, devices, responsive, site icon">
            <a:extLst>
              <a:ext uri="{FF2B5EF4-FFF2-40B4-BE49-F238E27FC236}">
                <a16:creationId xmlns:a16="http://schemas.microsoft.com/office/drawing/2014/main" xmlns="" id="{3BFF19EA-05F9-43C5-8CB7-37140307B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9" t="15820" r="3921" b="23198"/>
          <a:stretch/>
        </p:blipFill>
        <p:spPr bwMode="auto">
          <a:xfrm>
            <a:off x="3125138" y="4243319"/>
            <a:ext cx="2887061" cy="19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vertise, advertisement, advertising, affiliate network, banner, billboard, design icon">
            <a:extLst>
              <a:ext uri="{FF2B5EF4-FFF2-40B4-BE49-F238E27FC236}">
                <a16:creationId xmlns:a16="http://schemas.microsoft.com/office/drawing/2014/main" xmlns="" id="{47A3ABDD-3ECB-410A-9C2C-26134C6B0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4" r="3358" b="5589"/>
          <a:stretch/>
        </p:blipFill>
        <p:spPr bwMode="auto">
          <a:xfrm>
            <a:off x="6297821" y="4057650"/>
            <a:ext cx="2647951" cy="27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alytics, business, conference, meeting, presentation, review, training icon">
            <a:extLst>
              <a:ext uri="{FF2B5EF4-FFF2-40B4-BE49-F238E27FC236}">
                <a16:creationId xmlns:a16="http://schemas.microsoft.com/office/drawing/2014/main" xmlns="" id="{0BA04850-4283-4F7E-8123-AC3D3162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8528" y="4157857"/>
            <a:ext cx="2249104" cy="25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63CB15-38D1-4D9D-878F-167DAD9ED52D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Графічне подання відомостей, даних різних видів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інформаційною графікою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інфографікою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827651A4-8D3C-4A2F-BDE3-8AE2367C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fographic, magazine, newspaper, paper, text icon">
            <a:extLst>
              <a:ext uri="{FF2B5EF4-FFF2-40B4-BE49-F238E27FC236}">
                <a16:creationId xmlns:a16="http://schemas.microsoft.com/office/drawing/2014/main" xmlns="" id="{C6A04522-CF42-4297-9F47-B6BC75FC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823" y="2581747"/>
            <a:ext cx="4058098" cy="40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ÑÐ´ÑÐ¾Ð´ÑÐ² Ð¿ÐµÑÐµÑÐ¾Ð±ÐºÐ¸ ÐÐ½ÑÐ¾Ð³ÑÐ°ÑÑÐºÐ° Ð²ÐµÐºÑÐ¾Ñ ÐµÐ»ÐµÐ¼ÐµÐ½ÑÑÐ² â ÑÑÐ¾ÐºÐ¾Ð²Ð° ÑÐ»ÑÑÑÑÐ°ÑÑÑ">
            <a:extLst>
              <a:ext uri="{FF2B5EF4-FFF2-40B4-BE49-F238E27FC236}">
                <a16:creationId xmlns:a16="http://schemas.microsoft.com/office/drawing/2014/main" xmlns="" id="{4A162A46-F44F-4E6A-BFFA-BCB813864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" t="15557" r="5569" b="50971"/>
          <a:stretch/>
        </p:blipFill>
        <p:spPr bwMode="auto">
          <a:xfrm>
            <a:off x="3181350" y="2829063"/>
            <a:ext cx="8940800" cy="35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5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Психологи твердять, що людина значно краще сприймає відомості, якщо вони подані з використанням: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45B59A-30B1-462E-B007-246388CC8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0" r="37581"/>
          <a:stretch/>
        </p:blipFill>
        <p:spPr>
          <a:xfrm>
            <a:off x="4372813" y="3852222"/>
            <a:ext cx="3446373" cy="2532776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3478075-FB52-4DE5-B3BB-EC6BBD5A3157}"/>
              </a:ext>
            </a:extLst>
          </p:cNvPr>
          <p:cNvSpPr/>
          <p:nvPr/>
        </p:nvSpPr>
        <p:spPr>
          <a:xfrm>
            <a:off x="69850" y="22780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графічних зображень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7B5EE7A-0A06-4214-B421-4B1446BE6E20}"/>
              </a:ext>
            </a:extLst>
          </p:cNvPr>
          <p:cNvSpPr/>
          <p:nvPr/>
        </p:nvSpPr>
        <p:spPr>
          <a:xfrm>
            <a:off x="4110552" y="22780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комбінацією графіки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EB8475F-A784-4ADE-9E3C-2FB9D769BC61}"/>
              </a:ext>
            </a:extLst>
          </p:cNvPr>
          <p:cNvSpPr/>
          <p:nvPr/>
        </p:nvSpPr>
        <p:spPr>
          <a:xfrm>
            <a:off x="8149100" y="22780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тексту, чисел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E744289-75D0-4B2B-9078-C5B17CD1A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85"/>
          <a:stretch/>
        </p:blipFill>
        <p:spPr>
          <a:xfrm>
            <a:off x="69850" y="3852222"/>
            <a:ext cx="3973050" cy="2532777"/>
          </a:xfrm>
          <a:prstGeom prst="rect">
            <a:avLst/>
          </a:prstGeom>
        </p:spPr>
      </p:pic>
      <p:pic>
        <p:nvPicPr>
          <p:cNvPr id="10242" name="Picture 2" descr="Dashboards">
            <a:extLst>
              <a:ext uri="{FF2B5EF4-FFF2-40B4-BE49-F238E27FC236}">
                <a16:creationId xmlns:a16="http://schemas.microsoft.com/office/drawing/2014/main" xmlns="" id="{87143911-1939-48B7-92BC-0D731765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6854" y="3727975"/>
            <a:ext cx="3275575" cy="26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38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9" y="1196763"/>
            <a:ext cx="3414142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Інфографіку широко використовують перш за все для покращення сприйняття великого обсягу відомостей, а також відомостей, що мають досить складну структуру.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ÐÐÐÐ¢ÐÐ ÐÐÐ ÐÐÐ®ÐÐÐÐ¢Ð£ ÐÐ 2017 Ð ÐÐ&quot;">
            <a:extLst>
              <a:ext uri="{FF2B5EF4-FFF2-40B4-BE49-F238E27FC236}">
                <a16:creationId xmlns:a16="http://schemas.microsoft.com/office/drawing/2014/main" xmlns="" id="{3E4CB83E-8B7D-4E30-94AA-9C2F292D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196762"/>
            <a:ext cx="8481441" cy="4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07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Інфографіку часто створюють у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графічному редакторі</a:t>
            </a:r>
            <a:r>
              <a:rPr lang="uk-UA" sz="2800" b="1" i="1" kern="0" dirty="0">
                <a:solidFill>
                  <a:srgbClr val="FFFFFF"/>
                </a:solidFill>
              </a:rPr>
              <a:t>. Нескладну інфографіку можна створити 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21B75F0-23CA-4AC6-A39A-E0BD5DF2DC8E}"/>
              </a:ext>
            </a:extLst>
          </p:cNvPr>
          <p:cNvSpPr/>
          <p:nvPr/>
        </p:nvSpPr>
        <p:spPr>
          <a:xfrm>
            <a:off x="69850" y="2259014"/>
            <a:ext cx="5972332" cy="7985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текстовому редакторі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5499300B-6BE4-48E1-9B49-0B744147E82F}"/>
              </a:ext>
            </a:extLst>
          </p:cNvPr>
          <p:cNvSpPr/>
          <p:nvPr/>
        </p:nvSpPr>
        <p:spPr>
          <a:xfrm>
            <a:off x="6149820" y="2259014"/>
            <a:ext cx="5972332" cy="7985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редакторі презентацій</a:t>
            </a:r>
          </a:p>
        </p:txBody>
      </p:sp>
      <p:pic>
        <p:nvPicPr>
          <p:cNvPr id="9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FB7335D9-8B8A-4094-9964-F8193206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035" y="3165669"/>
            <a:ext cx="3267962" cy="32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xmlns="" id="{0F1F0EE6-C5DC-4F91-916C-A456CE60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004" y="3165670"/>
            <a:ext cx="3267961" cy="32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42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існує багато спеціальних онлайн-ресурсів для створення інфографіки. Наприклад,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2A71DA-E970-41E4-B835-209F0C828732}"/>
              </a:ext>
            </a:extLst>
          </p:cNvPr>
          <p:cNvSpPr txBox="1"/>
          <p:nvPr/>
        </p:nvSpPr>
        <p:spPr>
          <a:xfrm>
            <a:off x="514350" y="2278064"/>
            <a:ext cx="1160780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Easel.ly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www.easel.ly) — </a:t>
            </a:r>
            <a:r>
              <a:rPr lang="uk-UA" sz="2800" b="1" i="1" kern="0" dirty="0">
                <a:solidFill>
                  <a:srgbClr val="FFFFFF"/>
                </a:solidFill>
              </a:rPr>
              <a:t>пропонує набір безкоштовних шаблонів для створення інфографіки. Усі структурні елементи майбутньої інфографіки можна редагувати і налаштувати на свій смак.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4E3494-FE24-4108-B654-D9C932E0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327" y="4162424"/>
            <a:ext cx="3720824" cy="2623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B4D7AE-CDDC-4549-8854-BA142ABB5E50}"/>
              </a:ext>
            </a:extLst>
          </p:cNvPr>
          <p:cNvSpPr txBox="1"/>
          <p:nvPr/>
        </p:nvSpPr>
        <p:spPr>
          <a:xfrm>
            <a:off x="514350" y="4093946"/>
            <a:ext cx="781050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сервісі є також бібліотека готових форм, стрілок, покажчиків і ліній для створення блок-схем, легке налаштування колірних палітр і шрифтів. Також можна додавати власні зображення.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78726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Інфографіка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Easel.l</a:t>
            </a:r>
            <a:r>
              <a:rPr lang="uk-UA" sz="2800" b="1" i="1" kern="0" dirty="0">
                <a:solidFill>
                  <a:srgbClr val="FFFFFF"/>
                </a:solidFill>
              </a:rPr>
              <a:t>у (</a:t>
            </a:r>
            <a:r>
              <a:rPr lang="en-US" sz="2800" b="1" i="1" kern="0" dirty="0">
                <a:solidFill>
                  <a:srgbClr val="FFFFFF"/>
                </a:solidFill>
              </a:rPr>
              <a:t>www.easel.ly)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1A1AAF-3979-421C-B3D7-7E092FA3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8" y="1892084"/>
            <a:ext cx="11161743" cy="466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66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73ddba768748b730476bc4d14aee29b0bedec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148697</TotalTime>
  <Words>579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Інфографіка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Вчитель</cp:lastModifiedBy>
  <cp:revision>802</cp:revision>
  <dcterms:created xsi:type="dcterms:W3CDTF">2016-06-06T19:48:43Z</dcterms:created>
  <dcterms:modified xsi:type="dcterms:W3CDTF">2018-10-23T10:26:20Z</dcterms:modified>
</cp:coreProperties>
</file>