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983" r:id="rId4"/>
    <p:sldId id="991" r:id="rId5"/>
    <p:sldId id="992" r:id="rId6"/>
    <p:sldId id="984" r:id="rId7"/>
    <p:sldId id="993" r:id="rId8"/>
    <p:sldId id="986" r:id="rId9"/>
    <p:sldId id="987" r:id="rId10"/>
    <p:sldId id="994" r:id="rId11"/>
    <p:sldId id="995" r:id="rId12"/>
    <p:sldId id="998" r:id="rId13"/>
    <p:sldId id="999" r:id="rId14"/>
    <p:sldId id="1000" r:id="rId15"/>
    <p:sldId id="1001" r:id="rId16"/>
    <p:sldId id="1002" r:id="rId17"/>
    <p:sldId id="1003" r:id="rId18"/>
    <p:sldId id="1005" r:id="rId19"/>
    <p:sldId id="1006" r:id="rId20"/>
    <p:sldId id="1007" r:id="rId21"/>
    <p:sldId id="1008" r:id="rId22"/>
    <p:sldId id="1009" r:id="rId23"/>
    <p:sldId id="934" r:id="rId24"/>
    <p:sldId id="470" r:id="rId25"/>
    <p:sldId id="911" r:id="rId26"/>
    <p:sldId id="1010" r:id="rId27"/>
    <p:sldId id="643" r:id="rId28"/>
    <p:sldId id="644" r:id="rId29"/>
    <p:sldId id="304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281F3-7CC0-41EC-A99F-163D87A4A709}" type="doc">
      <dgm:prSet loTypeId="urn:microsoft.com/office/officeart/2005/8/layout/radial4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A807194D-8A77-4F4F-A2E4-84CC05F0FCE6}">
      <dgm:prSet phldrT="[Текст]"/>
      <dgm:spPr>
        <a:xfrm>
          <a:off x="2359633" y="3185273"/>
          <a:ext cx="4124728" cy="2548078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Завдяки використанню комп'ютерних мереж:</a:t>
          </a:r>
        </a:p>
      </dgm:t>
    </dgm:pt>
    <dgm:pt modelId="{7B452AAA-04D4-457F-9C08-0B66762FCF6A}" type="parTrans" cxnId="{954D1803-65F5-4215-81C7-5ED0D8A69414}">
      <dgm:prSet/>
      <dgm:spPr/>
      <dgm:t>
        <a:bodyPr/>
        <a:lstStyle/>
        <a:p>
          <a:endParaRPr lang="uk-UA" b="1" i="1" noProof="0" dirty="0"/>
        </a:p>
      </dgm:t>
    </dgm:pt>
    <dgm:pt modelId="{BF868D4A-F75E-4BD4-A9BB-9E6C489799FE}" type="sibTrans" cxnId="{954D1803-65F5-4215-81C7-5ED0D8A69414}">
      <dgm:prSet/>
      <dgm:spPr/>
      <dgm:t>
        <a:bodyPr/>
        <a:lstStyle/>
        <a:p>
          <a:endParaRPr lang="uk-UA" b="1" i="1" noProof="0" dirty="0"/>
        </a:p>
      </dgm:t>
    </dgm:pt>
    <dgm:pt modelId="{FB66DA96-6794-407F-90B9-4EF8E7B0FA02}">
      <dgm:prSet phldrT="[Текст]" custT="1"/>
      <dgm:spPr>
        <a:xfrm>
          <a:off x="5410" y="1333551"/>
          <a:ext cx="3382263" cy="19365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0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зменшується час на передавання даних</a:t>
          </a:r>
        </a:p>
      </dgm:t>
    </dgm:pt>
    <dgm:pt modelId="{4A021C31-46C0-4A80-A9A5-169BD5281DA0}" type="parTrans" cxnId="{036FD184-0F86-4CBF-9CC4-7720C15E9864}">
      <dgm:prSet/>
      <dgm:spPr>
        <a:xfrm rot="13101924">
          <a:off x="1164857" y="2943599"/>
          <a:ext cx="1755629" cy="72620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 noProof="0" dirty="0"/>
        </a:p>
      </dgm:t>
    </dgm:pt>
    <dgm:pt modelId="{82392B79-AF51-4FE0-9375-7F2952DDDE3B}" type="sibTrans" cxnId="{036FD184-0F86-4CBF-9CC4-7720C15E9864}">
      <dgm:prSet/>
      <dgm:spPr/>
      <dgm:t>
        <a:bodyPr/>
        <a:lstStyle/>
        <a:p>
          <a:endParaRPr lang="uk-UA" b="1" i="1" noProof="0" dirty="0"/>
        </a:p>
      </dgm:t>
    </dgm:pt>
    <dgm:pt modelId="{08A25111-1415-4E43-A8BF-9B38F2B9F929}">
      <dgm:prSet phldrT="[Текст]" custT="1"/>
      <dgm:spPr>
        <a:xfrm>
          <a:off x="2730866" y="136477"/>
          <a:ext cx="3382263" cy="140240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розширюється доступ користувачів до інформаційних матеріалів</a:t>
          </a:r>
        </a:p>
      </dgm:t>
    </dgm:pt>
    <dgm:pt modelId="{F2801CD4-E8D4-4028-81DC-2B9C859CBD6D}" type="parTrans" cxnId="{BF66F246-DEA6-4F2A-88C7-A4CB41F9C3E4}">
      <dgm:prSet/>
      <dgm:spPr>
        <a:xfrm rot="16200000">
          <a:off x="3312760" y="1583816"/>
          <a:ext cx="2218475" cy="726202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 noProof="0" dirty="0"/>
        </a:p>
      </dgm:t>
    </dgm:pt>
    <dgm:pt modelId="{A5895F27-C698-47E1-B7E1-AD79AF1A29C3}" type="sibTrans" cxnId="{BF66F246-DEA6-4F2A-88C7-A4CB41F9C3E4}">
      <dgm:prSet/>
      <dgm:spPr/>
      <dgm:t>
        <a:bodyPr/>
        <a:lstStyle/>
        <a:p>
          <a:endParaRPr lang="uk-UA" b="1" i="1" noProof="0" dirty="0"/>
        </a:p>
      </dgm:t>
    </dgm:pt>
    <dgm:pt modelId="{D0C1F0D5-61BA-4B25-B804-CBE68E779065}">
      <dgm:prSet phldrT="[Текст]" custT="1"/>
      <dgm:spPr>
        <a:xfrm>
          <a:off x="5689813" y="1333327"/>
          <a:ext cx="3098439" cy="1936540"/>
        </a:xfrm>
        <a:prstGeom prst="roundRect">
          <a:avLst>
            <a:gd name="adj" fmla="val 1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9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заощаджуються кошти на придбання програмного забезпечення та обладнання, яким можна спільно користуватися по мережі</a:t>
          </a:r>
        </a:p>
      </dgm:t>
    </dgm:pt>
    <dgm:pt modelId="{9B848035-D86A-4866-9F97-82983AB4057A}" type="parTrans" cxnId="{0997D97E-2501-475D-8C8D-FCAB2E1C6194}">
      <dgm:prSet/>
      <dgm:spPr>
        <a:xfrm rot="19352976">
          <a:off x="6231055" y="3033562"/>
          <a:ext cx="1812095" cy="726202"/>
        </a:xfrm>
        <a:prstGeom prst="leftArrow">
          <a:avLst>
            <a:gd name="adj1" fmla="val 60000"/>
            <a:gd name="adj2" fmla="val 5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 noProof="0" dirty="0"/>
        </a:p>
      </dgm:t>
    </dgm:pt>
    <dgm:pt modelId="{BE166C8B-5221-46B3-AEE4-0E1DC5EE06FF}" type="sibTrans" cxnId="{0997D97E-2501-475D-8C8D-FCAB2E1C6194}">
      <dgm:prSet/>
      <dgm:spPr/>
      <dgm:t>
        <a:bodyPr/>
        <a:lstStyle/>
        <a:p>
          <a:endParaRPr lang="uk-UA" b="1" i="1" noProof="0" dirty="0"/>
        </a:p>
      </dgm:t>
    </dgm:pt>
    <dgm:pt modelId="{405FA5FB-CB38-4A35-8D72-FE7108E80203}" type="pres">
      <dgm:prSet presAssocID="{D90281F3-7CC0-41EC-A99F-163D87A4A7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CD5739-1F41-4BA1-AA89-67004DD53170}" type="pres">
      <dgm:prSet presAssocID="{A807194D-8A77-4F4F-A2E4-84CC05F0FCE6}" presName="centerShape" presStyleLbl="node0" presStyleIdx="0" presStyleCnt="1" custScaleX="161876"/>
      <dgm:spPr/>
      <dgm:t>
        <a:bodyPr/>
        <a:lstStyle/>
        <a:p>
          <a:endParaRPr lang="ru-RU"/>
        </a:p>
      </dgm:t>
    </dgm:pt>
    <dgm:pt modelId="{4A0A8999-05BF-4C7B-9DBE-37E02659936B}" type="pres">
      <dgm:prSet presAssocID="{4A021C31-46C0-4A80-A9A5-169BD5281DA0}" presName="parTrans" presStyleLbl="bgSibTrans2D1" presStyleIdx="0" presStyleCnt="3" custLinFactNeighborX="-19488" custLinFactNeighborY="63349"/>
      <dgm:spPr/>
      <dgm:t>
        <a:bodyPr/>
        <a:lstStyle/>
        <a:p>
          <a:endParaRPr lang="ru-RU"/>
        </a:p>
      </dgm:t>
    </dgm:pt>
    <dgm:pt modelId="{15A9D653-3CE5-42EE-927C-EC968846AF08}" type="pres">
      <dgm:prSet presAssocID="{FB66DA96-6794-407F-90B9-4EF8E7B0FA02}" presName="node" presStyleLbl="node1" presStyleIdx="0" presStyleCnt="3" custScaleX="122374" custRadScaleRad="126352" custRadScaleInc="-1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A9D51-7606-4F1A-B826-5D4E4A5853A2}" type="pres">
      <dgm:prSet presAssocID="{F2801CD4-E8D4-4028-81DC-2B9C859CBD6D}" presName="parTrans" presStyleLbl="bgSibTrans2D1" presStyleIdx="1" presStyleCnt="3" custAng="178848" custScaleX="100465"/>
      <dgm:spPr/>
      <dgm:t>
        <a:bodyPr/>
        <a:lstStyle/>
        <a:p>
          <a:endParaRPr lang="ru-RU"/>
        </a:p>
      </dgm:t>
    </dgm:pt>
    <dgm:pt modelId="{D9400746-E3D2-45DB-94C7-CE231F513F2E}" type="pres">
      <dgm:prSet presAssocID="{08A25111-1415-4E43-A8BF-9B38F2B9F929}" presName="node" presStyleLbl="node1" presStyleIdx="1" presStyleCnt="3" custScaleX="152661" custScaleY="72418" custRadScaleRad="100135" custRadScaleInc="-4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65291-95D4-4A91-B527-007498E8B28E}" type="pres">
      <dgm:prSet presAssocID="{9B848035-D86A-4866-9F97-82983AB4057A}" presName="parTrans" presStyleLbl="bgSibTrans2D1" presStyleIdx="2" presStyleCnt="3" custScaleX="114250" custLinFactNeighborX="34069" custLinFactNeighborY="74927"/>
      <dgm:spPr/>
      <dgm:t>
        <a:bodyPr/>
        <a:lstStyle/>
        <a:p>
          <a:endParaRPr lang="ru-RU"/>
        </a:p>
      </dgm:t>
    </dgm:pt>
    <dgm:pt modelId="{83411CFC-3C0E-4148-AF34-211CCCC5026C}" type="pres">
      <dgm:prSet presAssocID="{D0C1F0D5-61BA-4B25-B804-CBE68E779065}" presName="node" presStyleLbl="node1" presStyleIdx="2" presStyleCnt="3" custScaleX="147511" custRadScaleRad="123587" custRadScaleInc="9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6FD184-0F86-4CBF-9CC4-7720C15E9864}" srcId="{A807194D-8A77-4F4F-A2E4-84CC05F0FCE6}" destId="{FB66DA96-6794-407F-90B9-4EF8E7B0FA02}" srcOrd="0" destOrd="0" parTransId="{4A021C31-46C0-4A80-A9A5-169BD5281DA0}" sibTransId="{82392B79-AF51-4FE0-9375-7F2952DDDE3B}"/>
    <dgm:cxn modelId="{0997D97E-2501-475D-8C8D-FCAB2E1C6194}" srcId="{A807194D-8A77-4F4F-A2E4-84CC05F0FCE6}" destId="{D0C1F0D5-61BA-4B25-B804-CBE68E779065}" srcOrd="2" destOrd="0" parTransId="{9B848035-D86A-4866-9F97-82983AB4057A}" sibTransId="{BE166C8B-5221-46B3-AEE4-0E1DC5EE06FF}"/>
    <dgm:cxn modelId="{4D6BBAB9-9C4F-495C-BAC7-7F50ED6E048C}" type="presOf" srcId="{D90281F3-7CC0-41EC-A99F-163D87A4A709}" destId="{405FA5FB-CB38-4A35-8D72-FE7108E80203}" srcOrd="0" destOrd="0" presId="urn:microsoft.com/office/officeart/2005/8/layout/radial4"/>
    <dgm:cxn modelId="{BF66F246-DEA6-4F2A-88C7-A4CB41F9C3E4}" srcId="{A807194D-8A77-4F4F-A2E4-84CC05F0FCE6}" destId="{08A25111-1415-4E43-A8BF-9B38F2B9F929}" srcOrd="1" destOrd="0" parTransId="{F2801CD4-E8D4-4028-81DC-2B9C859CBD6D}" sibTransId="{A5895F27-C698-47E1-B7E1-AD79AF1A29C3}"/>
    <dgm:cxn modelId="{5A9C21B0-58C9-4F56-A93F-84012C686C3E}" type="presOf" srcId="{9B848035-D86A-4866-9F97-82983AB4057A}" destId="{FE165291-95D4-4A91-B527-007498E8B28E}" srcOrd="0" destOrd="0" presId="urn:microsoft.com/office/officeart/2005/8/layout/radial4"/>
    <dgm:cxn modelId="{954D1803-65F5-4215-81C7-5ED0D8A69414}" srcId="{D90281F3-7CC0-41EC-A99F-163D87A4A709}" destId="{A807194D-8A77-4F4F-A2E4-84CC05F0FCE6}" srcOrd="0" destOrd="0" parTransId="{7B452AAA-04D4-457F-9C08-0B66762FCF6A}" sibTransId="{BF868D4A-F75E-4BD4-A9BB-9E6C489799FE}"/>
    <dgm:cxn modelId="{AC962359-0DCC-47BA-AF45-A5FF37210449}" type="presOf" srcId="{4A021C31-46C0-4A80-A9A5-169BD5281DA0}" destId="{4A0A8999-05BF-4C7B-9DBE-37E02659936B}" srcOrd="0" destOrd="0" presId="urn:microsoft.com/office/officeart/2005/8/layout/radial4"/>
    <dgm:cxn modelId="{4FA598FC-94A3-4D4B-BB2C-3153A012D716}" type="presOf" srcId="{FB66DA96-6794-407F-90B9-4EF8E7B0FA02}" destId="{15A9D653-3CE5-42EE-927C-EC968846AF08}" srcOrd="0" destOrd="0" presId="urn:microsoft.com/office/officeart/2005/8/layout/radial4"/>
    <dgm:cxn modelId="{C5C98981-34CC-4A01-8B2E-178EA4A69879}" type="presOf" srcId="{F2801CD4-E8D4-4028-81DC-2B9C859CBD6D}" destId="{AC7A9D51-7606-4F1A-B826-5D4E4A5853A2}" srcOrd="0" destOrd="0" presId="urn:microsoft.com/office/officeart/2005/8/layout/radial4"/>
    <dgm:cxn modelId="{1FD1091A-5576-43A5-ABF5-88F5E9B0CFB5}" type="presOf" srcId="{D0C1F0D5-61BA-4B25-B804-CBE68E779065}" destId="{83411CFC-3C0E-4148-AF34-211CCCC5026C}" srcOrd="0" destOrd="0" presId="urn:microsoft.com/office/officeart/2005/8/layout/radial4"/>
    <dgm:cxn modelId="{9729E4F8-F8A0-4F55-A7A0-5F33C0A8BF6E}" type="presOf" srcId="{08A25111-1415-4E43-A8BF-9B38F2B9F929}" destId="{D9400746-E3D2-45DB-94C7-CE231F513F2E}" srcOrd="0" destOrd="0" presId="urn:microsoft.com/office/officeart/2005/8/layout/radial4"/>
    <dgm:cxn modelId="{C620F993-5CFA-4765-A56B-D9BA1CE0A9F4}" type="presOf" srcId="{A807194D-8A77-4F4F-A2E4-84CC05F0FCE6}" destId="{AFCD5739-1F41-4BA1-AA89-67004DD53170}" srcOrd="0" destOrd="0" presId="urn:microsoft.com/office/officeart/2005/8/layout/radial4"/>
    <dgm:cxn modelId="{A2E69A4C-8506-4CCA-AD99-C8B07EC9A2B4}" type="presParOf" srcId="{405FA5FB-CB38-4A35-8D72-FE7108E80203}" destId="{AFCD5739-1F41-4BA1-AA89-67004DD53170}" srcOrd="0" destOrd="0" presId="urn:microsoft.com/office/officeart/2005/8/layout/radial4"/>
    <dgm:cxn modelId="{BD9CAADD-0FAE-4C35-956A-DBA634E6BA50}" type="presParOf" srcId="{405FA5FB-CB38-4A35-8D72-FE7108E80203}" destId="{4A0A8999-05BF-4C7B-9DBE-37E02659936B}" srcOrd="1" destOrd="0" presId="urn:microsoft.com/office/officeart/2005/8/layout/radial4"/>
    <dgm:cxn modelId="{DF065C6A-016D-411D-A55D-DF62C08A6643}" type="presParOf" srcId="{405FA5FB-CB38-4A35-8D72-FE7108E80203}" destId="{15A9D653-3CE5-42EE-927C-EC968846AF08}" srcOrd="2" destOrd="0" presId="urn:microsoft.com/office/officeart/2005/8/layout/radial4"/>
    <dgm:cxn modelId="{6F2D3871-76BA-41CB-ABF1-E3721C62D76B}" type="presParOf" srcId="{405FA5FB-CB38-4A35-8D72-FE7108E80203}" destId="{AC7A9D51-7606-4F1A-B826-5D4E4A5853A2}" srcOrd="3" destOrd="0" presId="urn:microsoft.com/office/officeart/2005/8/layout/radial4"/>
    <dgm:cxn modelId="{839B1C40-C7F1-4A3F-A09C-0C3BA323392C}" type="presParOf" srcId="{405FA5FB-CB38-4A35-8D72-FE7108E80203}" destId="{D9400746-E3D2-45DB-94C7-CE231F513F2E}" srcOrd="4" destOrd="0" presId="urn:microsoft.com/office/officeart/2005/8/layout/radial4"/>
    <dgm:cxn modelId="{DC999437-6AFC-4030-9083-01F742AE0684}" type="presParOf" srcId="{405FA5FB-CB38-4A35-8D72-FE7108E80203}" destId="{FE165291-95D4-4A91-B527-007498E8B28E}" srcOrd="5" destOrd="0" presId="urn:microsoft.com/office/officeart/2005/8/layout/radial4"/>
    <dgm:cxn modelId="{FD8445F7-A613-4A62-84F0-E41F55720702}" type="presParOf" srcId="{405FA5FB-CB38-4A35-8D72-FE7108E80203}" destId="{83411CFC-3C0E-4148-AF34-211CCCC5026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3200" b="0" i="1" noProof="0" dirty="0"/>
            <a:t>навчальних закладів;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200" b="0" i="1" noProof="0" dirty="0"/>
            <a:t>банків;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3200" b="0" i="1" noProof="0" dirty="0">
              <a:solidFill>
                <a:srgbClr val="002060"/>
              </a:solidFill>
            </a:rPr>
            <a:t>супермаркетів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ScaleY="125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3" custScaleY="125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3" custScaleY="125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 custT="1"/>
      <dgm:spPr/>
      <dgm:t>
        <a:bodyPr/>
        <a:lstStyle/>
        <a:p>
          <a:r>
            <a:rPr lang="uk-UA" sz="2400" b="1" i="1" noProof="0" dirty="0">
              <a:solidFill>
                <a:srgbClr val="002060"/>
              </a:solidFill>
            </a:rPr>
            <a:t>відкрити список імен комп'ютерів мережі;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 noProof="0" dirty="0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 noProof="0" dirty="0"/>
        </a:p>
      </dgm:t>
    </dgm:pt>
    <dgm:pt modelId="{9672D0FE-FD98-44E8-8FC5-FFBDCB668F57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b="1" i="1" noProof="0" dirty="0"/>
            <a:t>відкрити список папок зі спільним доступом потрібного комп'ютера, двічі клацнувши на його ярлику;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 noProof="0" dirty="0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 noProof="0" dirty="0"/>
        </a:p>
      </dgm:t>
    </dgm:pt>
    <dgm:pt modelId="{7066BC1C-376E-4712-B695-CCB0DDF0D40E}">
      <dgm:prSet phldrT="[Текст]" custT="1"/>
      <dgm:spPr/>
      <dgm:t>
        <a:bodyPr/>
        <a:lstStyle/>
        <a:p>
          <a:r>
            <a:rPr lang="uk-UA" sz="2400" b="1" i="1" noProof="0" dirty="0"/>
            <a:t>відкрити вікно потрібної папки, до якої відкрито спільний доступ по мережі, двічі клацнувши на її значку.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 noProof="0" dirty="0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 noProof="0" dirty="0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D5739-1F41-4BA1-AA89-67004DD53170}">
      <dsp:nvSpPr>
        <dsp:cNvPr id="0" name=""/>
        <dsp:cNvSpPr/>
      </dsp:nvSpPr>
      <dsp:spPr>
        <a:xfrm>
          <a:off x="3570345" y="3051310"/>
          <a:ext cx="4334580" cy="2677716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Завдяки використанню комп'ютерних мереж:</a:t>
          </a:r>
        </a:p>
      </dsp:txBody>
      <dsp:txXfrm>
        <a:off x="4205130" y="3443452"/>
        <a:ext cx="3065010" cy="1893432"/>
      </dsp:txXfrm>
    </dsp:sp>
    <dsp:sp modelId="{4A0A8999-05BF-4C7B-9DBE-37E02659936B}">
      <dsp:nvSpPr>
        <dsp:cNvPr id="0" name=""/>
        <dsp:cNvSpPr/>
      </dsp:nvSpPr>
      <dsp:spPr>
        <a:xfrm rot="12499824">
          <a:off x="1209232" y="2965099"/>
          <a:ext cx="2440947" cy="7631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A9D653-3CE5-42EE-927C-EC968846AF08}">
      <dsp:nvSpPr>
        <dsp:cNvPr id="0" name=""/>
        <dsp:cNvSpPr/>
      </dsp:nvSpPr>
      <dsp:spPr>
        <a:xfrm>
          <a:off x="274611" y="1266512"/>
          <a:ext cx="3112987" cy="20350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зменшується час на передавання даних</a:t>
          </a:r>
        </a:p>
      </dsp:txBody>
      <dsp:txXfrm>
        <a:off x="334216" y="1326117"/>
        <a:ext cx="2993777" cy="1915854"/>
      </dsp:txXfrm>
    </dsp:sp>
    <dsp:sp modelId="{AC7A9D51-7606-4F1A-B826-5D4E4A5853A2}">
      <dsp:nvSpPr>
        <dsp:cNvPr id="0" name=""/>
        <dsp:cNvSpPr/>
      </dsp:nvSpPr>
      <dsp:spPr>
        <a:xfrm rot="16200000">
          <a:off x="4574695" y="1523481"/>
          <a:ext cx="2067070" cy="7631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400746-E3D2-45DB-94C7-CE231F513F2E}">
      <dsp:nvSpPr>
        <dsp:cNvPr id="0" name=""/>
        <dsp:cNvSpPr/>
      </dsp:nvSpPr>
      <dsp:spPr>
        <a:xfrm>
          <a:off x="3613015" y="140819"/>
          <a:ext cx="3883437" cy="147375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розширюється доступ користувачів до інформаційних матеріалів</a:t>
          </a:r>
        </a:p>
      </dsp:txBody>
      <dsp:txXfrm>
        <a:off x="3656180" y="183984"/>
        <a:ext cx="3797107" cy="1387423"/>
      </dsp:txXfrm>
    </dsp:sp>
    <dsp:sp modelId="{FE165291-95D4-4A91-B527-007498E8B28E}">
      <dsp:nvSpPr>
        <dsp:cNvPr id="0" name=""/>
        <dsp:cNvSpPr/>
      </dsp:nvSpPr>
      <dsp:spPr>
        <a:xfrm rot="19842648">
          <a:off x="7947937" y="3034893"/>
          <a:ext cx="2700517" cy="763149"/>
        </a:xfrm>
        <a:prstGeom prst="leftArrow">
          <a:avLst>
            <a:gd name="adj1" fmla="val 60000"/>
            <a:gd name="adj2" fmla="val 5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411CFC-3C0E-4148-AF34-211CCCC5026C}">
      <dsp:nvSpPr>
        <dsp:cNvPr id="0" name=""/>
        <dsp:cNvSpPr/>
      </dsp:nvSpPr>
      <dsp:spPr>
        <a:xfrm>
          <a:off x="7647455" y="1248950"/>
          <a:ext cx="3752430" cy="2035064"/>
        </a:xfrm>
        <a:prstGeom prst="roundRect">
          <a:avLst>
            <a:gd name="adj" fmla="val 1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заощаджуються кошти на придбання програмного забезпечення та обладнання, яким можна спільно користуватися по мережі</a:t>
          </a:r>
        </a:p>
      </dsp:txBody>
      <dsp:txXfrm>
        <a:off x="7707060" y="1308555"/>
        <a:ext cx="3633220" cy="1915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393907" y="-521911"/>
          <a:ext cx="4046794" cy="4046794"/>
        </a:xfrm>
        <a:prstGeom prst="blockArc">
          <a:avLst>
            <a:gd name="adj1" fmla="val 18900000"/>
            <a:gd name="adj2" fmla="val 2700000"/>
            <a:gd name="adj3" fmla="val 53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19824" y="223718"/>
          <a:ext cx="6205143" cy="7537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72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i="1" kern="1200" noProof="0" dirty="0"/>
            <a:t>навчальних закладів;</a:t>
          </a:r>
        </a:p>
      </dsp:txBody>
      <dsp:txXfrm>
        <a:off x="419824" y="223718"/>
        <a:ext cx="6205143" cy="753751"/>
      </dsp:txXfrm>
    </dsp:sp>
    <dsp:sp modelId="{27878C57-BBF6-4C22-88FA-1C3D4933722D}">
      <dsp:nvSpPr>
        <dsp:cNvPr id="0" name=""/>
        <dsp:cNvSpPr/>
      </dsp:nvSpPr>
      <dsp:spPr>
        <a:xfrm>
          <a:off x="44453" y="225222"/>
          <a:ext cx="750743" cy="750743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638140" y="1124610"/>
          <a:ext cx="5986827" cy="75375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72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i="1" kern="1200" noProof="0" dirty="0"/>
            <a:t>банків;</a:t>
          </a:r>
        </a:p>
      </dsp:txBody>
      <dsp:txXfrm>
        <a:off x="638140" y="1124610"/>
        <a:ext cx="5986827" cy="753751"/>
      </dsp:txXfrm>
    </dsp:sp>
    <dsp:sp modelId="{E63EBB38-5984-4F74-98F1-254621592311}">
      <dsp:nvSpPr>
        <dsp:cNvPr id="0" name=""/>
        <dsp:cNvSpPr/>
      </dsp:nvSpPr>
      <dsp:spPr>
        <a:xfrm>
          <a:off x="262769" y="1126114"/>
          <a:ext cx="750743" cy="750743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419824" y="2025501"/>
          <a:ext cx="6205143" cy="7537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72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i="1" kern="1200" noProof="0" dirty="0">
              <a:solidFill>
                <a:srgbClr val="002060"/>
              </a:solidFill>
            </a:rPr>
            <a:t>супермаркетів тощо.</a:t>
          </a:r>
        </a:p>
      </dsp:txBody>
      <dsp:txXfrm>
        <a:off x="419824" y="2025501"/>
        <a:ext cx="6205143" cy="753751"/>
      </dsp:txXfrm>
    </dsp:sp>
    <dsp:sp modelId="{D13D7DA6-9D1E-4150-A6AE-C6ABC36166D5}">
      <dsp:nvSpPr>
        <dsp:cNvPr id="0" name=""/>
        <dsp:cNvSpPr/>
      </dsp:nvSpPr>
      <dsp:spPr>
        <a:xfrm>
          <a:off x="44453" y="2027006"/>
          <a:ext cx="750743" cy="750743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10093705" cy="1119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>
              <a:solidFill>
                <a:srgbClr val="002060"/>
              </a:solidFill>
            </a:rPr>
            <a:t>відкрити список імен комп'ютерів мережі;</a:t>
          </a:r>
        </a:p>
      </dsp:txBody>
      <dsp:txXfrm>
        <a:off x="32785" y="32785"/>
        <a:ext cx="8885838" cy="1053781"/>
      </dsp:txXfrm>
    </dsp:sp>
    <dsp:sp modelId="{BD948475-3A72-4282-A7E2-E1FA6E7405A3}">
      <dsp:nvSpPr>
        <dsp:cNvPr id="0" name=""/>
        <dsp:cNvSpPr/>
      </dsp:nvSpPr>
      <dsp:spPr>
        <a:xfrm>
          <a:off x="890621" y="1305909"/>
          <a:ext cx="10093705" cy="111935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/>
            <a:t>відкрити список папок зі спільним доступом потрібного комп'ютера, двічі клацнувши на його ярлику;</a:t>
          </a:r>
        </a:p>
      </dsp:txBody>
      <dsp:txXfrm>
        <a:off x="923406" y="1338694"/>
        <a:ext cx="8409936" cy="1053781"/>
      </dsp:txXfrm>
    </dsp:sp>
    <dsp:sp modelId="{1145D2C8-A92A-4865-87E9-A87784D21A56}">
      <dsp:nvSpPr>
        <dsp:cNvPr id="0" name=""/>
        <dsp:cNvSpPr/>
      </dsp:nvSpPr>
      <dsp:spPr>
        <a:xfrm>
          <a:off x="1781242" y="2611819"/>
          <a:ext cx="10093705" cy="1119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/>
            <a:t>відкрити вікно потрібної папки, до якої відкрито спільний доступ по мережі, двічі клацнувши на її значку.</a:t>
          </a:r>
        </a:p>
      </dsp:txBody>
      <dsp:txXfrm>
        <a:off x="1814027" y="2644604"/>
        <a:ext cx="8409936" cy="1053781"/>
      </dsp:txXfrm>
    </dsp:sp>
    <dsp:sp modelId="{DDE98724-F0BF-42B0-9DD4-2E7B480097DD}">
      <dsp:nvSpPr>
        <dsp:cNvPr id="0" name=""/>
        <dsp:cNvSpPr/>
      </dsp:nvSpPr>
      <dsp:spPr>
        <a:xfrm>
          <a:off x="9366127" y="848841"/>
          <a:ext cx="727578" cy="727578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300" b="1" i="1" kern="1200" noProof="0" dirty="0"/>
        </a:p>
      </dsp:txBody>
      <dsp:txXfrm>
        <a:off x="9529832" y="848841"/>
        <a:ext cx="400168" cy="547502"/>
      </dsp:txXfrm>
    </dsp:sp>
    <dsp:sp modelId="{35679B1A-FF17-4F85-9F41-FE26B7B9FE9C}">
      <dsp:nvSpPr>
        <dsp:cNvPr id="0" name=""/>
        <dsp:cNvSpPr/>
      </dsp:nvSpPr>
      <dsp:spPr>
        <a:xfrm>
          <a:off x="10256748" y="2147288"/>
          <a:ext cx="727578" cy="727578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300" b="1" i="1" kern="1200" noProof="0" dirty="0"/>
        </a:p>
      </dsp:txBody>
      <dsp:txXfrm>
        <a:off x="10420453" y="2147288"/>
        <a:ext cx="400168" cy="547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8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20E47D-D527-4D26-B9F6-9B477937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9048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Комп’ютерні мережі. Локальна мережа. Використання мережевих папок</a:t>
            </a:r>
          </a:p>
        </p:txBody>
      </p:sp>
      <p:pic>
        <p:nvPicPr>
          <p:cNvPr id="10" name="Picture 4" descr="network, receive icon">
            <a:extLst>
              <a:ext uri="{FF2B5EF4-FFF2-40B4-BE49-F238E27FC236}">
                <a16:creationId xmlns:a16="http://schemas.microsoft.com/office/drawing/2014/main" id="{8B6610DC-D603-43C4-A764-4A0C546F6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35" y="3587772"/>
            <a:ext cx="2489469" cy="24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older, network icon">
            <a:extLst>
              <a:ext uri="{FF2B5EF4-FFF2-40B4-BE49-F238E27FC236}">
                <a16:creationId xmlns:a16="http://schemas.microsoft.com/office/drawing/2014/main" id="{8E4A70D7-DE7A-4E5D-B770-8D86ACFD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397" y="3587772"/>
            <a:ext cx="2643909" cy="26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Локальна мережа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 вже працювали з комп'ютерною мережею </a:t>
            </a:r>
            <a:r>
              <a:rPr lang="uk-UA" sz="2800" b="1" i="1" kern="0" dirty="0">
                <a:solidFill>
                  <a:srgbClr val="FFFF00"/>
                </a:solidFill>
              </a:rPr>
              <a:t>Інтернет</a:t>
            </a:r>
            <a:r>
              <a:rPr lang="uk-UA" sz="2800" b="1" i="1" kern="0" dirty="0">
                <a:solidFill>
                  <a:schemeClr val="bg1"/>
                </a:solidFill>
              </a:rPr>
              <a:t> і знаєте, що вона з'єднує мільйони комп'ютерів з різних частин світу. Тому </a:t>
            </a:r>
            <a:r>
              <a:rPr lang="uk-UA" sz="2800" b="1" i="1" kern="0" dirty="0">
                <a:solidFill>
                  <a:srgbClr val="FFFF00"/>
                </a:solidFill>
              </a:rPr>
              <a:t>Інтернет</a:t>
            </a:r>
            <a:r>
              <a:rPr lang="uk-UA" sz="2800" b="1" i="1" kern="0" dirty="0">
                <a:solidFill>
                  <a:schemeClr val="bg1"/>
                </a:solidFill>
              </a:rPr>
              <a:t>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глобальною</a:t>
            </a:r>
            <a:r>
              <a:rPr lang="uk-UA" sz="2800" b="1" i="1" kern="0" dirty="0">
                <a:solidFill>
                  <a:schemeClr val="bg1"/>
                </a:solidFill>
              </a:rPr>
              <a:t> мережею.</a:t>
            </a:r>
          </a:p>
        </p:txBody>
      </p:sp>
      <p:pic>
        <p:nvPicPr>
          <p:cNvPr id="6" name="Picture 2" descr="https://console.ihotelier.com/opencms/export/system/modules/com.tc.properties/TravelClick/Properties/75578/media/Services/INTERNET_1400034901595.jpg">
            <a:extLst>
              <a:ext uri="{FF2B5EF4-FFF2-40B4-BE49-F238E27FC236}">
                <a16:creationId xmlns:a16="http://schemas.microsoft.com/office/drawing/2014/main" id="{F90885E9-2C71-4F14-94F3-80362B17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2" y="3095560"/>
            <a:ext cx="4359686" cy="359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ec.europa.eu/digital-agenda/sites/digital-agenda/files/future_internet_540px.jpg">
            <a:extLst>
              <a:ext uri="{FF2B5EF4-FFF2-40B4-BE49-F238E27FC236}">
                <a16:creationId xmlns:a16="http://schemas.microsoft.com/office/drawing/2014/main" id="{5CB9AB52-611B-44F5-9915-BC2D72874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8" b="18119"/>
          <a:stretch/>
        </p:blipFill>
        <p:spPr bwMode="auto">
          <a:xfrm>
            <a:off x="4723569" y="3095560"/>
            <a:ext cx="7398581" cy="359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6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Локальна мережа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F0CFE-609E-4806-9931-7AA151AD1487}"/>
              </a:ext>
            </a:extLst>
          </p:cNvPr>
          <p:cNvSpPr txBox="1"/>
          <p:nvPr/>
        </p:nvSpPr>
        <p:spPr>
          <a:xfrm>
            <a:off x="72008" y="3610089"/>
            <a:ext cx="529247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Локальні мережі створюють для потреб: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A6717F63-478B-402B-963E-C4CB9A770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189840"/>
              </p:ext>
            </p:extLst>
          </p:nvPr>
        </p:nvGraphicFramePr>
        <p:xfrm>
          <a:off x="5364480" y="3584864"/>
          <a:ext cx="6663397" cy="300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F758D6-5C8F-4704-9CD6-9C52EE390194}"/>
              </a:ext>
            </a:extLst>
          </p:cNvPr>
          <p:cNvSpPr txBox="1"/>
          <p:nvPr/>
        </p:nvSpPr>
        <p:spPr>
          <a:xfrm>
            <a:off x="72008" y="4689946"/>
            <a:ext cx="529247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локальній мережі може бути від </a:t>
            </a:r>
            <a:r>
              <a:rPr lang="uk-UA" sz="2800" b="1" i="1" kern="0" dirty="0">
                <a:solidFill>
                  <a:srgbClr val="FFFF00"/>
                </a:solidFill>
              </a:rPr>
              <a:t>двох</a:t>
            </a:r>
            <a:r>
              <a:rPr lang="uk-UA" sz="2800" b="1" i="1" kern="0" dirty="0">
                <a:solidFill>
                  <a:schemeClr val="bg1"/>
                </a:solidFill>
              </a:rPr>
              <a:t> до </a:t>
            </a:r>
            <a:r>
              <a:rPr lang="uk-UA" sz="2800" b="1" i="1" kern="0" dirty="0">
                <a:solidFill>
                  <a:srgbClr val="FFFF00"/>
                </a:solidFill>
              </a:rPr>
              <a:t>кількох тисяч </a:t>
            </a:r>
            <a:r>
              <a:rPr lang="uk-UA" sz="2800" b="1" i="1" kern="0" dirty="0">
                <a:solidFill>
                  <a:schemeClr val="bg1"/>
                </a:solidFill>
              </a:rPr>
              <a:t>комп'ютерів.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AD6E7-0FB4-41B9-A56B-47C8E03610BF}"/>
              </a:ext>
            </a:extLst>
          </p:cNvPr>
          <p:cNvSpPr txBox="1"/>
          <p:nvPr/>
        </p:nvSpPr>
        <p:spPr>
          <a:xfrm>
            <a:off x="1403648" y="1196752"/>
            <a:ext cx="10718502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Локальна мережа </a:t>
            </a:r>
            <a:r>
              <a:rPr lang="uk-UA" sz="2800" b="1" i="1" kern="0" dirty="0">
                <a:solidFill>
                  <a:srgbClr val="FFFFFF"/>
                </a:solidFill>
              </a:rPr>
              <a:t>— це комп'ютерна мережа, що з'єднує комп'ютери та інші пристрої, розміщені на порівняно невеликій відстані один від одного, зазвичай у межах однієї або кількох сусідніх будівель.</a:t>
            </a:r>
          </a:p>
        </p:txBody>
      </p:sp>
      <p:pic>
        <p:nvPicPr>
          <p:cNvPr id="12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F8DD11D9-4475-4280-BA55-4EE79355F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Локальна мережа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побудови </a:t>
            </a:r>
            <a:r>
              <a:rPr lang="uk-UA" sz="2800" b="1" i="1" kern="0" dirty="0">
                <a:solidFill>
                  <a:srgbClr val="FFFF00"/>
                </a:solidFill>
              </a:rPr>
              <a:t>локальної мережі </a:t>
            </a:r>
            <a:r>
              <a:rPr lang="uk-UA" sz="2800" b="1" i="1" kern="0" dirty="0">
                <a:solidFill>
                  <a:schemeClr val="bg1"/>
                </a:solidFill>
              </a:rPr>
              <a:t>потрібно кожен комп'ютер з'єднати зі спеціальним пристроєм, який призначено для пересилання даних між комп'ютерами. Такі пристрої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комунікаційними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Picture 2" descr="Ð ÐµÐ·ÑÐ»ÑÑÐ°Ñ Ð¿Ð¾ÑÑÐºÑ Ð·Ð¾Ð±ÑÐ°Ð¶ÐµÐ½Ñ Ð·Ð° Ð·Ð°Ð¿Ð¸ÑÐ¾Ð¼ &quot;Wi-Fi network&quot;">
            <a:extLst>
              <a:ext uri="{FF2B5EF4-FFF2-40B4-BE49-F238E27FC236}">
                <a16:creationId xmlns:a16="http://schemas.microsoft.com/office/drawing/2014/main" id="{CE02934D-D358-4854-9770-F3B0653E9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0" b="10168"/>
          <a:stretch/>
        </p:blipFill>
        <p:spPr bwMode="auto">
          <a:xfrm>
            <a:off x="5242560" y="3176691"/>
            <a:ext cx="6879590" cy="33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 ÐµÐ·ÑÐ»ÑÑÐ°Ñ Ð¿Ð¾ÑÑÐºÑ Ð·Ð¾Ð±ÑÐ°Ð¶ÐµÐ½Ñ Ð·Ð° Ð·Ð°Ð¿Ð¸ÑÐ¾Ð¼ &quot;computer network icon&quot;">
            <a:extLst>
              <a:ext uri="{FF2B5EF4-FFF2-40B4-BE49-F238E27FC236}">
                <a16:creationId xmlns:a16="http://schemas.microsoft.com/office/drawing/2014/main" id="{73731EA0-3441-4C9E-9344-0F08EA37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2" y="3176691"/>
            <a:ext cx="3166558" cy="316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Локальна мережа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З'єднання здійснюється: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0C9B02-18C6-4125-9680-222C1DC5D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59" y="2469124"/>
            <a:ext cx="4949189" cy="2969513"/>
          </a:xfrm>
          <a:prstGeom prst="rect">
            <a:avLst/>
          </a:prstGeom>
        </p:spPr>
      </p:pic>
      <p:pic>
        <p:nvPicPr>
          <p:cNvPr id="7" name="Picture 2" descr="http://www.mygeekonsite.com/wp-content/uploads/2014/08/network_cabling.jpg">
            <a:extLst>
              <a:ext uri="{FF2B5EF4-FFF2-40B4-BE49-F238E27FC236}">
                <a16:creationId xmlns:a16="http://schemas.microsoft.com/office/drawing/2014/main" id="{391C202B-7C43-4AEB-80D4-6C42FDB6F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430" y="2469124"/>
            <a:ext cx="5237308" cy="29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B91F73-3122-4924-8025-97D726A2DA19}"/>
              </a:ext>
            </a:extLst>
          </p:cNvPr>
          <p:cNvSpPr txBox="1"/>
          <p:nvPr/>
        </p:nvSpPr>
        <p:spPr>
          <a:xfrm>
            <a:off x="72007" y="1811713"/>
            <a:ext cx="59723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Дротами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7F483-EB85-45FC-AC69-C7AAB53EDDB6}"/>
              </a:ext>
            </a:extLst>
          </p:cNvPr>
          <p:cNvSpPr txBox="1"/>
          <p:nvPr/>
        </p:nvSpPr>
        <p:spPr>
          <a:xfrm>
            <a:off x="6149819" y="1811713"/>
            <a:ext cx="59723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Бездротовою технологією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30170F-B765-4072-B896-9A0ED1FEEFB6}"/>
              </a:ext>
            </a:extLst>
          </p:cNvPr>
          <p:cNvSpPr txBox="1"/>
          <p:nvPr/>
        </p:nvSpPr>
        <p:spPr>
          <a:xfrm>
            <a:off x="72007" y="561346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організації роботи мережі також потрібно мати спеціальне програмне забезпечення.</a:t>
            </a:r>
          </a:p>
        </p:txBody>
      </p:sp>
    </p:spTree>
    <p:extLst>
      <p:ext uri="{BB962C8B-B14F-4D97-AF65-F5344CB8AC3E}">
        <p14:creationId xmlns:p14="http://schemas.microsoft.com/office/powerpoint/2010/main" val="42687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Перегляд списку імен комп'ютерів</a:t>
            </a:r>
            <a:br>
              <a:rPr lang="uk-UA" dirty="0"/>
            </a:br>
            <a:r>
              <a:rPr lang="uk-UA" dirty="0"/>
              <a:t>у локальній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Кожен комп'ютер у мережі має ім'я.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12EF931-D018-4409-8DFF-5CCFA70E241F}"/>
              </a:ext>
            </a:extLst>
          </p:cNvPr>
          <p:cNvSpPr/>
          <p:nvPr/>
        </p:nvSpPr>
        <p:spPr>
          <a:xfrm>
            <a:off x="72007" y="3369063"/>
            <a:ext cx="2887061" cy="8879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kern="0" dirty="0">
                <a:solidFill>
                  <a:srgbClr val="FFFFFF"/>
                </a:solidFill>
              </a:rPr>
              <a:t>teacher-201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3EE3743-FA4D-40CF-9E3E-CD6FBFCFEC68}"/>
              </a:ext>
            </a:extLst>
          </p:cNvPr>
          <p:cNvSpPr/>
          <p:nvPr/>
        </p:nvSpPr>
        <p:spPr>
          <a:xfrm>
            <a:off x="3125137" y="3369063"/>
            <a:ext cx="2887061" cy="8879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201-01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A034998-CA5E-497B-A06B-724530A2A0A4}"/>
              </a:ext>
            </a:extLst>
          </p:cNvPr>
          <p:cNvSpPr/>
          <p:nvPr/>
        </p:nvSpPr>
        <p:spPr>
          <a:xfrm>
            <a:off x="6178266" y="3369063"/>
            <a:ext cx="2887061" cy="8879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201-02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666776B-C435-4715-8153-9885FFBFC936}"/>
              </a:ext>
            </a:extLst>
          </p:cNvPr>
          <p:cNvSpPr/>
          <p:nvPr/>
        </p:nvSpPr>
        <p:spPr>
          <a:xfrm>
            <a:off x="9229549" y="3370981"/>
            <a:ext cx="2887061" cy="8879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201-03, тощо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id="{44F1CC7A-D33A-4C47-A4C4-5811260B2F9B}"/>
              </a:ext>
            </a:extLst>
          </p:cNvPr>
          <p:cNvSpPr/>
          <p:nvPr/>
        </p:nvSpPr>
        <p:spPr>
          <a:xfrm>
            <a:off x="72007" y="1853407"/>
            <a:ext cx="5170553" cy="1388241"/>
          </a:xfrm>
          <a:prstGeom prst="wedgeRectCallout">
            <a:avLst>
              <a:gd name="adj1" fmla="val -34443"/>
              <a:gd name="adj2" fmla="val 68355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комп'ютер, з яким працює вчитель, може мати ім'я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658D80F-0DA2-4472-9198-852534B3A503}"/>
              </a:ext>
            </a:extLst>
          </p:cNvPr>
          <p:cNvSpPr/>
          <p:nvPr/>
        </p:nvSpPr>
        <p:spPr>
          <a:xfrm>
            <a:off x="5445760" y="1853407"/>
            <a:ext cx="667639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комп'ютери учнів можуть мати імена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170" name="Picture 2" descr="All, computer, in, one, pc, personal icon | Icon search engine">
            <a:extLst>
              <a:ext uri="{FF2B5EF4-FFF2-40B4-BE49-F238E27FC236}">
                <a16:creationId xmlns:a16="http://schemas.microsoft.com/office/drawing/2014/main" id="{C8A90365-D96A-4199-A15C-05FB45CC0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86" y="4317600"/>
            <a:ext cx="2337361" cy="23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ll, computer, in, one, pc, personal icon | Icon search engine">
            <a:extLst>
              <a:ext uri="{FF2B5EF4-FFF2-40B4-BE49-F238E27FC236}">
                <a16:creationId xmlns:a16="http://schemas.microsoft.com/office/drawing/2014/main" id="{A9BB9F6F-2DB5-4BF5-B980-F6E91A8A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55" y="4317600"/>
            <a:ext cx="2337361" cy="23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ll, computer, in, one, pc, personal icon | Icon search engine">
            <a:extLst>
              <a:ext uri="{FF2B5EF4-FFF2-40B4-BE49-F238E27FC236}">
                <a16:creationId xmlns:a16="http://schemas.microsoft.com/office/drawing/2014/main" id="{A0B20AB8-F6F1-4737-A7DB-B97C0972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324" y="4317600"/>
            <a:ext cx="2337361" cy="23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mputer, desktop, display, mac, monitor, pc, personal computer ">
            <a:extLst>
              <a:ext uri="{FF2B5EF4-FFF2-40B4-BE49-F238E27FC236}">
                <a16:creationId xmlns:a16="http://schemas.microsoft.com/office/drawing/2014/main" id="{67F32205-9011-4973-8C10-A7543B101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4031961"/>
            <a:ext cx="2826028" cy="282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Перегляд списку імен комп'ютерів</a:t>
            </a:r>
            <a:br>
              <a:rPr lang="uk-UA" dirty="0"/>
            </a:br>
            <a:r>
              <a:rPr lang="uk-UA" dirty="0"/>
              <a:t>у локальній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операційній системі </a:t>
            </a:r>
            <a:r>
              <a:rPr lang="en-US" sz="2800" b="1" i="1" kern="0" dirty="0">
                <a:solidFill>
                  <a:srgbClr val="FFFF00"/>
                </a:solidFill>
              </a:rPr>
              <a:t>Windows 10 </a:t>
            </a:r>
            <a:r>
              <a:rPr lang="uk-UA" sz="2800" b="1" i="1" kern="0" dirty="0">
                <a:solidFill>
                  <a:schemeClr val="bg1"/>
                </a:solidFill>
              </a:rPr>
              <a:t>у лівій частині вікна </a:t>
            </a:r>
            <a:r>
              <a:rPr lang="uk-UA" sz="2800" b="1" i="1" kern="0" dirty="0">
                <a:solidFill>
                  <a:srgbClr val="FFFF00"/>
                </a:solidFill>
              </a:rPr>
              <a:t>Провідника</a:t>
            </a:r>
            <a:r>
              <a:rPr lang="uk-UA" sz="2800" b="1" i="1" kern="0" dirty="0">
                <a:solidFill>
                  <a:schemeClr val="bg1"/>
                </a:solidFill>
              </a:rPr>
              <a:t> є об'єкт </a:t>
            </a:r>
            <a:r>
              <a:rPr lang="uk-UA" sz="2800" b="1" i="1" kern="0" dirty="0">
                <a:solidFill>
                  <a:srgbClr val="FFFF00"/>
                </a:solidFill>
              </a:rPr>
              <a:t>Мережа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50D934-1E29-49F8-AD02-87453A57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08" y="2227764"/>
            <a:ext cx="10400983" cy="445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FE0591F-6F44-441C-99ED-130B883B30A2}"/>
              </a:ext>
            </a:extLst>
          </p:cNvPr>
          <p:cNvSpPr/>
          <p:nvPr/>
        </p:nvSpPr>
        <p:spPr>
          <a:xfrm>
            <a:off x="863890" y="5969782"/>
            <a:ext cx="2252690" cy="34211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1A8B4F25-9D1B-4EF7-8B0B-0D0787BE7723}"/>
              </a:ext>
            </a:extLst>
          </p:cNvPr>
          <p:cNvSpPr/>
          <p:nvPr/>
        </p:nvSpPr>
        <p:spPr>
          <a:xfrm rot="18900000">
            <a:off x="1542096" y="529585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5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Перегляд списку імен комп'ютерів</a:t>
            </a:r>
            <a:br>
              <a:rPr lang="uk-UA" dirty="0"/>
            </a:br>
            <a:r>
              <a:rPr lang="uk-UA" dirty="0"/>
              <a:t>у локальній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7" y="1196763"/>
            <a:ext cx="631840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вибрати цей значок, то в </a:t>
            </a:r>
            <a:r>
              <a:rPr lang="uk-UA" sz="2800" b="1" i="1" kern="0" dirty="0">
                <a:solidFill>
                  <a:srgbClr val="FFFF00"/>
                </a:solidFill>
              </a:rPr>
              <a:t>Робочій області </a:t>
            </a:r>
            <a:r>
              <a:rPr lang="uk-UA" sz="2800" b="1" i="1" kern="0" dirty="0">
                <a:solidFill>
                  <a:schemeClr val="bg1"/>
                </a:solidFill>
              </a:rPr>
              <a:t>вікна </a:t>
            </a:r>
            <a:r>
              <a:rPr lang="uk-UA" sz="2800" b="1" i="1" kern="0" dirty="0">
                <a:solidFill>
                  <a:srgbClr val="FFFF00"/>
                </a:solidFill>
              </a:rPr>
              <a:t>Провідника</a:t>
            </a:r>
            <a:r>
              <a:rPr lang="uk-UA" sz="2800" b="1" i="1" kern="0" dirty="0">
                <a:solidFill>
                  <a:schemeClr val="bg1"/>
                </a:solidFill>
              </a:rPr>
              <a:t> відобразяться ярлики комп'ютерів, увімкнених і підключених до мережі в цей момент.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A185D-92D1-4462-A1EA-77709A320E48}"/>
              </a:ext>
            </a:extLst>
          </p:cNvPr>
          <p:cNvSpPr txBox="1"/>
          <p:nvPr/>
        </p:nvSpPr>
        <p:spPr>
          <a:xfrm>
            <a:off x="72007" y="3990351"/>
            <a:ext cx="631840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Ярлики комп'ютерів мережі також можна побачити в лівій частині вікна </a:t>
            </a:r>
            <a:r>
              <a:rPr lang="uk-UA" sz="2800" b="1" i="1" kern="0" dirty="0">
                <a:solidFill>
                  <a:srgbClr val="FFFF00"/>
                </a:solidFill>
              </a:rPr>
              <a:t>Провідника</a:t>
            </a:r>
            <a:r>
              <a:rPr lang="uk-UA" sz="2800" b="1" i="1" kern="0" dirty="0">
                <a:solidFill>
                  <a:schemeClr val="bg1"/>
                </a:solidFill>
              </a:rPr>
              <a:t>, якщо розкрити список об'єкта </a:t>
            </a:r>
            <a:r>
              <a:rPr lang="uk-UA" sz="2800" b="1" i="1" kern="0" dirty="0">
                <a:solidFill>
                  <a:srgbClr val="FFFF00"/>
                </a:solidFill>
              </a:rPr>
              <a:t>Мережа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E0CC8C-C0EF-4F74-87DA-5D591DC787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8456"/>
          <a:stretch/>
        </p:blipFill>
        <p:spPr>
          <a:xfrm>
            <a:off x="6624637" y="1196763"/>
            <a:ext cx="5314518" cy="5471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12F7871-7AD4-4EC5-BDB0-BD01D495C8E1}"/>
              </a:ext>
            </a:extLst>
          </p:cNvPr>
          <p:cNvSpPr/>
          <p:nvPr/>
        </p:nvSpPr>
        <p:spPr>
          <a:xfrm>
            <a:off x="6609396" y="5145280"/>
            <a:ext cx="2744153" cy="122122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954BE638-E3BD-4D40-B025-E9B7FAC55578}"/>
              </a:ext>
            </a:extLst>
          </p:cNvPr>
          <p:cNvSpPr/>
          <p:nvPr/>
        </p:nvSpPr>
        <p:spPr>
          <a:xfrm rot="18900000">
            <a:off x="6662179" y="452355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29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Перегляд списку імен комп'ютерів</a:t>
            </a:r>
            <a:br>
              <a:rPr lang="uk-UA" dirty="0"/>
            </a:br>
            <a:r>
              <a:rPr lang="uk-UA" dirty="0"/>
              <a:t>у локальній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2253E-1318-4F09-B2BD-27EEDD5AB8A0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Отже, для перегляду списку імен комп'ютерів, підключених до локальної мережі, потрібно: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F8541-7FC2-4A0D-984A-11739587F84B}"/>
              </a:ext>
            </a:extLst>
          </p:cNvPr>
          <p:cNvSpPr txBox="1"/>
          <p:nvPr/>
        </p:nvSpPr>
        <p:spPr>
          <a:xfrm>
            <a:off x="72008" y="2237396"/>
            <a:ext cx="536522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Відкрити папку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Мережа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E453E-69C9-4F1B-8057-052A3D5E1142}"/>
              </a:ext>
            </a:extLst>
          </p:cNvPr>
          <p:cNvSpPr txBox="1"/>
          <p:nvPr/>
        </p:nvSpPr>
        <p:spPr>
          <a:xfrm>
            <a:off x="6754768" y="2237396"/>
            <a:ext cx="536522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вікні Провідника обрати папку </a:t>
            </a:r>
            <a:r>
              <a:rPr lang="uk-UA" sz="2800" b="1" i="1" kern="0" dirty="0">
                <a:solidFill>
                  <a:srgbClr val="FFFF00"/>
                </a:solidFill>
              </a:rPr>
              <a:t>Мережа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D2A7F7-0CD8-48AC-A76E-428DBEBA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954" y="3316626"/>
            <a:ext cx="2998436" cy="3139667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FE188A8-F4D7-4AD1-B123-AD2AA61DB818}"/>
              </a:ext>
            </a:extLst>
          </p:cNvPr>
          <p:cNvSpPr/>
          <p:nvPr/>
        </p:nvSpPr>
        <p:spPr>
          <a:xfrm>
            <a:off x="1558954" y="5565775"/>
            <a:ext cx="806421" cy="89051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78887FCB-7889-4114-A659-DF9BFA48A465}"/>
              </a:ext>
            </a:extLst>
          </p:cNvPr>
          <p:cNvSpPr/>
          <p:nvPr/>
        </p:nvSpPr>
        <p:spPr>
          <a:xfrm rot="18900000">
            <a:off x="2047070" y="49713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74A177-15BB-4531-A2A2-D13D473977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3"/>
          <a:stretch/>
        </p:blipFill>
        <p:spPr>
          <a:xfrm>
            <a:off x="5437233" y="3347623"/>
            <a:ext cx="6684917" cy="3341144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4DA68FB-F6C6-4FC2-B7A9-042EE14C25D0}"/>
              </a:ext>
            </a:extLst>
          </p:cNvPr>
          <p:cNvSpPr/>
          <p:nvPr/>
        </p:nvSpPr>
        <p:spPr>
          <a:xfrm>
            <a:off x="5588050" y="6073656"/>
            <a:ext cx="1101675" cy="34124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079D80ED-22C0-47E2-B6D0-FE8011A2E5E9}"/>
              </a:ext>
            </a:extLst>
          </p:cNvPr>
          <p:cNvSpPr/>
          <p:nvPr/>
        </p:nvSpPr>
        <p:spPr>
          <a:xfrm rot="18900000">
            <a:off x="5758069" y="538095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627E4-FA04-49AD-A3BE-B96BF1CFBE34}"/>
              </a:ext>
            </a:extLst>
          </p:cNvPr>
          <p:cNvSpPr txBox="1"/>
          <p:nvPr/>
        </p:nvSpPr>
        <p:spPr>
          <a:xfrm>
            <a:off x="5588050" y="2400445"/>
            <a:ext cx="1018058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з папками та файлами</a:t>
            </a:r>
            <a:br>
              <a:rPr lang="uk-UA" dirty="0"/>
            </a:br>
            <a:r>
              <a:rPr lang="uk-UA" dirty="0"/>
              <a:t>в локальній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655739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того щоб користувачі могли працювати з файлами та папками деякої папки, розміщеної на одному з комп'ютерів мережі, до неї має бути відкрито </a:t>
            </a:r>
            <a:r>
              <a:rPr lang="uk-UA" sz="2800" b="1" i="1" kern="0" dirty="0">
                <a:solidFill>
                  <a:srgbClr val="FFFF00"/>
                </a:solidFill>
              </a:rPr>
              <a:t>спільний доступ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194" name="Picture 2" descr="folder, shared icon">
            <a:extLst>
              <a:ext uri="{FF2B5EF4-FFF2-40B4-BE49-F238E27FC236}">
                <a16:creationId xmlns:a16="http://schemas.microsoft.com/office/drawing/2014/main" id="{2921DC12-FF41-4C8E-8409-71C62741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57" y="1196763"/>
            <a:ext cx="3315779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D00FCF-E38B-4973-B2B5-6002DF5B18E1}"/>
              </a:ext>
            </a:extLst>
          </p:cNvPr>
          <p:cNvSpPr txBox="1"/>
          <p:nvPr/>
        </p:nvSpPr>
        <p:spPr>
          <a:xfrm>
            <a:off x="72008" y="454486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Доступ може бут: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DB7D33-D51D-4776-8691-1DAB5F03B7DC}"/>
              </a:ext>
            </a:extLst>
          </p:cNvPr>
          <p:cNvSpPr txBox="1"/>
          <p:nvPr/>
        </p:nvSpPr>
        <p:spPr>
          <a:xfrm>
            <a:off x="72009" y="5213303"/>
            <a:ext cx="498767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повним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9114D-EFFE-44C4-944E-390C2B11BBA9}"/>
              </a:ext>
            </a:extLst>
          </p:cNvPr>
          <p:cNvSpPr txBox="1"/>
          <p:nvPr/>
        </p:nvSpPr>
        <p:spPr>
          <a:xfrm>
            <a:off x="7134478" y="5213303"/>
            <a:ext cx="498767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частковим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3B168-5DA7-42AB-B5C7-137EF331F0E9}"/>
              </a:ext>
            </a:extLst>
          </p:cNvPr>
          <p:cNvSpPr txBox="1"/>
          <p:nvPr/>
        </p:nvSpPr>
        <p:spPr>
          <a:xfrm>
            <a:off x="5171185" y="5244080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з папками та файлами</a:t>
            </a:r>
            <a:br>
              <a:rPr lang="uk-UA" dirty="0"/>
            </a:br>
            <a:r>
              <a:rPr lang="uk-UA" dirty="0"/>
              <a:t>в локальній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вам потрібно працювати з файлами деякої папки, до якої відкрито спільний доступ на комп'ютері в мережі, то слід: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92DF918-4084-4380-942A-E88829880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642057"/>
              </p:ext>
            </p:extLst>
          </p:nvPr>
        </p:nvGraphicFramePr>
        <p:xfrm>
          <a:off x="247202" y="2794000"/>
          <a:ext cx="11874948" cy="3731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10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6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полягає інформаційний процес передавання повідомлень?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0928" y="2256434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комп'ютерна мережа?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0928" y="2885219"/>
            <a:ext cx="3742536" cy="310854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скопіювати файл з однієї папки до іншої? Як видалити файл або папку?</a:t>
            </a:r>
          </a:p>
        </p:txBody>
      </p:sp>
      <p:pic>
        <p:nvPicPr>
          <p:cNvPr id="3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1EF3048-9632-42A9-AF05-C93D4EFB3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t="11364" r="3718" b="21818"/>
          <a:stretch/>
        </p:blipFill>
        <p:spPr bwMode="auto">
          <a:xfrm>
            <a:off x="4156361" y="2885219"/>
            <a:ext cx="6213547" cy="31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з папками та файлами</a:t>
            </a:r>
            <a:br>
              <a:rPr lang="uk-UA" dirty="0"/>
            </a:br>
            <a:r>
              <a:rPr lang="uk-UA" dirty="0"/>
              <a:t>в локальній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Вікно </a:t>
            </a:r>
            <a:r>
              <a:rPr lang="uk-UA" sz="2800" b="1" i="1" kern="0" dirty="0">
                <a:solidFill>
                  <a:srgbClr val="FFFF00"/>
                </a:solidFill>
              </a:rPr>
              <a:t>Провідника</a:t>
            </a:r>
            <a:r>
              <a:rPr lang="uk-UA" sz="2800" b="1" i="1" kern="0" dirty="0">
                <a:solidFill>
                  <a:schemeClr val="bg1"/>
                </a:solidFill>
              </a:rPr>
              <a:t> зі списком імен папок комп'ютера в мережі в ОС </a:t>
            </a:r>
            <a:r>
              <a:rPr lang="uk-UA" sz="2800" b="1" i="1" kern="0" dirty="0">
                <a:solidFill>
                  <a:srgbClr val="FFFF00"/>
                </a:solidFill>
              </a:rPr>
              <a:t>Windows 10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F62596-6291-4EE0-8220-1A6C5E67F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2215718"/>
            <a:ext cx="10601325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03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з папками та файлами</a:t>
            </a:r>
            <a:br>
              <a:rPr lang="uk-UA" dirty="0"/>
            </a:br>
            <a:r>
              <a:rPr lang="uk-UA" dirty="0"/>
              <a:t>в локальній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538391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Операції над файлами та папками на будь-якому комп'ютері в локальній мережі виконуються за алгоритмами, які ви знаєте. </a:t>
            </a:r>
          </a:p>
        </p:txBody>
      </p:sp>
      <p:pic>
        <p:nvPicPr>
          <p:cNvPr id="6" name="Picture 2" descr="Зображення перетягування файлу з одного вікна до іншого">
            <a:extLst>
              <a:ext uri="{FF2B5EF4-FFF2-40B4-BE49-F238E27FC236}">
                <a16:creationId xmlns:a16="http://schemas.microsoft.com/office/drawing/2014/main" id="{00D9FB05-EE12-4D36-ADAD-4B657E813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70" y="1196763"/>
            <a:ext cx="5530462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299C59-0472-47E0-9681-E6787A935DEA}"/>
              </a:ext>
            </a:extLst>
          </p:cNvPr>
          <p:cNvSpPr txBox="1"/>
          <p:nvPr/>
        </p:nvSpPr>
        <p:spPr>
          <a:xfrm>
            <a:off x="72008" y="4515672"/>
            <a:ext cx="1204798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Але створення, перейменування та видалення файлів і папок у папці зі спільним доступом на мережевому комп'ютері можливі лише за умови, що до цієї папки відкрито </a:t>
            </a:r>
            <a:r>
              <a:rPr lang="uk-UA" sz="2800" b="1" i="1" kern="0" dirty="0">
                <a:solidFill>
                  <a:srgbClr val="FFFF00"/>
                </a:solidFill>
              </a:rPr>
              <a:t>повний доступ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55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з папками та файлами</a:t>
            </a:r>
            <a:br>
              <a:rPr lang="uk-UA" dirty="0"/>
            </a:br>
            <a:r>
              <a:rPr lang="uk-UA" dirty="0"/>
              <a:t>в локальній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AAA7F-E03C-4B03-80C4-EFE09E1F0596}"/>
              </a:ext>
            </a:extLst>
          </p:cNvPr>
          <p:cNvSpPr txBox="1"/>
          <p:nvPr/>
        </p:nvSpPr>
        <p:spPr>
          <a:xfrm>
            <a:off x="1567543" y="1196763"/>
            <a:ext cx="1055460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Також слід мати на увазі, що об'єкт, видалений на комп'ютері в мережі, не потрапляє до </a:t>
            </a:r>
            <a:r>
              <a:rPr lang="uk-UA" sz="2800" b="1" i="1" kern="0" dirty="0">
                <a:solidFill>
                  <a:srgbClr val="FFFF00"/>
                </a:solidFill>
              </a:rPr>
              <a:t>Кошика</a:t>
            </a:r>
            <a:r>
              <a:rPr lang="uk-UA" sz="2800" b="1" i="1" kern="0" dirty="0">
                <a:solidFill>
                  <a:schemeClr val="bg1"/>
                </a:solidFill>
              </a:rPr>
              <a:t>, тому його неможливо відновити.</a:t>
            </a:r>
          </a:p>
        </p:txBody>
      </p:sp>
      <p:pic>
        <p:nvPicPr>
          <p:cNvPr id="9" name="Picture 2" descr="attention, notice, warning icon">
            <a:extLst>
              <a:ext uri="{FF2B5EF4-FFF2-40B4-BE49-F238E27FC236}">
                <a16:creationId xmlns:a16="http://schemas.microsoft.com/office/drawing/2014/main" id="{682E4379-DAAE-4D74-A768-6AD073CB2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7157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pntrservices.com/images/computer_networking.jpg">
            <a:extLst>
              <a:ext uri="{FF2B5EF4-FFF2-40B4-BE49-F238E27FC236}">
                <a16:creationId xmlns:a16="http://schemas.microsoft.com/office/drawing/2014/main" id="{ED14FDC0-CBD7-4251-8247-5D645C033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4" b="11683"/>
          <a:stretch/>
        </p:blipFill>
        <p:spPr bwMode="auto">
          <a:xfrm>
            <a:off x="247202" y="2776617"/>
            <a:ext cx="7452573" cy="360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6FE8135B-F4A2-4F06-A921-61F6023224F4}"/>
              </a:ext>
            </a:extLst>
          </p:cNvPr>
          <p:cNvGrpSpPr/>
          <p:nvPr/>
        </p:nvGrpSpPr>
        <p:grpSpPr>
          <a:xfrm>
            <a:off x="8938031" y="3429000"/>
            <a:ext cx="2573221" cy="3210663"/>
            <a:chOff x="8938031" y="3429000"/>
            <a:chExt cx="2573221" cy="3210663"/>
          </a:xfrm>
        </p:grpSpPr>
        <p:pic>
          <p:nvPicPr>
            <p:cNvPr id="9218" name="Picture 2" descr="Ð ÐµÐ·ÑÐ»ÑÑÐ°Ñ Ð¿Ð¾ÑÑÐºÑ Ð·Ð¾Ð±ÑÐ°Ð¶ÐµÐ½Ñ Ð·Ð° Ð·Ð°Ð¿Ð¸ÑÐ¾Ð¼ &quot;ÐºÐ¾ÑÐ¸Ðº Windows  icon&quot;">
              <a:extLst>
                <a:ext uri="{FF2B5EF4-FFF2-40B4-BE49-F238E27FC236}">
                  <a16:creationId xmlns:a16="http://schemas.microsoft.com/office/drawing/2014/main" id="{52D4AB00-4087-48A7-B9D0-BBF4953571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10"/>
            <a:stretch/>
          </p:blipFill>
          <p:spPr bwMode="auto">
            <a:xfrm>
              <a:off x="8938031" y="3429000"/>
              <a:ext cx="2573221" cy="3210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Множення 21">
              <a:extLst>
                <a:ext uri="{FF2B5EF4-FFF2-40B4-BE49-F238E27FC236}">
                  <a16:creationId xmlns:a16="http://schemas.microsoft.com/office/drawing/2014/main" id="{65A55496-265F-469E-ACC5-BC79A07C21D7}"/>
                </a:ext>
              </a:extLst>
            </p:cNvPr>
            <p:cNvSpPr/>
            <p:nvPr/>
          </p:nvSpPr>
          <p:spPr>
            <a:xfrm>
              <a:off x="9484469" y="4579183"/>
              <a:ext cx="2026783" cy="2026783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8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F7CEE-B8FA-4F6E-8FCC-F85FAF04D10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Комп’ютерна мережа</a:t>
            </a:r>
          </a:p>
        </p:txBody>
      </p:sp>
      <p:pic>
        <p:nvPicPr>
          <p:cNvPr id="8" name="Picture 4" descr="http://www.starsoftware.it/ver2/wp-content/uploads/2011/04/network_monitor.jpg">
            <a:extLst>
              <a:ext uri="{FF2B5EF4-FFF2-40B4-BE49-F238E27FC236}">
                <a16:creationId xmlns:a16="http://schemas.microsoft.com/office/drawing/2014/main" id="{A2E9BA8A-9A07-4A41-B339-50D04D9BB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6" y="2613260"/>
            <a:ext cx="5167610" cy="38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bevcomm.net/ZIMAGES/HomeNetwork.jpg">
            <a:extLst>
              <a:ext uri="{FF2B5EF4-FFF2-40B4-BE49-F238E27FC236}">
                <a16:creationId xmlns:a16="http://schemas.microsoft.com/office/drawing/2014/main" id="{46BFBC1C-4409-4EEB-ACA3-9C35D1A99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7" y="2613261"/>
            <a:ext cx="5167609" cy="38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23B49A-F542-4817-84E2-01F09875C157}"/>
              </a:ext>
            </a:extLst>
          </p:cNvPr>
          <p:cNvSpPr txBox="1"/>
          <p:nvPr/>
        </p:nvSpPr>
        <p:spPr>
          <a:xfrm>
            <a:off x="72007" y="1818943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Локальна мережа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EAA5D-BEFD-4933-9067-898B5371EC36}"/>
              </a:ext>
            </a:extLst>
          </p:cNvPr>
          <p:cNvSpPr txBox="1"/>
          <p:nvPr/>
        </p:nvSpPr>
        <p:spPr>
          <a:xfrm>
            <a:off x="6149819" y="1818943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Глобальна мережа</a:t>
            </a:r>
          </a:p>
        </p:txBody>
      </p:sp>
    </p:spTree>
    <p:extLst>
      <p:ext uri="{BB962C8B-B14F-4D97-AF65-F5344CB8AC3E}">
        <p14:creationId xmlns:p14="http://schemas.microsoft.com/office/powerpoint/2010/main" val="189708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/>
          </p:nvPr>
        </p:nvGraphicFramePr>
        <p:xfrm>
          <a:off x="395534" y="1484784"/>
          <a:ext cx="3192018" cy="4840308"/>
        </p:xfrm>
        <a:graphic>
          <a:graphicData uri="http://schemas.openxmlformats.org/drawingml/2006/table">
            <a:tbl>
              <a:tblPr firstRow="1" bandRow="1"/>
              <a:tblGrid>
                <a:gridCol w="532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8" y="5123656"/>
            <a:ext cx="465584" cy="465584"/>
          </a:xfrm>
          <a:prstGeom prst="rect">
            <a:avLst/>
          </a:prstGeom>
        </p:spPr>
      </p:pic>
      <p:sp>
        <p:nvSpPr>
          <p:cNvPr id="9" name="Округлена прямокутна виноска 8"/>
          <p:cNvSpPr/>
          <p:nvPr/>
        </p:nvSpPr>
        <p:spPr>
          <a:xfrm>
            <a:off x="395536" y="2636912"/>
            <a:ext cx="416682" cy="360040"/>
          </a:xfrm>
          <a:prstGeom prst="wedgeRectCallout">
            <a:avLst>
              <a:gd name="adj1" fmla="val -7117"/>
              <a:gd name="adj2" fmla="val 75728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2063" y="1748734"/>
            <a:ext cx="7546403" cy="83099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Робота з комп'ютером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 обліковим записом користувача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51" y="1743665"/>
            <a:ext cx="551982" cy="390067"/>
          </a:xfrm>
          <a:prstGeom prst="rect">
            <a:avLst/>
          </a:prstGeom>
        </p:spPr>
      </p:pic>
      <p:graphicFrame>
        <p:nvGraphicFramePr>
          <p:cNvPr id="12" name="Таблиця 11"/>
          <p:cNvGraphicFramePr>
            <a:graphicFrameLocks noGrp="1"/>
          </p:cNvGraphicFramePr>
          <p:nvPr>
            <p:extLst/>
          </p:nvPr>
        </p:nvGraphicFramePr>
        <p:xfrm>
          <a:off x="395536" y="3106861"/>
          <a:ext cx="532003" cy="2016795"/>
        </p:xfrm>
        <a:graphic>
          <a:graphicData uri="http://schemas.openxmlformats.org/drawingml/2006/table">
            <a:tbl>
              <a:tblPr firstRow="1" bandRow="1"/>
              <a:tblGrid>
                <a:gridCol w="532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С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е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а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н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с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4" y="4293096"/>
            <a:ext cx="465584" cy="465584"/>
          </a:xfrm>
          <a:prstGeom prst="rect">
            <a:avLst/>
          </a:prstGeom>
        </p:spPr>
      </p:pic>
      <p:sp>
        <p:nvSpPr>
          <p:cNvPr id="14" name="Округлена прямокутна виноска 14"/>
          <p:cNvSpPr/>
          <p:nvPr/>
        </p:nvSpPr>
        <p:spPr>
          <a:xfrm>
            <a:off x="998811" y="1440088"/>
            <a:ext cx="416682" cy="360040"/>
          </a:xfrm>
          <a:prstGeom prst="wedgeRectCallout">
            <a:avLst>
              <a:gd name="adj1" fmla="val -3688"/>
              <a:gd name="adj2" fmla="val 77051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2063" y="1748734"/>
            <a:ext cx="7546403" cy="120032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Сукупність комп’ютерів та інших пристроїв, з’єднання каналами передавання даних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51" y="1743665"/>
            <a:ext cx="551982" cy="390067"/>
          </a:xfrm>
          <a:prstGeom prst="rect">
            <a:avLst/>
          </a:prstGeom>
        </p:spPr>
      </p:pic>
      <p:graphicFrame>
        <p:nvGraphicFramePr>
          <p:cNvPr id="17" name="Таблиця 16"/>
          <p:cNvGraphicFramePr>
            <a:graphicFrameLocks noGrp="1"/>
          </p:cNvGraphicFramePr>
          <p:nvPr>
            <p:extLst/>
          </p:nvPr>
        </p:nvGraphicFramePr>
        <p:xfrm>
          <a:off x="941151" y="1872942"/>
          <a:ext cx="532003" cy="2420154"/>
        </p:xfrm>
        <a:graphic>
          <a:graphicData uri="http://schemas.openxmlformats.org/drawingml/2006/table">
            <a:tbl>
              <a:tblPr firstRow="1" bandRow="1"/>
              <a:tblGrid>
                <a:gridCol w="532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М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е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р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е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ж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а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52" y="6309320"/>
            <a:ext cx="465584" cy="465584"/>
          </a:xfrm>
          <a:prstGeom prst="rect">
            <a:avLst/>
          </a:prstGeom>
        </p:spPr>
      </p:pic>
      <p:sp>
        <p:nvSpPr>
          <p:cNvPr id="19" name="Округлена прямокутна виноска 19"/>
          <p:cNvSpPr/>
          <p:nvPr/>
        </p:nvSpPr>
        <p:spPr>
          <a:xfrm>
            <a:off x="1507302" y="1844824"/>
            <a:ext cx="416682" cy="360040"/>
          </a:xfrm>
          <a:prstGeom prst="wedgeRectCallout">
            <a:avLst>
              <a:gd name="adj1" fmla="val -10546"/>
              <a:gd name="adj2" fmla="val 7043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2063" y="1748734"/>
            <a:ext cx="7546403" cy="46166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Людина, що працює з комп’ютером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51" y="1743665"/>
            <a:ext cx="551982" cy="390067"/>
          </a:xfrm>
          <a:prstGeom prst="rect">
            <a:avLst/>
          </a:prstGeom>
        </p:spPr>
      </p:pic>
      <p:graphicFrame>
        <p:nvGraphicFramePr>
          <p:cNvPr id="22" name="Таблиця 21"/>
          <p:cNvGraphicFramePr>
            <a:graphicFrameLocks noGrp="1"/>
          </p:cNvGraphicFramePr>
          <p:nvPr>
            <p:extLst/>
          </p:nvPr>
        </p:nvGraphicFramePr>
        <p:xfrm>
          <a:off x="1456511" y="2291410"/>
          <a:ext cx="532003" cy="4033590"/>
        </p:xfrm>
        <a:graphic>
          <a:graphicData uri="http://schemas.openxmlformats.org/drawingml/2006/table">
            <a:tbl>
              <a:tblPr firstRow="1" bandRow="1"/>
              <a:tblGrid>
                <a:gridCol w="532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К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о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р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и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с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т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у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в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а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ч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84" y="3899520"/>
            <a:ext cx="465584" cy="465584"/>
          </a:xfrm>
          <a:prstGeom prst="rect">
            <a:avLst/>
          </a:prstGeom>
        </p:spPr>
      </p:pic>
      <p:sp>
        <p:nvSpPr>
          <p:cNvPr id="24" name="Округлена прямокутна виноска 24"/>
          <p:cNvSpPr/>
          <p:nvPr/>
        </p:nvSpPr>
        <p:spPr>
          <a:xfrm>
            <a:off x="2067086" y="1441773"/>
            <a:ext cx="416682" cy="360040"/>
          </a:xfrm>
          <a:prstGeom prst="wedgeRectCallout">
            <a:avLst>
              <a:gd name="adj1" fmla="val -3689"/>
              <a:gd name="adj2" fmla="val 71759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2063" y="1748734"/>
            <a:ext cx="7546403" cy="156966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Можуть відрізнятися</a:t>
            </a:r>
            <a:b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 користувачів, які працюють за одним і тим самим комп’ютером з різними обліковими записами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51" y="1743665"/>
            <a:ext cx="551982" cy="390067"/>
          </a:xfrm>
          <a:prstGeom prst="rect">
            <a:avLst/>
          </a:prstGeom>
        </p:spPr>
      </p:pic>
      <p:graphicFrame>
        <p:nvGraphicFramePr>
          <p:cNvPr id="27" name="Таблиця 26"/>
          <p:cNvGraphicFramePr>
            <a:graphicFrameLocks noGrp="1"/>
          </p:cNvGraphicFramePr>
          <p:nvPr>
            <p:extLst/>
          </p:nvPr>
        </p:nvGraphicFramePr>
        <p:xfrm>
          <a:off x="1982036" y="1882552"/>
          <a:ext cx="532003" cy="2016795"/>
        </p:xfrm>
        <a:graphic>
          <a:graphicData uri="http://schemas.openxmlformats.org/drawingml/2006/table">
            <a:tbl>
              <a:tblPr firstRow="1" bandRow="1"/>
              <a:tblGrid>
                <a:gridCol w="532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П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р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а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в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а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085184"/>
            <a:ext cx="465584" cy="465584"/>
          </a:xfrm>
          <a:prstGeom prst="rect">
            <a:avLst/>
          </a:prstGeom>
        </p:spPr>
      </p:pic>
      <p:sp>
        <p:nvSpPr>
          <p:cNvPr id="29" name="Округлена прямокутна виноска 29"/>
          <p:cNvSpPr/>
          <p:nvPr/>
        </p:nvSpPr>
        <p:spPr>
          <a:xfrm>
            <a:off x="2550603" y="1440088"/>
            <a:ext cx="416682" cy="360040"/>
          </a:xfrm>
          <a:prstGeom prst="wedgeRectCallout">
            <a:avLst>
              <a:gd name="adj1" fmla="val -2546"/>
              <a:gd name="adj2" fmla="val 77051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22063" y="1748734"/>
            <a:ext cx="7546403" cy="120032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Права користувача, який має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доступ лише до частини ресурсів комп’ютера та мережі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51" y="1743665"/>
            <a:ext cx="551982" cy="390067"/>
          </a:xfrm>
          <a:prstGeom prst="rect">
            <a:avLst/>
          </a:prstGeom>
        </p:spPr>
      </p:pic>
      <p:graphicFrame>
        <p:nvGraphicFramePr>
          <p:cNvPr id="32" name="Таблиця 31"/>
          <p:cNvGraphicFramePr>
            <a:graphicFrameLocks noGrp="1"/>
          </p:cNvGraphicFramePr>
          <p:nvPr>
            <p:extLst/>
          </p:nvPr>
        </p:nvGraphicFramePr>
        <p:xfrm>
          <a:off x="2522566" y="1897991"/>
          <a:ext cx="532003" cy="3226872"/>
        </p:xfrm>
        <a:graphic>
          <a:graphicData uri="http://schemas.openxmlformats.org/drawingml/2006/table">
            <a:tbl>
              <a:tblPr firstRow="1" bandRow="1"/>
              <a:tblGrid>
                <a:gridCol w="532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О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б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м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е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ж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е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н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і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93096"/>
            <a:ext cx="465584" cy="465584"/>
          </a:xfrm>
          <a:prstGeom prst="rect">
            <a:avLst/>
          </a:prstGeom>
        </p:spPr>
      </p:pic>
      <p:sp>
        <p:nvSpPr>
          <p:cNvPr id="34" name="Округлена прямокутна виноска 34"/>
          <p:cNvSpPr/>
          <p:nvPr/>
        </p:nvSpPr>
        <p:spPr>
          <a:xfrm>
            <a:off x="3131840" y="1052736"/>
            <a:ext cx="416682" cy="360040"/>
          </a:xfrm>
          <a:prstGeom prst="wedgeRectCallout">
            <a:avLst>
              <a:gd name="adj1" fmla="val -10546"/>
              <a:gd name="adj2" fmla="val 67791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22063" y="1748734"/>
            <a:ext cx="7546403" cy="120032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Пристрої, програми та документи, доступ до яких можна отримати в мережі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51" y="1743665"/>
            <a:ext cx="551982" cy="390067"/>
          </a:xfrm>
          <a:prstGeom prst="rect">
            <a:avLst/>
          </a:prstGeom>
        </p:spPr>
      </p:pic>
      <p:graphicFrame>
        <p:nvGraphicFramePr>
          <p:cNvPr id="37" name="Таблиця 36"/>
          <p:cNvGraphicFramePr>
            <a:graphicFrameLocks noGrp="1"/>
          </p:cNvGraphicFramePr>
          <p:nvPr>
            <p:extLst/>
          </p:nvPr>
        </p:nvGraphicFramePr>
        <p:xfrm>
          <a:off x="3034120" y="1469583"/>
          <a:ext cx="532003" cy="2823513"/>
        </p:xfrm>
        <a:graphic>
          <a:graphicData uri="http://schemas.openxmlformats.org/drawingml/2006/table">
            <a:tbl>
              <a:tblPr firstRow="1" bandRow="1"/>
              <a:tblGrid>
                <a:gridCol w="532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Р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е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с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у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р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с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/>
                        <a:t>и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9" name="Picture 2" descr="http://www.naverex.net/sites/default/files/styles/medium/public/services-network-cloud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70" y="3675989"/>
            <a:ext cx="4045947" cy="30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5592063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34823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  <p:bldP spid="20" grpId="0" animBg="1"/>
      <p:bldP spid="20" grpId="1" animBg="1"/>
      <p:bldP spid="25" grpId="0" animBg="1"/>
      <p:bldP spid="25" grpId="1" animBg="1"/>
      <p:bldP spid="30" grpId="0" animBg="1"/>
      <p:bldP spid="30" grpId="1" animBg="1"/>
      <p:bldP spid="35" grpId="0" animBg="1"/>
      <p:bldP spid="35" grpId="1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комп'ютерна мережа?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790100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Яке призначення комп'ютерних мереж?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400018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Яку мережу називають локальною?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2993394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пристрої потрібні для побудови локальної мережі?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59" y="3586770"/>
            <a:ext cx="1204561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uk-UA" dirty="0"/>
              <a:t>Які переваги для навчального процесу надає локальна мережа навчального закладу?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9B252-0B20-4F99-8346-3C338479B287}"/>
              </a:ext>
            </a:extLst>
          </p:cNvPr>
          <p:cNvSpPr txBox="1"/>
          <p:nvPr/>
        </p:nvSpPr>
        <p:spPr>
          <a:xfrm>
            <a:off x="75460" y="4642307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переглянути список імен комп'ютерів локальної мережі?</a:t>
            </a:r>
          </a:p>
        </p:txBody>
      </p:sp>
    </p:spTree>
    <p:extLst>
      <p:ext uri="{BB962C8B-B14F-4D97-AF65-F5344CB8AC3E}">
        <p14:creationId xmlns:p14="http://schemas.microsoft.com/office/powerpoint/2010/main" val="23814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можна відкрити список папок мережевого комп'ютера, до яких установлено спільний доступ?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5108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операції над файлами та папками можна виконати на віддаленому комп'ютері?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3300324"/>
            <a:ext cx="6516907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Чим відрізняється видалення об'єктів на мережевому комп'ютері від видалення на комп'ютері, з яким ви працюєте безпосередньо?</a:t>
            </a:r>
          </a:p>
        </p:txBody>
      </p:sp>
      <p:pic>
        <p:nvPicPr>
          <p:cNvPr id="10244" name="Picture 4" descr="area, lan, local, network icon">
            <a:extLst>
              <a:ext uri="{FF2B5EF4-FFF2-40B4-BE49-F238E27FC236}">
                <a16:creationId xmlns:a16="http://schemas.microsoft.com/office/drawing/2014/main" id="{1758D018-9FDF-48B2-B3D0-DD9FF28D0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25" y="3300325"/>
            <a:ext cx="2677656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0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62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-6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9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67-68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4" descr="network, receive icon">
            <a:extLst>
              <a:ext uri="{FF2B5EF4-FFF2-40B4-BE49-F238E27FC236}">
                <a16:creationId xmlns:a16="http://schemas.microsoft.com/office/drawing/2014/main" id="{13CBEB46-21A9-4E63-A00E-26EA905C1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35" y="3587772"/>
            <a:ext cx="2489469" cy="24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lder, network icon">
            <a:extLst>
              <a:ext uri="{FF2B5EF4-FFF2-40B4-BE49-F238E27FC236}">
                <a16:creationId xmlns:a16="http://schemas.microsoft.com/office/drawing/2014/main" id="{C9A66E2A-E717-48BA-8A57-59183A48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397" y="3587772"/>
            <a:ext cx="2643909" cy="26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Поняття про комп'ютерні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Важко уявити сучасний світ без обміну повідомленнями між людьми. Люди передають одне одному повідомлення, спілкуючись під час: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E21E19B-0B76-4F3A-AB63-036261FC9E4D}"/>
              </a:ext>
            </a:extLst>
          </p:cNvPr>
          <p:cNvSpPr/>
          <p:nvPr/>
        </p:nvSpPr>
        <p:spPr>
          <a:xfrm>
            <a:off x="72007" y="2697127"/>
            <a:ext cx="3973050" cy="10813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особистої зустрічі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8DFC496-4FD3-486C-92A8-4F84E6586F38}"/>
              </a:ext>
            </a:extLst>
          </p:cNvPr>
          <p:cNvSpPr/>
          <p:nvPr/>
        </p:nvSpPr>
        <p:spPr>
          <a:xfrm>
            <a:off x="4110552" y="2697127"/>
            <a:ext cx="3973050" cy="10813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телефоном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DFA9229-39C5-4343-9800-4076F8A1F444}"/>
              </a:ext>
            </a:extLst>
          </p:cNvPr>
          <p:cNvSpPr/>
          <p:nvPr/>
        </p:nvSpPr>
        <p:spPr>
          <a:xfrm>
            <a:off x="8149100" y="2697127"/>
            <a:ext cx="3973050" cy="10813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поштою тощо.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 descr="group, meeting icon">
            <a:extLst>
              <a:ext uri="{FF2B5EF4-FFF2-40B4-BE49-F238E27FC236}">
                <a16:creationId xmlns:a16="http://schemas.microsoft.com/office/drawing/2014/main" id="{F577B3E3-6DDC-4AF9-A981-19815677A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/>
          <a:stretch/>
        </p:blipFill>
        <p:spPr bwMode="auto">
          <a:xfrm>
            <a:off x="567352" y="3862706"/>
            <a:ext cx="2982360" cy="27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all, contact, phone, smartphone icon">
            <a:extLst>
              <a:ext uri="{FF2B5EF4-FFF2-40B4-BE49-F238E27FC236}">
                <a16:creationId xmlns:a16="http://schemas.microsoft.com/office/drawing/2014/main" id="{C8E59D00-DA37-45EA-8BAC-1D7ADEF9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62" y="3893879"/>
            <a:ext cx="2679675" cy="26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mail, letter, mail icon">
            <a:extLst>
              <a:ext uri="{FF2B5EF4-FFF2-40B4-BE49-F238E27FC236}">
                <a16:creationId xmlns:a16="http://schemas.microsoft.com/office/drawing/2014/main" id="{EB329B0E-9F5D-4679-9D0D-473D57276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787" y="3862706"/>
            <a:ext cx="2679675" cy="26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Поняття про комп'ютерні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Коли виникає потреба передати повідомлення або деякі файли з одного комп'ютера на інший, то це можна зробити з використанням: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88F9D57-401B-4813-ACA5-E64C6A4BA254}"/>
              </a:ext>
            </a:extLst>
          </p:cNvPr>
          <p:cNvSpPr/>
          <p:nvPr/>
        </p:nvSpPr>
        <p:spPr>
          <a:xfrm>
            <a:off x="72006" y="2693493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різних носіїв даних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A3AABD2-D844-4A66-8975-CB8BCBCF1C85}"/>
              </a:ext>
            </a:extLst>
          </p:cNvPr>
          <p:cNvSpPr/>
          <p:nvPr/>
        </p:nvSpPr>
        <p:spPr>
          <a:xfrm>
            <a:off x="6149818" y="2693493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комп'ютерних мереж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 descr="data, drive, flash, memory, usb stick icon">
            <a:extLst>
              <a:ext uri="{FF2B5EF4-FFF2-40B4-BE49-F238E27FC236}">
                <a16:creationId xmlns:a16="http://schemas.microsoft.com/office/drawing/2014/main" id="{84FBCC25-D5EE-457D-B95B-C235A038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" y="3986154"/>
            <a:ext cx="2648398" cy="264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 ÐµÐ·ÑÐ»ÑÑÐ°Ñ Ð¿Ð¾ÑÑÐºÑ Ð·Ð¾Ð±ÑÐ°Ð¶ÐµÐ½Ñ Ð·Ð° Ð·Ð°Ð¿Ð¸ÑÐ¾Ð¼ &quot;flash card icon&quot;">
            <a:extLst>
              <a:ext uri="{FF2B5EF4-FFF2-40B4-BE49-F238E27FC236}">
                <a16:creationId xmlns:a16="http://schemas.microsoft.com/office/drawing/2014/main" id="{EE898663-F9E2-4ADD-B003-493E6EEA9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3990" r="19324" b="3990"/>
          <a:stretch/>
        </p:blipFill>
        <p:spPr bwMode="auto">
          <a:xfrm>
            <a:off x="3159760" y="4074371"/>
            <a:ext cx="2527808" cy="253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B13F82B-738F-49E9-8049-06A13E69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78" y="412364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 ÐµÐ·ÑÐ»ÑÑÐ°Ñ Ð¿Ð¾ÑÑÐºÑ Ð·Ð¾Ð±ÑÐ°Ð¶ÐµÐ½Ñ Ð·Ð° Ð·Ð°Ð¿Ð¸ÑÐ¾Ð¼ &quot;computer network icon&quot;">
            <a:extLst>
              <a:ext uri="{FF2B5EF4-FFF2-40B4-BE49-F238E27FC236}">
                <a16:creationId xmlns:a16="http://schemas.microsoft.com/office/drawing/2014/main" id="{7082F96F-0049-4F8E-ABB0-A0724D0E7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34" y="4091153"/>
            <a:ext cx="2543399" cy="25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Поняття про комп'ютерні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0B89F-BEA5-4F20-941B-62E223FE4D58}"/>
              </a:ext>
            </a:extLst>
          </p:cNvPr>
          <p:cNvSpPr txBox="1"/>
          <p:nvPr/>
        </p:nvSpPr>
        <p:spPr>
          <a:xfrm>
            <a:off x="1403648" y="1196752"/>
            <a:ext cx="1071850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Комп'ютерна мережа </a:t>
            </a:r>
            <a:r>
              <a:rPr lang="uk-UA" sz="2700" b="1" i="1" kern="0" dirty="0">
                <a:solidFill>
                  <a:schemeClr val="bg1"/>
                </a:solidFill>
              </a:rPr>
              <a:t>–</a:t>
            </a:r>
            <a:r>
              <a:rPr lang="uk-UA" sz="2700" b="1" i="1" kern="0" dirty="0">
                <a:solidFill>
                  <a:srgbClr val="FFFF00"/>
                </a:solidFill>
              </a:rPr>
              <a:t> </a:t>
            </a:r>
            <a:r>
              <a:rPr lang="uk-UA" sz="2700" b="1" i="1" kern="0" dirty="0">
                <a:solidFill>
                  <a:srgbClr val="FFFFFF"/>
                </a:solidFill>
              </a:rPr>
              <a:t>це сукупність комп'ютерів та інших пристроїв, що з'єднані між собою для обміну даними та спільного використання пристроїв, програмних засобів і даних.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8B52AA63-DE7A-4171-8EE1-B057423A7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shi.com/Images/CableFinder/Network.jpg">
            <a:extLst>
              <a:ext uri="{FF2B5EF4-FFF2-40B4-BE49-F238E27FC236}">
                <a16:creationId xmlns:a16="http://schemas.microsoft.com/office/drawing/2014/main" id="{FB9D3097-ECA9-4629-ABC9-5D76BF85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0" y="3083351"/>
            <a:ext cx="4541987" cy="34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it-doctor.co.th/images/computer_network_administration.jpg">
            <a:extLst>
              <a:ext uri="{FF2B5EF4-FFF2-40B4-BE49-F238E27FC236}">
                <a16:creationId xmlns:a16="http://schemas.microsoft.com/office/drawing/2014/main" id="{F93CA589-3C6E-4F32-953A-835803A8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05" y="3167599"/>
            <a:ext cx="5442381" cy="358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Поняття про комп'ютерні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Приклад з'єднання комп'ютерів у мережу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312143-BD8D-4308-8921-5B45FA283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800644"/>
            <a:ext cx="12050142" cy="474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Поняття про комп'ютерні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мережі можна підключити, крім комп'ютерів: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3E5EFA2-1E18-461D-89F0-7E821F2A237E}"/>
              </a:ext>
            </a:extLst>
          </p:cNvPr>
          <p:cNvSpPr/>
          <p:nvPr/>
        </p:nvSpPr>
        <p:spPr>
          <a:xfrm>
            <a:off x="72008" y="185144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принтери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F503127-7F60-46B3-B4C5-41DC1EA09332}"/>
              </a:ext>
            </a:extLst>
          </p:cNvPr>
          <p:cNvSpPr/>
          <p:nvPr/>
        </p:nvSpPr>
        <p:spPr>
          <a:xfrm>
            <a:off x="4110553" y="185144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веб-камери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E06876B-0C2A-48EC-B0C5-CE40F9392BA8}"/>
              </a:ext>
            </a:extLst>
          </p:cNvPr>
          <p:cNvSpPr/>
          <p:nvPr/>
        </p:nvSpPr>
        <p:spPr>
          <a:xfrm>
            <a:off x="8149101" y="185144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сканери та інші пристрої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 descr="printer icon">
            <a:extLst>
              <a:ext uri="{FF2B5EF4-FFF2-40B4-BE49-F238E27FC236}">
                <a16:creationId xmlns:a16="http://schemas.microsoft.com/office/drawing/2014/main" id="{C3A2E463-15DC-463A-93A1-9D74E72E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" y="3193725"/>
            <a:ext cx="3576320" cy="35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mera, webcam icon">
            <a:extLst>
              <a:ext uri="{FF2B5EF4-FFF2-40B4-BE49-F238E27FC236}">
                <a16:creationId xmlns:a16="http://schemas.microsoft.com/office/drawing/2014/main" id="{10B55C99-25E1-4879-B598-369EF7A5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54" y="3326366"/>
            <a:ext cx="3096492" cy="30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0E0A964-F9A5-4ED5-9FC0-7938B5D08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942" y="3037969"/>
            <a:ext cx="3973050" cy="39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Поняття про комп'ютерні мережі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FEFBF69-5E59-42E3-9FC3-F4D5AE8F23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657257"/>
              </p:ext>
            </p:extLst>
          </p:nvPr>
        </p:nvGraphicFramePr>
        <p:xfrm>
          <a:off x="247191" y="871538"/>
          <a:ext cx="11794992" cy="586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my, network, places icon">
            <a:extLst>
              <a:ext uri="{FF2B5EF4-FFF2-40B4-BE49-F238E27FC236}">
                <a16:creationId xmlns:a16="http://schemas.microsoft.com/office/drawing/2014/main" id="{283B3540-DD41-4C45-95F3-6D6969AD1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4357509"/>
            <a:ext cx="2239812" cy="22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etwork, printer icon">
            <a:extLst>
              <a:ext uri="{FF2B5EF4-FFF2-40B4-BE49-F238E27FC236}">
                <a16:creationId xmlns:a16="http://schemas.microsoft.com/office/drawing/2014/main" id="{C74B513E-D91C-46CB-839D-6806043A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029" y="4648210"/>
            <a:ext cx="2093157" cy="20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CD5739-1F41-4BA1-AA89-67004DD53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AFCD5739-1F41-4BA1-AA89-67004DD53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AFCD5739-1F41-4BA1-AA89-67004DD53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AFCD5739-1F41-4BA1-AA89-67004DD53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0A8999-05BF-4C7B-9DBE-37E026599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4A0A8999-05BF-4C7B-9DBE-37E026599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A9D653-3CE5-42EE-927C-EC968846A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15A9D653-3CE5-42EE-927C-EC968846A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15A9D653-3CE5-42EE-927C-EC968846A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15A9D653-3CE5-42EE-927C-EC968846A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7A9D51-7606-4F1A-B826-5D4E4A585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AC7A9D51-7606-4F1A-B826-5D4E4A585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400746-E3D2-45DB-94C7-CE231F51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D9400746-E3D2-45DB-94C7-CE231F51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D9400746-E3D2-45DB-94C7-CE231F51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D9400746-E3D2-45DB-94C7-CE231F513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165291-95D4-4A91-B527-007498E8B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FE165291-95D4-4A91-B527-007498E8B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411CFC-3C0E-4148-AF34-211CCCC50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83411CFC-3C0E-4148-AF34-211CCCC50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83411CFC-3C0E-4148-AF34-211CCCC50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83411CFC-3C0E-4148-AF34-211CCCC50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Локальна мережа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4A63D-F5AB-4C06-BFD2-5078444344F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Залежно від кількості комп'ютерів у мережі та площі, на якій вони розміщені, розрізняють:</a:t>
            </a:r>
          </a:p>
        </p:txBody>
      </p:sp>
      <p:pic>
        <p:nvPicPr>
          <p:cNvPr id="7" name="Picture 4" descr="http://www.starsoftware.it/ver2/wp-content/uploads/2011/04/network_monitor.jpg">
            <a:extLst>
              <a:ext uri="{FF2B5EF4-FFF2-40B4-BE49-F238E27FC236}">
                <a16:creationId xmlns:a16="http://schemas.microsoft.com/office/drawing/2014/main" id="{CFD56BF7-9E12-4300-BE6D-556F77EE1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74" y="3115328"/>
            <a:ext cx="4862619" cy="36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bevcomm.net/ZIMAGES/HomeNetwork.jpg">
            <a:extLst>
              <a:ext uri="{FF2B5EF4-FFF2-40B4-BE49-F238E27FC236}">
                <a16:creationId xmlns:a16="http://schemas.microsoft.com/office/drawing/2014/main" id="{81790705-378A-4683-8234-48849B99C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b="5864"/>
          <a:stretch/>
        </p:blipFill>
        <p:spPr bwMode="auto">
          <a:xfrm>
            <a:off x="653974" y="3255146"/>
            <a:ext cx="4808395" cy="32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7D7998-3328-4018-A647-94857ED8BA5F}"/>
              </a:ext>
            </a:extLst>
          </p:cNvPr>
          <p:cNvSpPr txBox="1"/>
          <p:nvPr/>
        </p:nvSpPr>
        <p:spPr>
          <a:xfrm>
            <a:off x="72007" y="2299393"/>
            <a:ext cx="597233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Локальну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85016-6682-4EC0-A8A8-DE4A6B1B4C51}"/>
              </a:ext>
            </a:extLst>
          </p:cNvPr>
          <p:cNvSpPr txBox="1"/>
          <p:nvPr/>
        </p:nvSpPr>
        <p:spPr>
          <a:xfrm>
            <a:off x="6149819" y="2299393"/>
            <a:ext cx="597233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Глобальну</a:t>
            </a:r>
          </a:p>
        </p:txBody>
      </p:sp>
    </p:spTree>
    <p:extLst>
      <p:ext uri="{BB962C8B-B14F-4D97-AF65-F5344CB8AC3E}">
        <p14:creationId xmlns:p14="http://schemas.microsoft.com/office/powerpoint/2010/main" val="17982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127831</TotalTime>
  <Words>1038</Words>
  <Application>Microsoft Office PowerPoint</Application>
  <PresentationFormat>Широкоэкранный</PresentationFormat>
  <Paragraphs>195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Verdana</vt:lpstr>
      <vt:lpstr>Wingdings</vt:lpstr>
      <vt:lpstr>Тема Office</vt:lpstr>
      <vt:lpstr>Комп’ютерні мережі. Локальна мережа. Використання мережевих папок</vt:lpstr>
      <vt:lpstr>Запитання</vt:lpstr>
      <vt:lpstr>Поняття про комп'ютерні мережі</vt:lpstr>
      <vt:lpstr>Поняття про комп'ютерні мережі</vt:lpstr>
      <vt:lpstr>Поняття про комп'ютерні мережі</vt:lpstr>
      <vt:lpstr>Поняття про комп'ютерні мережі</vt:lpstr>
      <vt:lpstr>Поняття про комп'ютерні мережі</vt:lpstr>
      <vt:lpstr>Поняття про комп'ютерні мережі</vt:lpstr>
      <vt:lpstr>Локальна мережа</vt:lpstr>
      <vt:lpstr>Локальна мережа</vt:lpstr>
      <vt:lpstr>Локальна мережа</vt:lpstr>
      <vt:lpstr>Локальна мережа</vt:lpstr>
      <vt:lpstr>Локальна мережа</vt:lpstr>
      <vt:lpstr>Перегляд списку імен комп'ютерів у локальній мережі</vt:lpstr>
      <vt:lpstr>Перегляд списку імен комп'ютерів у локальній мережі</vt:lpstr>
      <vt:lpstr>Перегляд списку імен комп'ютерів у локальній мережі</vt:lpstr>
      <vt:lpstr>Перегляд списку імен комп'ютерів у локальній мережі</vt:lpstr>
      <vt:lpstr>Робота з папками та файлами в локальній мережі</vt:lpstr>
      <vt:lpstr>Робота з папками та файлами в локальній мережі</vt:lpstr>
      <vt:lpstr>Робота з папками та файлами в локальній мережі</vt:lpstr>
      <vt:lpstr>Робота з папками та файлами в локальній мережі</vt:lpstr>
      <vt:lpstr>Робота з папками та файлами в локальній мережі</vt:lpstr>
      <vt:lpstr>Повторюємо</vt:lpstr>
      <vt:lpstr>Розгадайте кросворд</vt:lpstr>
      <vt:lpstr>Дайте відповіді на запитання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Пользователь Windows</cp:lastModifiedBy>
  <cp:revision>285</cp:revision>
  <dcterms:created xsi:type="dcterms:W3CDTF">2016-06-06T19:48:43Z</dcterms:created>
  <dcterms:modified xsi:type="dcterms:W3CDTF">2019-10-24T14:56:07Z</dcterms:modified>
</cp:coreProperties>
</file>