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62" r:id="rId6"/>
    <p:sldId id="259" r:id="rId7"/>
    <p:sldId id="263" r:id="rId8"/>
    <p:sldId id="264" r:id="rId9"/>
    <p:sldId id="267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CE5"/>
    <a:srgbClr val="4FA394"/>
    <a:srgbClr val="F1F5DC"/>
    <a:srgbClr val="E1EFCC"/>
    <a:srgbClr val="E5E9D1"/>
    <a:srgbClr val="ECF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1090-FF62-4D8C-95D0-4F0D9B5443B7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DB515-E86B-4928-A2FB-631CCAC404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464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1090-FF62-4D8C-95D0-4F0D9B5443B7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DB515-E86B-4928-A2FB-631CCAC404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992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1090-FF62-4D8C-95D0-4F0D9B5443B7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DB515-E86B-4928-A2FB-631CCAC404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1701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1090-FF62-4D8C-95D0-4F0D9B5443B7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DB515-E86B-4928-A2FB-631CCAC404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276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1090-FF62-4D8C-95D0-4F0D9B5443B7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DB515-E86B-4928-A2FB-631CCAC404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655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1090-FF62-4D8C-95D0-4F0D9B5443B7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DB515-E86B-4928-A2FB-631CCAC404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931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1090-FF62-4D8C-95D0-4F0D9B5443B7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DB515-E86B-4928-A2FB-631CCAC404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8447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1090-FF62-4D8C-95D0-4F0D9B5443B7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DB515-E86B-4928-A2FB-631CCAC404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51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1090-FF62-4D8C-95D0-4F0D9B5443B7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DB515-E86B-4928-A2FB-631CCAC404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884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1090-FF62-4D8C-95D0-4F0D9B5443B7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DB515-E86B-4928-A2FB-631CCAC404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456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1090-FF62-4D8C-95D0-4F0D9B5443B7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DB515-E86B-4928-A2FB-631CCAC404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467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11090-FF62-4D8C-95D0-4F0D9B5443B7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8DB515-E86B-4928-A2FB-631CCAC404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4890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youtube.com/watch?v=ZTdKp2VnLzI&amp;ab_channel" TargetMode="Externa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hyperlink" Target="https://www.youtube.com/watch?v=-RFUZnpJfhY&amp;ab_channe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hyperlink" Target="https://www.youtube.com/watch?v=rWUoQxg7gGE&amp;ab_channe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youtube.com/watch?v=q_yGIeRyPRU&amp;ab_channel" TargetMode="Externa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t="33800" r="9767" b="34200"/>
          <a:stretch/>
        </p:blipFill>
        <p:spPr>
          <a:xfrm rot="16200000">
            <a:off x="-2218678" y="2200922"/>
            <a:ext cx="6875755" cy="24384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110785" y="1043939"/>
            <a:ext cx="829701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6000" b="1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«Вишивка. Види швів</a:t>
            </a:r>
            <a:r>
              <a:rPr lang="ru-RU" sz="6000" b="1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6000" b="1" dirty="0">
              <a:ln w="9525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610" y="2412273"/>
            <a:ext cx="6379231" cy="4357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445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t="33800" r="9767" b="34200"/>
          <a:stretch/>
        </p:blipFill>
        <p:spPr>
          <a:xfrm rot="16200000">
            <a:off x="-2218678" y="2200922"/>
            <a:ext cx="6875755" cy="24384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7223" t="38176" r="6794" b="45074"/>
          <a:stretch/>
        </p:blipFill>
        <p:spPr>
          <a:xfrm>
            <a:off x="3122021" y="2978331"/>
            <a:ext cx="8071116" cy="2333897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3239589" y="252549"/>
            <a:ext cx="7654833" cy="66185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Вишивка гладдю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61508" y="1071155"/>
            <a:ext cx="7410994" cy="1631216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Гладь</a:t>
            </a:r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uk-UA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 вишивка, виконана за малюнком щільно прокладеними один біля одного стібками.</a:t>
            </a:r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Стібки в цій вишивці розташовують в одному напрямку (вертикально чи горизонтально) або в різних напрямах, відповідно до малюнка.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857895" y="5764462"/>
            <a:ext cx="6775270" cy="400110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https://www.youtube.com/watch?v=ZTdKp2VnLzI&amp;ab_channel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871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t="33800" r="9767" b="34200"/>
          <a:stretch/>
        </p:blipFill>
        <p:spPr>
          <a:xfrm rot="16200000">
            <a:off x="-2218678" y="2200922"/>
            <a:ext cx="6875755" cy="2438400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3239589" y="252549"/>
            <a:ext cx="7654833" cy="66185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Вишивка гладдю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9589" y="1045029"/>
            <a:ext cx="4563292" cy="5355312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невеликих малюнках гладь виконують </a:t>
            </a:r>
            <a:r>
              <a:rPr lang="uk-UA" sz="1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настилу</a:t>
            </a:r>
            <a:r>
              <a:rPr lang="uk-UA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на більших – </a:t>
            </a:r>
            <a:r>
              <a:rPr lang="uk-UA" sz="1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настилом.</a:t>
            </a:r>
          </a:p>
          <a:p>
            <a:r>
              <a:rPr lang="uk-UA" sz="19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Глядь без  настилу</a:t>
            </a:r>
          </a:p>
          <a:p>
            <a:r>
              <a:rPr lang="uk-UA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Контур малюнка виконують швом «вперед голку», а потім обшивають рідким валиком без накладки. Настилають гладь, уколюючи голкою з одного боку валика і з другого. Стібки кладуть щільно один біля одного, щоб не проглядало тло тканини.  </a:t>
            </a:r>
          </a:p>
          <a:p>
            <a:r>
              <a:rPr lang="uk-UA" sz="19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Глядь з настилом</a:t>
            </a:r>
          </a:p>
          <a:p>
            <a:r>
              <a:rPr lang="uk-UA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Контур малюнка </a:t>
            </a:r>
            <a:r>
              <a:rPr lang="uk-UA" sz="19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обстрочують</a:t>
            </a:r>
            <a:r>
              <a:rPr lang="uk-UA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обшивають, рідким валиком з прокладкою в одну нитку. Настил роблять у поперечному напрямку до </a:t>
            </a:r>
            <a:r>
              <a:rPr lang="uk-UA" sz="19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стрібків</a:t>
            </a:r>
            <a:r>
              <a:rPr lang="uk-UA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гладі. Потім настил покривають поперечними чи поздовжніми стібками, які щільно прилягають один до одного.  </a:t>
            </a:r>
            <a:endParaRPr lang="ru-RU" sz="1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1559" r="49675"/>
          <a:stretch/>
        </p:blipFill>
        <p:spPr>
          <a:xfrm>
            <a:off x="7994467" y="1540005"/>
            <a:ext cx="3936275" cy="232887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49353" r="1018"/>
          <a:stretch/>
        </p:blipFill>
        <p:spPr>
          <a:xfrm>
            <a:off x="7994467" y="4363855"/>
            <a:ext cx="4005943" cy="232887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8942709" y="1107851"/>
            <a:ext cx="2039789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Глядь без  настилу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942708" y="3931701"/>
            <a:ext cx="2039789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Глядь без  настилу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531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2" dur="indefinite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7" dur="indefinite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t="33800" r="9767" b="34200"/>
          <a:stretch/>
        </p:blipFill>
        <p:spPr>
          <a:xfrm rot="16200000">
            <a:off x="-2218678" y="2200922"/>
            <a:ext cx="6875755" cy="24384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612571" y="302512"/>
            <a:ext cx="9457509" cy="2677656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Вишивка</a:t>
            </a:r>
            <a:r>
              <a:rPr lang="uk-UA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uk-UA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 із видів народного декоративного мистецтва. Це орнаментальне або сюжетне зображення  на тканині, шкірі, виконане ручними або машинними швами.</a:t>
            </a:r>
          </a:p>
          <a:p>
            <a:r>
              <a:rPr lang="uk-UA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Вишивку використовують в українському народному побуті передусім на предметах одягу та на різних виробах.</a:t>
            </a:r>
          </a:p>
          <a:p>
            <a:endParaRPr lang="uk-UA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9086" y="3108580"/>
            <a:ext cx="5843450" cy="3592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806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t="33800" r="9767" b="34200"/>
          <a:stretch/>
        </p:blipFill>
        <p:spPr>
          <a:xfrm rot="16200000">
            <a:off x="-2218678" y="2200922"/>
            <a:ext cx="6875755" cy="243840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2804160" y="461554"/>
            <a:ext cx="8560526" cy="1088572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терміни та визначення: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91246" y="1672044"/>
            <a:ext cx="4990010" cy="5016758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Голка</a:t>
            </a:r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довгий тонкий загострений стрижень з твердого речовини з</a:t>
            </a:r>
          </a:p>
          <a:p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вушком для заведення нитки з одного боку. </a:t>
            </a:r>
          </a:p>
          <a:p>
            <a:endParaRPr lang="uk-UA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Робоча нитка</a:t>
            </a:r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просунута в голку нитку, за допомогою якої виконуються стежки.</a:t>
            </a:r>
          </a:p>
          <a:p>
            <a:endParaRPr lang="uk-UA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Прокол</a:t>
            </a:r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місце, в яке голка з робочою ниткою встромляється в тканину.</a:t>
            </a:r>
          </a:p>
          <a:p>
            <a:endParaRPr lang="uk-UA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Стібок</a:t>
            </a:r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відстань між двома проколами голки на поверхні тканини,</a:t>
            </a:r>
          </a:p>
          <a:p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 на лицьовій, так і на виворітній стороні.</a:t>
            </a:r>
          </a:p>
          <a:p>
            <a:endParaRPr lang="uk-UA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Ширина шва </a:t>
            </a:r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відстань від краю тканини до шва.</a:t>
            </a:r>
            <a:endParaRPr lang="uk-UA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b="10238"/>
          <a:stretch/>
        </p:blipFill>
        <p:spPr>
          <a:xfrm>
            <a:off x="8002231" y="2621280"/>
            <a:ext cx="4053976" cy="23948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0191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t="33800" r="9767" b="34200"/>
          <a:stretch/>
        </p:blipFill>
        <p:spPr>
          <a:xfrm rot="16200000">
            <a:off x="-2218678" y="2200922"/>
            <a:ext cx="6875755" cy="243840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2804160" y="461554"/>
            <a:ext cx="8560526" cy="1088572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роботи знадобиться: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10146" y="2028430"/>
            <a:ext cx="5042263" cy="1938992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Ножиці;</a:t>
            </a:r>
          </a:p>
          <a:p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Голка;</a:t>
            </a:r>
          </a:p>
          <a:p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Нитки або муліне;</a:t>
            </a:r>
          </a:p>
          <a:p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Канва (сітчаста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бавовняна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лляна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змішана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складом тканина);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156" y="1550126"/>
            <a:ext cx="2804686" cy="28956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8650" y="2997926"/>
            <a:ext cx="2812067" cy="165898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384" y="4528457"/>
            <a:ext cx="2329543" cy="232954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286" y="4890494"/>
            <a:ext cx="2343407" cy="179838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62393" y="4656909"/>
            <a:ext cx="4127817" cy="1623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58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t="33800" r="9767" b="34200"/>
          <a:stretch/>
        </p:blipFill>
        <p:spPr>
          <a:xfrm rot="16200000">
            <a:off x="-2218678" y="2200922"/>
            <a:ext cx="6875755" cy="24384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/>
          <a:srcRect l="2724" t="8927" r="2205" b="5022"/>
          <a:stretch/>
        </p:blipFill>
        <p:spPr>
          <a:xfrm>
            <a:off x="2629988" y="1193073"/>
            <a:ext cx="4302034" cy="551358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/>
          <a:srcRect l="3325" t="8342" r="2327" b="4411"/>
          <a:stretch/>
        </p:blipFill>
        <p:spPr>
          <a:xfrm>
            <a:off x="7724503" y="1193073"/>
            <a:ext cx="4196608" cy="5495110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>
          <a:xfrm>
            <a:off x="2629988" y="139338"/>
            <a:ext cx="4302034" cy="82731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Відмірювання і втягання нитки в голку</a:t>
            </a:r>
            <a:endParaRPr lang="uk-UA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29988" y="1097280"/>
            <a:ext cx="4302034" cy="338554"/>
          </a:xfrm>
          <a:prstGeom prst="rect">
            <a:avLst/>
          </a:prstGeom>
          <a:solidFill>
            <a:srgbClr val="E1E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 відмірюють нитку потрібної довжини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90950" y="3250845"/>
            <a:ext cx="4241072" cy="338554"/>
          </a:xfrm>
          <a:prstGeom prst="rect">
            <a:avLst/>
          </a:prstGeom>
          <a:solidFill>
            <a:srgbClr val="E5E9D1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 вдягають нитку в голку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663543" y="139338"/>
            <a:ext cx="4257568" cy="82731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Закріплення нитки на тканині</a:t>
            </a:r>
            <a:endParaRPr lang="uk-UA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71850" y="2158673"/>
            <a:ext cx="618309" cy="369332"/>
          </a:xfrm>
          <a:prstGeom prst="rect">
            <a:avLst/>
          </a:prstGeom>
          <a:solidFill>
            <a:srgbClr val="F1F5DC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724503" y="1097280"/>
            <a:ext cx="4196608" cy="307777"/>
          </a:xfrm>
          <a:prstGeom prst="rect">
            <a:avLst/>
          </a:prstGeom>
          <a:solidFill>
            <a:srgbClr val="4FA394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зав'язування вузлика</a:t>
            </a:r>
            <a:endParaRPr lang="uk-UA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24503" y="3344091"/>
            <a:ext cx="4196608" cy="307777"/>
          </a:xfrm>
          <a:prstGeom prst="rect">
            <a:avLst/>
          </a:prstGeom>
          <a:solidFill>
            <a:srgbClr val="4FA394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uk-UA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акріплення нитки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724503" y="5283125"/>
            <a:ext cx="4196608" cy="307777"/>
          </a:xfrm>
          <a:prstGeom prst="rect">
            <a:avLst/>
          </a:prstGeom>
          <a:solidFill>
            <a:srgbClr val="4FA394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закріплення рядка в кінці роботи 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989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Блок-схема: узел 7"/>
          <p:cNvSpPr/>
          <p:nvPr/>
        </p:nvSpPr>
        <p:spPr>
          <a:xfrm>
            <a:off x="2838994" y="2821577"/>
            <a:ext cx="2560319" cy="2551612"/>
          </a:xfrm>
          <a:prstGeom prst="flowChartConnector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t="33800" r="9767" b="34200"/>
          <a:stretch/>
        </p:blipFill>
        <p:spPr>
          <a:xfrm rot="16200000">
            <a:off x="-2218678" y="2200922"/>
            <a:ext cx="6875755" cy="243840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2960914" y="470263"/>
            <a:ext cx="8673737" cy="1175657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Найпростіші ручні шви</a:t>
            </a:r>
            <a:endParaRPr lang="uk-UA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64" t="16984" b="4436"/>
          <a:stretch/>
        </p:blipFill>
        <p:spPr>
          <a:xfrm>
            <a:off x="3071513" y="2891246"/>
            <a:ext cx="2095280" cy="2159725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 flipV="1">
            <a:off x="4815840" y="2516777"/>
            <a:ext cx="452846" cy="48768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5268686" y="2516777"/>
            <a:ext cx="521643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5"/>
          <a:srcRect l="11608" t="46930" r="51786" b="47467"/>
          <a:stretch/>
        </p:blipFill>
        <p:spPr>
          <a:xfrm>
            <a:off x="6666410" y="2760617"/>
            <a:ext cx="3570515" cy="40930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608318" y="1976680"/>
            <a:ext cx="5686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Шов «вперед голку»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V="1">
            <a:off x="4979975" y="5028286"/>
            <a:ext cx="475529" cy="506012"/>
          </a:xfrm>
          <a:prstGeom prst="rect">
            <a:avLst/>
          </a:prstGeom>
        </p:spPr>
      </p:pic>
      <p:cxnSp>
        <p:nvCxnSpPr>
          <p:cNvPr id="26" name="Прямая соединительная линия 25"/>
          <p:cNvCxnSpPr/>
          <p:nvPr/>
        </p:nvCxnSpPr>
        <p:spPr>
          <a:xfrm>
            <a:off x="5399313" y="5534298"/>
            <a:ext cx="535577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193280" y="4911524"/>
            <a:ext cx="3953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Шов «назад голку»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5"/>
          <a:srcRect l="11518" t="59328" r="51071" b="33997"/>
          <a:stretch/>
        </p:blipFill>
        <p:spPr>
          <a:xfrm>
            <a:off x="6666410" y="5643099"/>
            <a:ext cx="3570515" cy="471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88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t="33800" r="9767" b="34200"/>
          <a:stretch/>
        </p:blipFill>
        <p:spPr>
          <a:xfrm rot="16200000">
            <a:off x="-2218678" y="2200922"/>
            <a:ext cx="6875755" cy="243840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2960914" y="470263"/>
            <a:ext cx="8673737" cy="1175657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Шов «вперед голкою»</a:t>
            </a:r>
            <a:endParaRPr lang="uk-UA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915927" y="4894215"/>
            <a:ext cx="3888540" cy="646331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https://www.youtube.com/watch?v=-RFUZnpJfhY&amp;ab_channel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60914" y="1813324"/>
            <a:ext cx="4624251" cy="4401205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Шов «вперед голку» </a:t>
            </a:r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найпростіший шов в своєму виконанні.</a:t>
            </a:r>
          </a:p>
          <a:p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остаточному вигляді, шов з двох сторін тканини виглядає однаково. Використовується для вишивання чітких меж і контурів малюнка. Виконується шов по окресленим лініях малюнка, проробляють «вперед голку» справа наліво, рухаючись, весь час вперед, набираючи при цьому один і відразу кілька стібків, під час виконання потрібно стежити за відстанями між стібками - вони повинні бути однаковими і рівномірними.</a:t>
            </a:r>
            <a:endParaRPr lang="uk-UA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/>
          <a:srcRect l="7322" t="36321" r="9107" b="19097"/>
          <a:stretch/>
        </p:blipFill>
        <p:spPr>
          <a:xfrm>
            <a:off x="7746110" y="2847701"/>
            <a:ext cx="4228175" cy="168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447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t="33800" r="9767" b="34200"/>
          <a:stretch/>
        </p:blipFill>
        <p:spPr>
          <a:xfrm rot="16200000">
            <a:off x="-2218678" y="2200922"/>
            <a:ext cx="6875755" cy="243840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2960914" y="470263"/>
            <a:ext cx="8673737" cy="1175657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Шов «назад голкою»</a:t>
            </a:r>
            <a:endParaRPr lang="uk-UA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56707" y="1871479"/>
            <a:ext cx="8482148" cy="3139321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Цей шов ще називають </a:t>
            </a:r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"за голку" або "рядок", "</a:t>
            </a:r>
            <a:r>
              <a:rPr lang="uk-UA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бекстіч</a:t>
            </a:r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", 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також дуже просто виконується, а стежки також потрібно робити в напрямку праворуч наліво. Стежки цього шва все повинні бути однакові. Шов виконується двома різними способами, ви можете вибрати той, який простіше для вас.</a:t>
            </a:r>
          </a:p>
          <a:p>
            <a:pPr algn="just"/>
            <a:r>
              <a:rPr lang="uk-UA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Способи виконання:</a:t>
            </a:r>
          </a:p>
          <a:p>
            <a:pPr algn="just"/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першому випадку голку з ниткою виводять на лицьову сторону, наступний</a:t>
            </a:r>
          </a:p>
          <a:p>
            <a:pPr algn="just"/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прокол голкою на тканині роблять правіше місця першого проколу на</a:t>
            </a:r>
          </a:p>
          <a:p>
            <a:pPr algn="just"/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відстань, рівну довжині стібка. Це буде ваш перший лицьовій стібок.</a:t>
            </a:r>
          </a:p>
          <a:p>
            <a:pPr algn="just"/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Далі голку з ниткою протягують по виворітній стороні тканини і виводять</a:t>
            </a:r>
          </a:p>
          <a:p>
            <a:pPr algn="just"/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лицьову сторону лівіше 1-го проколу на тій самій відстані. Це ваш</a:t>
            </a:r>
          </a:p>
          <a:p>
            <a:pPr algn="just"/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перший виворітний стібок.</a:t>
            </a:r>
            <a:endParaRPr lang="uk-UA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49336" y="6436416"/>
            <a:ext cx="6696892" cy="369332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https://www.youtube.com/watch?v=rWUoQxg7gGE&amp;ab_channel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/>
          <a:srcRect l="19732" t="40017" r="17054" b="45679"/>
          <a:stretch/>
        </p:blipFill>
        <p:spPr>
          <a:xfrm>
            <a:off x="4214946" y="5201093"/>
            <a:ext cx="6165669" cy="1045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873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t="33800" r="9767" b="34200"/>
          <a:stretch/>
        </p:blipFill>
        <p:spPr>
          <a:xfrm rot="16200000">
            <a:off x="-2218678" y="2200922"/>
            <a:ext cx="6875755" cy="2438400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3239589" y="219127"/>
            <a:ext cx="7654833" cy="66185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Шов «хрестик»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9588" y="1045029"/>
            <a:ext cx="8003177" cy="2139047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1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Шов «хрестик» </a:t>
            </a:r>
            <a:r>
              <a:rPr lang="uk-UA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являє собою два перехрещені стібки. При його виконанні треба стежити за тим, щоб усі верхні стібки були направлені в одну сторону. Закріпивши нитку, складену вдвічі, виводимо її на лицьову сторону і робимо стежок з лівого нижнього кута у верхній правий. Виконуємо необхідну кількість стібків півхрестиком. Потім закриваємо півхрестиком з лівого верхнього в правий нижній кут. З вивороту виходять горизонтальні смужки.</a:t>
            </a:r>
            <a:endParaRPr lang="uk-UA" sz="1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t="21928" b="9630"/>
          <a:stretch/>
        </p:blipFill>
        <p:spPr>
          <a:xfrm>
            <a:off x="4586968" y="3605348"/>
            <a:ext cx="5506266" cy="195072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183244" y="5977341"/>
            <a:ext cx="6171247" cy="369332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>
            <a:spAutoFit/>
          </a:bodyPr>
          <a:lstStyle/>
          <a:p>
            <a:r>
              <a:rPr lang="en-US" dirty="0" smtClean="0">
                <a:hlinkClick r:id="rId5"/>
              </a:rPr>
              <a:t>https://www.youtube.com/watch?v=q_yGIeRyPRU&amp;ab_channel</a:t>
            </a:r>
            <a:r>
              <a:rPr lang="uk-UA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3746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644</Words>
  <Application>Microsoft Office PowerPoint</Application>
  <PresentationFormat>Широкоэкранный</PresentationFormat>
  <Paragraphs>60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27</cp:revision>
  <dcterms:created xsi:type="dcterms:W3CDTF">2020-12-18T13:31:47Z</dcterms:created>
  <dcterms:modified xsi:type="dcterms:W3CDTF">2020-12-18T17:16:55Z</dcterms:modified>
</cp:coreProperties>
</file>