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6"/>
  </p:notesMasterIdLst>
  <p:sldIdLst>
    <p:sldId id="275" r:id="rId2"/>
    <p:sldId id="318" r:id="rId3"/>
    <p:sldId id="280" r:id="rId4"/>
    <p:sldId id="278" r:id="rId5"/>
    <p:sldId id="307" r:id="rId6"/>
    <p:sldId id="304" r:id="rId7"/>
    <p:sldId id="306" r:id="rId8"/>
    <p:sldId id="321" r:id="rId9"/>
    <p:sldId id="273" r:id="rId10"/>
    <p:sldId id="313" r:id="rId11"/>
    <p:sldId id="312" r:id="rId12"/>
    <p:sldId id="290" r:id="rId13"/>
    <p:sldId id="319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B5570B95-E1D3-4A58-9FFD-0355DC7F4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871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-UA" altLang="ru-RU" smtClean="0"/>
              <a:t>с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-UA" altLang="ru-RU" smtClean="0"/>
              <a:t>3хв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-UA" altLang="ru-RU" smtClean="0"/>
              <a:t>с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A738814-FFC9-475B-B533-E02B765B1516}" type="slidenum">
              <a:rPr lang="ru-RU" altLang="ru-RU" smtClean="0"/>
              <a:pPr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-UA" altLang="ru-RU" smtClean="0"/>
              <a:t>3хв</a:t>
            </a: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85EB72-BF2D-4905-AA44-59046BDC5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31AE6-65F8-44CA-9EEF-F84C3B46F4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0F604884-F8FB-4F70-89B9-6701FD03D4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4611B636-77B5-4776-BF00-8A385BD5FD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FDDC1AB-9CC5-44A9-91A2-1471690B05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2CB56-3A90-4F1D-85F0-EB4954E70C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4133650-A894-4433-961B-ABECC793C2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CE754690-E964-41E3-8147-ED66711733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134ED2-36D5-4DF2-8EE6-C74019617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CF69EE7-8145-4868-A808-3B1BFDA68A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AC203809-1B9C-47D0-BF83-7396707CEC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CC66F2-0508-422E-B1EA-E4A5D8DEAB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1055170"/>
            <a:ext cx="8601075" cy="129371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tx2"/>
                </a:solidFill>
              </a:rPr>
              <a:t>Іван Карпенко-Карий . </a:t>
            </a:r>
            <a:br>
              <a:rPr lang="uk-UA" sz="2800" b="1" dirty="0" smtClean="0">
                <a:solidFill>
                  <a:schemeClr val="tx2"/>
                </a:solidFill>
              </a:rPr>
            </a:br>
            <a:r>
              <a:rPr lang="uk-UA" sz="2800" b="1" dirty="0" smtClean="0">
                <a:solidFill>
                  <a:schemeClr val="tx2"/>
                </a:solidFill>
              </a:rPr>
              <a:t>Комедія «Мартин Боруля».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uk-UA" sz="2800" b="1" dirty="0" smtClean="0">
                <a:solidFill>
                  <a:schemeClr val="tx2"/>
                </a:solidFill>
              </a:rPr>
              <a:t>Прагнення стати дворянином як міф про краще життя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14291"/>
            <a:ext cx="5234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Тема уроку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24" y="3251984"/>
            <a:ext cx="2496472" cy="36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Мольєр\Новая папка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" y="3500428"/>
            <a:ext cx="371477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Мольєр\10068-1u.jpg"/>
          <p:cNvPicPr>
            <a:picLocks noChangeAspect="1" noChangeArrowheads="1"/>
          </p:cNvPicPr>
          <p:nvPr/>
        </p:nvPicPr>
        <p:blipFill>
          <a:blip r:embed="rId5" cstate="print"/>
          <a:srcRect t="10059" b="12278"/>
          <a:stretch>
            <a:fillRect/>
          </a:stretch>
        </p:blipFill>
        <p:spPr bwMode="auto">
          <a:xfrm>
            <a:off x="3851920" y="3284984"/>
            <a:ext cx="2500298" cy="10001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68" r="18468"/>
          <a:stretch>
            <a:fillRect/>
          </a:stretch>
        </p:blipFill>
        <p:spPr bwMode="auto">
          <a:xfrm>
            <a:off x="3796361" y="4822031"/>
            <a:ext cx="15001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49" y="4857750"/>
            <a:ext cx="1428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786313"/>
            <a:ext cx="15716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3684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400" dirty="0" smtClean="0">
                <a:solidFill>
                  <a:srgbClr val="C00000"/>
                </a:solidFill>
              </a:rPr>
              <a:t>Психологічне дослідження</a:t>
            </a:r>
            <a:br>
              <a:rPr lang="uk-UA" sz="2400" dirty="0" smtClean="0">
                <a:solidFill>
                  <a:srgbClr val="C00000"/>
                </a:solidFill>
              </a:rPr>
            </a:br>
            <a:r>
              <a:rPr lang="uk-UA" sz="2400" dirty="0" smtClean="0">
                <a:solidFill>
                  <a:srgbClr val="C00000"/>
                </a:solidFill>
              </a:rPr>
              <a:t>«Скільки в кожного з нас від Мартина Борулі?»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428750"/>
            <a:ext cx="8858250" cy="51435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Ви батьки . У вас є донька, яка хоче вийти заміж за кохану людину.</a:t>
            </a:r>
            <a:r>
              <a:rPr lang="en-US" dirty="0" smtClean="0"/>
              <a:t> </a:t>
            </a:r>
            <a:r>
              <a:rPr lang="uk-UA" dirty="0" smtClean="0"/>
              <a:t>Але хлопець із незаможної родини </a:t>
            </a:r>
            <a:r>
              <a:rPr lang="en-US" dirty="0" smtClean="0"/>
              <a:t> </a:t>
            </a:r>
            <a:r>
              <a:rPr lang="uk-UA" dirty="0" smtClean="0"/>
              <a:t>і до того ж не має вищої освіти. Ви  пропонуєте доньці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а) зачекати , поки він здобуде освіту й почне заробляти гроші;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б)</a:t>
            </a:r>
            <a:r>
              <a:rPr lang="en-US" dirty="0" smtClean="0"/>
              <a:t> </a:t>
            </a:r>
            <a:r>
              <a:rPr lang="uk-UA" dirty="0" smtClean="0"/>
              <a:t>приймете сторону доньки, хоча утримувати прийдеться двох студентів;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в) дозволите доньці самій зробити свій вибір, зауваживши, що позбавите спадку. </a:t>
            </a: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340768"/>
            <a:ext cx="8643937" cy="523148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   Ви підприємець. Завтра тендер, на якому можна укласти дуже вигідні угоди. Але увечері раптом ви захворіли, у вас висока температура. Ви: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а) посилено лікуєтесь самотужки і їдете на тендер, отримуєте значний прибуток, але хвороба дає ускладнення; 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б) звертаєтеся до лікаря і лікуєтеся. Угода зривається;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> в) підключаєте помічників, членів родини, які все-таки укладають угоду, але не таку вигідну, ви втрачаєте половину прибутку.</a:t>
            </a: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Проблемне запитання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5984" y="1285860"/>
            <a:ext cx="6643702" cy="45259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   </a:t>
            </a: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Чи завжди відмова від свого “Я” заради мрій про зміну соціального становища задовольняє духовні потреби людини?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2039687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?</a:t>
            </a:r>
            <a:endParaRPr lang="ru-RU" sz="2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1484" descr="AG00174_"/>
          <p:cNvPicPr>
            <a:picLocks noChangeAspect="1" noChangeArrowheads="1" noCrop="1"/>
          </p:cNvPicPr>
          <p:nvPr/>
        </p:nvPicPr>
        <p:blipFill>
          <a:blip r:embed="rId3" cstate="print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8063" y="5072063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357188" y="2143125"/>
            <a:ext cx="85725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Світ подібний до театру: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alt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грати</a:t>
            </a:r>
            <a:r>
              <a:rPr lang="ru-RU" alt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alt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alt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похвалою,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Беруть ролі за здібністю…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Сковорода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14313"/>
            <a:ext cx="6143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uk-UA" sz="48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В  И  С  Н  О  В  О  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Домашнє завдання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5"/>
            <a:ext cx="8258175" cy="501659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Напишіть есе на тему: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C00000"/>
                </a:solidFill>
              </a:rPr>
              <a:t>«Чи можливо у наш час  досягти своїх мрій, не втрачаючи свого “Я” ?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/>
              <a:t>Словничок</a:t>
            </a:r>
            <a:r>
              <a:rPr lang="uk-UA" b="1" i="1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u="sng" dirty="0" smtClean="0"/>
              <a:t>Есе</a:t>
            </a:r>
            <a:r>
              <a:rPr lang="uk-UA" b="1" i="1" u="sng" dirty="0" smtClean="0">
                <a:solidFill>
                  <a:srgbClr val="0070C0"/>
                </a:solidFill>
              </a:rPr>
              <a:t>  </a:t>
            </a:r>
            <a:r>
              <a:rPr lang="uk-UA" dirty="0" smtClean="0"/>
              <a:t>(від французької </a:t>
            </a:r>
            <a:r>
              <a:rPr lang="en-US" dirty="0" err="1" smtClean="0"/>
              <a:t>essai</a:t>
            </a:r>
            <a:r>
              <a:rPr lang="en-US" dirty="0" smtClean="0"/>
              <a:t>- </a:t>
            </a:r>
            <a:r>
              <a:rPr lang="uk-UA" dirty="0" smtClean="0"/>
              <a:t>спроба, начерк) – прозовий твір невеликого обсягу, що виражає індивідуальне враження і міркування з певного питання.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4313" y="2348880"/>
            <a:ext cx="8786812" cy="429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None/>
              <a:defRPr/>
            </a:pPr>
            <a:r>
              <a:rPr lang="uk-UA" sz="40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Життя – не трагедія і не комедія. У ньому поєднується трагічне і комічне одночасно. Руки долі міцно тримають нас за мотузки і смикають то в один, то в інший бік </a:t>
            </a: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None/>
              <a:defRPr/>
            </a:pPr>
            <a:r>
              <a:rPr lang="uk-UA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’</a:t>
            </a:r>
            <a:r>
              <a:rPr lang="uk-UA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Генрі</a:t>
            </a: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4282" y="142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Епіграф</a:t>
            </a:r>
            <a:r>
              <a:rPr lang="uk-UA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4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Проблемне запитання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5984" y="1285860"/>
            <a:ext cx="6643702" cy="45259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   </a:t>
            </a: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Чи завжди відмова від свого “Я” заради мрій про зміну соціального становища задовольняє духовні потреби людини?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2039687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?</a:t>
            </a:r>
            <a:endParaRPr lang="ru-RU" sz="2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1484" descr="AG00174_"/>
          <p:cNvPicPr>
            <a:picLocks noChangeAspect="1" noChangeArrowheads="1" noCrop="1"/>
          </p:cNvPicPr>
          <p:nvPr/>
        </p:nvPicPr>
        <p:blipFill>
          <a:blip r:embed="rId3" cstate="print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8063" y="5072063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Довідка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064896" cy="5517232"/>
          </a:xfrm>
        </p:spPr>
        <p:txBody>
          <a:bodyPr rtlCol="0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</a:t>
            </a:r>
            <a: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літератури:</a:t>
            </a:r>
          </a:p>
          <a:p>
            <a:pPr>
              <a:defRPr/>
            </a:pPr>
            <a: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Лірика</a:t>
            </a:r>
          </a:p>
          <a:p>
            <a:pPr>
              <a:defRPr/>
            </a:pPr>
            <a: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Епос</a:t>
            </a:r>
          </a:p>
          <a:p>
            <a:pPr>
              <a:defRPr/>
            </a:pPr>
            <a: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Драма</a:t>
            </a:r>
          </a:p>
          <a:p>
            <a:pPr>
              <a:defRPr/>
            </a:pPr>
            <a:endParaRPr lang="uk-UA" sz="3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ЖАНРИ</a:t>
            </a:r>
            <a: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драматичних творів: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Комедія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Трагедія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Драма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Мольєр\10068-1u.jpg"/>
          <p:cNvPicPr>
            <a:picLocks noChangeAspect="1" noChangeArrowheads="1"/>
          </p:cNvPicPr>
          <p:nvPr/>
        </p:nvPicPr>
        <p:blipFill>
          <a:blip r:embed="rId3" cstate="print"/>
          <a:srcRect t="10059" b="12278"/>
          <a:stretch>
            <a:fillRect/>
          </a:stretch>
        </p:blipFill>
        <p:spPr bwMode="auto">
          <a:xfrm>
            <a:off x="5220072" y="836712"/>
            <a:ext cx="4286250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571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C00000"/>
                </a:solidFill>
              </a:rPr>
              <a:t>Історія написання твору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ru-RU" sz="3800" dirty="0" smtClean="0"/>
              <a:t>	</a:t>
            </a:r>
            <a:r>
              <a:rPr lang="ru-RU" sz="4400" dirty="0" smtClean="0"/>
              <a:t>Одна з них — </a:t>
            </a:r>
            <a:r>
              <a:rPr lang="ru-RU" sz="4400" dirty="0" err="1" smtClean="0"/>
              <a:t>трагедія</a:t>
            </a:r>
            <a:r>
              <a:rPr lang="ru-RU" sz="4400" dirty="0" smtClean="0"/>
              <a:t> </a:t>
            </a:r>
            <a:r>
              <a:rPr lang="ru-RU" sz="4400" dirty="0" err="1" smtClean="0"/>
              <a:t>першого</a:t>
            </a:r>
            <a:r>
              <a:rPr lang="ru-RU" sz="4400" dirty="0" smtClean="0"/>
              <a:t> господаря </a:t>
            </a:r>
            <a:r>
              <a:rPr lang="ru-RU" sz="4400" dirty="0" err="1" smtClean="0"/>
              <a:t>будинку</a:t>
            </a:r>
            <a:r>
              <a:rPr lang="ru-RU" sz="4400" dirty="0" smtClean="0"/>
              <a:t> Карпа Адамовича, </a:t>
            </a:r>
            <a:r>
              <a:rPr lang="ru-RU" sz="4400" dirty="0" err="1" smtClean="0"/>
              <a:t>який</a:t>
            </a:r>
            <a:r>
              <a:rPr lang="ru-RU" sz="4400" dirty="0" smtClean="0"/>
              <a:t> </a:t>
            </a:r>
            <a:r>
              <a:rPr lang="ru-RU" sz="4400" dirty="0" err="1" smtClean="0"/>
              <a:t>вважав</a:t>
            </a:r>
            <a:r>
              <a:rPr lang="ru-RU" sz="4400" dirty="0" smtClean="0"/>
              <a:t> себе </a:t>
            </a:r>
            <a:r>
              <a:rPr lang="ru-RU" sz="4400" dirty="0" err="1" smtClean="0"/>
              <a:t>уродженим</a:t>
            </a:r>
            <a:r>
              <a:rPr lang="ru-RU" sz="4400" dirty="0" smtClean="0"/>
              <a:t> шляхтичем, дворянином другого </a:t>
            </a:r>
            <a:r>
              <a:rPr lang="ru-RU" sz="4400" dirty="0" err="1" smtClean="0"/>
              <a:t>розряду</a:t>
            </a:r>
            <a:r>
              <a:rPr lang="ru-RU" sz="4400" dirty="0" smtClean="0"/>
              <a:t> і </a:t>
            </a:r>
            <a:r>
              <a:rPr lang="ru-RU" sz="4400" dirty="0" err="1" smtClean="0"/>
              <a:t>затято</a:t>
            </a:r>
            <a:r>
              <a:rPr lang="ru-RU" sz="4400" dirty="0" smtClean="0"/>
              <a:t> </a:t>
            </a:r>
            <a:r>
              <a:rPr lang="ru-RU" sz="4400" dirty="0" err="1" smtClean="0"/>
              <a:t>домагався</a:t>
            </a:r>
            <a:r>
              <a:rPr lang="ru-RU" sz="4400" dirty="0" smtClean="0"/>
              <a:t>, </a:t>
            </a:r>
            <a:r>
              <a:rPr lang="ru-RU" sz="4400" dirty="0" err="1" smtClean="0"/>
              <a:t>щоб</a:t>
            </a:r>
            <a:r>
              <a:rPr lang="ru-RU" sz="4400" dirty="0" smtClean="0"/>
              <a:t> </a:t>
            </a:r>
            <a:r>
              <a:rPr lang="ru-RU" sz="4400" dirty="0" err="1" smtClean="0"/>
              <a:t>його</a:t>
            </a:r>
            <a:r>
              <a:rPr lang="ru-RU" sz="4400" dirty="0" smtClean="0"/>
              <a:t> </a:t>
            </a:r>
            <a:r>
              <a:rPr lang="ru-RU" sz="4400" dirty="0" err="1" smtClean="0"/>
              <a:t>прізвище</a:t>
            </a:r>
            <a:r>
              <a:rPr lang="ru-RU" sz="4400" dirty="0" smtClean="0"/>
              <a:t> </a:t>
            </a:r>
            <a:r>
              <a:rPr lang="ru-RU" sz="4400" dirty="0" err="1" smtClean="0"/>
              <a:t>визнали</a:t>
            </a:r>
            <a:r>
              <a:rPr lang="ru-RU" sz="4400" dirty="0" smtClean="0"/>
              <a:t> «</a:t>
            </a:r>
            <a:r>
              <a:rPr lang="ru-RU" sz="4400" dirty="0" err="1" smtClean="0"/>
              <a:t>шляхетним</a:t>
            </a:r>
            <a:r>
              <a:rPr lang="ru-RU" sz="4400" dirty="0" smtClean="0"/>
              <a:t>». </a:t>
            </a:r>
            <a:r>
              <a:rPr lang="ru-RU" sz="4400" dirty="0" err="1" smtClean="0"/>
              <a:t>Карпо</a:t>
            </a:r>
            <a:r>
              <a:rPr lang="ru-RU" sz="4400" dirty="0" smtClean="0"/>
              <a:t> Адамович </a:t>
            </a:r>
            <a:r>
              <a:rPr lang="ru-RU" sz="4400" dirty="0" err="1" smtClean="0"/>
              <a:t>довгі</a:t>
            </a:r>
            <a:r>
              <a:rPr lang="ru-RU" sz="4400" dirty="0" smtClean="0"/>
              <a:t> роки </a:t>
            </a:r>
            <a:r>
              <a:rPr lang="ru-RU" sz="4400" dirty="0" err="1" smtClean="0"/>
              <a:t>позивався</a:t>
            </a:r>
            <a:r>
              <a:rPr lang="ru-RU" sz="4400" dirty="0" smtClean="0"/>
              <a:t> в </a:t>
            </a:r>
            <a:r>
              <a:rPr lang="ru-RU" sz="4400" dirty="0" err="1" smtClean="0"/>
              <a:t>суді</a:t>
            </a:r>
            <a:r>
              <a:rPr lang="ru-RU" sz="4400" dirty="0" smtClean="0"/>
              <a:t> про </a:t>
            </a:r>
            <a:r>
              <a:rPr lang="ru-RU" sz="4400" dirty="0" err="1" smtClean="0"/>
              <a:t>повернення</a:t>
            </a:r>
            <a:r>
              <a:rPr lang="ru-RU" sz="4400" dirty="0" smtClean="0"/>
              <a:t> </a:t>
            </a:r>
            <a:r>
              <a:rPr lang="ru-RU" sz="4400" dirty="0" err="1" smtClean="0"/>
              <a:t>їхньому</a:t>
            </a:r>
            <a:r>
              <a:rPr lang="ru-RU" sz="4400" dirty="0" smtClean="0"/>
              <a:t> роду дворянства, </a:t>
            </a:r>
            <a:r>
              <a:rPr lang="ru-RU" sz="4400" dirty="0" err="1" smtClean="0"/>
              <a:t>і</a:t>
            </a:r>
            <a:r>
              <a:rPr lang="ru-RU" sz="4400" dirty="0" smtClean="0"/>
              <a:t> коли, </a:t>
            </a:r>
            <a:r>
              <a:rPr lang="ru-RU" sz="4400" dirty="0" err="1" smtClean="0"/>
              <a:t>здавалося</a:t>
            </a:r>
            <a:r>
              <a:rPr lang="ru-RU" sz="4400" dirty="0" smtClean="0"/>
              <a:t>, </a:t>
            </a:r>
            <a:r>
              <a:rPr lang="ru-RU" sz="4400" dirty="0" err="1" smtClean="0"/>
              <a:t>позов</a:t>
            </a:r>
            <a:r>
              <a:rPr lang="ru-RU" sz="4400" dirty="0" smtClean="0"/>
              <a:t> уже </a:t>
            </a:r>
            <a:r>
              <a:rPr lang="ru-RU" sz="4400" dirty="0" err="1" smtClean="0"/>
              <a:t>був</a:t>
            </a:r>
            <a:r>
              <a:rPr lang="ru-RU" sz="4400" dirty="0" smtClean="0"/>
              <a:t> </a:t>
            </a:r>
            <a:r>
              <a:rPr lang="ru-RU" sz="4400" dirty="0" err="1" smtClean="0"/>
              <a:t>виграний</a:t>
            </a:r>
            <a:r>
              <a:rPr lang="ru-RU" sz="4400" dirty="0" smtClean="0"/>
              <a:t>, </a:t>
            </a:r>
            <a:r>
              <a:rPr lang="ru-RU" sz="4400" dirty="0" err="1" smtClean="0"/>
              <a:t>хтось</a:t>
            </a:r>
            <a:r>
              <a:rPr lang="ru-RU" sz="4400" dirty="0" smtClean="0"/>
              <a:t> </a:t>
            </a:r>
            <a:r>
              <a:rPr lang="ru-RU" sz="4400" dirty="0" err="1" smtClean="0"/>
              <a:t>із</a:t>
            </a:r>
            <a:r>
              <a:rPr lang="ru-RU" sz="4400" dirty="0" smtClean="0"/>
              <a:t> </a:t>
            </a:r>
            <a:r>
              <a:rPr lang="ru-RU" sz="4400" dirty="0" err="1" smtClean="0"/>
              <a:t>канцеляристів</a:t>
            </a:r>
            <a:r>
              <a:rPr lang="ru-RU" sz="4400" dirty="0" smtClean="0"/>
              <a:t> </a:t>
            </a:r>
            <a:r>
              <a:rPr lang="ru-RU" sz="4400" dirty="0" err="1" smtClean="0"/>
              <a:t>виявив</a:t>
            </a:r>
            <a:r>
              <a:rPr lang="ru-RU" sz="4400" dirty="0" smtClean="0"/>
              <a:t>, </a:t>
            </a:r>
            <a:r>
              <a:rPr lang="ru-RU" sz="4400" dirty="0" err="1" smtClean="0"/>
              <a:t>що</a:t>
            </a:r>
            <a:r>
              <a:rPr lang="ru-RU" sz="4400" dirty="0" smtClean="0"/>
              <a:t> в </a:t>
            </a:r>
            <a:r>
              <a:rPr lang="ru-RU" sz="4400" dirty="0" err="1" smtClean="0"/>
              <a:t>старовинних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паперах</a:t>
            </a:r>
            <a:r>
              <a:rPr lang="ru-RU" sz="4400" dirty="0" smtClean="0"/>
              <a:t> значиться </a:t>
            </a:r>
            <a:r>
              <a:rPr lang="ru-RU" sz="4400" dirty="0" err="1" smtClean="0"/>
              <a:t>прізвище</a:t>
            </a:r>
            <a:r>
              <a:rPr lang="ru-RU" sz="4400" dirty="0" smtClean="0"/>
              <a:t> </a:t>
            </a:r>
            <a:r>
              <a:rPr lang="ru-RU" sz="4400" dirty="0" err="1" smtClean="0"/>
              <a:t>ТобЕлевич</a:t>
            </a:r>
            <a:r>
              <a:rPr lang="ru-RU" sz="4400" dirty="0" smtClean="0"/>
              <a:t>. Через одну </a:t>
            </a:r>
            <a:r>
              <a:rPr lang="ru-RU" sz="4400" dirty="0" err="1" smtClean="0"/>
              <a:t>цю</a:t>
            </a:r>
            <a:r>
              <a:rPr lang="ru-RU" sz="4400" dirty="0" smtClean="0"/>
              <a:t> </a:t>
            </a:r>
            <a:r>
              <a:rPr lang="ru-RU" sz="4400" dirty="0" err="1" smtClean="0"/>
              <a:t>буквочку</a:t>
            </a:r>
            <a:r>
              <a:rPr lang="ru-RU" sz="4400" dirty="0" smtClean="0"/>
              <a:t> </a:t>
            </a:r>
            <a:r>
              <a:rPr lang="ru-RU" sz="4400" dirty="0" err="1" smtClean="0"/>
              <a:t>позивачеві</a:t>
            </a:r>
            <a:r>
              <a:rPr lang="ru-RU" sz="4400" dirty="0" smtClean="0"/>
              <a:t> у </a:t>
            </a:r>
            <a:r>
              <a:rPr lang="ru-RU" sz="4400" dirty="0" err="1" smtClean="0"/>
              <a:t>дворянстві</a:t>
            </a:r>
            <a:r>
              <a:rPr lang="ru-RU" sz="4400" dirty="0" smtClean="0"/>
              <a:t> </a:t>
            </a:r>
            <a:r>
              <a:rPr lang="ru-RU" sz="4400" dirty="0" err="1" smtClean="0"/>
              <a:t>відмовили</a:t>
            </a:r>
            <a:r>
              <a:rPr lang="ru-RU" sz="4400" dirty="0" smtClean="0"/>
              <a:t>,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він</a:t>
            </a:r>
            <a:r>
              <a:rPr lang="ru-RU" sz="4400" dirty="0" smtClean="0"/>
              <a:t> </a:t>
            </a:r>
            <a:r>
              <a:rPr lang="ru-RU" sz="4400" dirty="0" err="1" smtClean="0"/>
              <a:t>ледь</a:t>
            </a:r>
            <a:r>
              <a:rPr lang="ru-RU" sz="4400" dirty="0" smtClean="0"/>
              <a:t> не </a:t>
            </a:r>
            <a:r>
              <a:rPr lang="ru-RU" sz="4400" dirty="0" err="1" smtClean="0"/>
              <a:t>занедужав</a:t>
            </a:r>
            <a:r>
              <a:rPr lang="ru-RU" sz="4400" dirty="0" smtClean="0"/>
              <a:t> </a:t>
            </a:r>
            <a:r>
              <a:rPr lang="ru-RU" sz="4400" dirty="0" err="1" smtClean="0"/>
              <a:t>від</a:t>
            </a:r>
            <a:r>
              <a:rPr lang="ru-RU" sz="4400" dirty="0" smtClean="0"/>
              <a:t> горя. </a:t>
            </a:r>
            <a:r>
              <a:rPr lang="ru-RU" sz="4400" dirty="0" err="1" smtClean="0"/>
              <a:t>Усі</a:t>
            </a:r>
            <a:r>
              <a:rPr lang="ru-RU" sz="4400" dirty="0" smtClean="0"/>
              <a:t> </a:t>
            </a:r>
            <a:r>
              <a:rPr lang="ru-RU" sz="4400" dirty="0" err="1" smtClean="0"/>
              <a:t>документи</a:t>
            </a:r>
            <a:r>
              <a:rPr lang="ru-RU" sz="4400" dirty="0" smtClean="0"/>
              <a:t>, герб </a:t>
            </a:r>
            <a:r>
              <a:rPr lang="ru-RU" sz="4400" dirty="0" err="1" smtClean="0"/>
              <a:t>і</a:t>
            </a:r>
            <a:r>
              <a:rPr lang="ru-RU" sz="4400" dirty="0" smtClean="0"/>
              <a:t> грамоту </a:t>
            </a:r>
            <a:r>
              <a:rPr lang="ru-RU" sz="4400" dirty="0" err="1" smtClean="0"/>
              <a:t>Карпо</a:t>
            </a:r>
            <a:r>
              <a:rPr lang="ru-RU" sz="4400" dirty="0" smtClean="0"/>
              <a:t> Адамович </a:t>
            </a:r>
            <a:r>
              <a:rPr lang="ru-RU" sz="4400" dirty="0" err="1" smtClean="0"/>
              <a:t>заховав</a:t>
            </a:r>
            <a:r>
              <a:rPr lang="ru-RU" sz="4400" dirty="0" smtClean="0"/>
              <a:t> на дно </a:t>
            </a:r>
            <a:r>
              <a:rPr lang="ru-RU" sz="4400" dirty="0" err="1" smtClean="0"/>
              <a:t>скрині</a:t>
            </a:r>
            <a:r>
              <a:rPr lang="ru-RU" sz="4400" dirty="0" smtClean="0"/>
              <a:t> — </a:t>
            </a:r>
            <a:r>
              <a:rPr lang="ru-RU" sz="4400" dirty="0" err="1" smtClean="0"/>
              <a:t>геть</a:t>
            </a:r>
            <a:r>
              <a:rPr lang="ru-RU" sz="4400" dirty="0" smtClean="0"/>
              <a:t> </a:t>
            </a:r>
            <a:r>
              <a:rPr lang="ru-RU" sz="4400" dirty="0" err="1" smtClean="0"/>
              <a:t>із-перед</a:t>
            </a:r>
            <a:r>
              <a:rPr lang="ru-RU" sz="4400" dirty="0" smtClean="0"/>
              <a:t> очей. </a:t>
            </a:r>
            <a:r>
              <a:rPr lang="ru-RU" sz="4400" dirty="0" err="1" smtClean="0"/>
              <a:t>Ніхто</a:t>
            </a:r>
            <a:r>
              <a:rPr lang="ru-RU" sz="4400" dirty="0" smtClean="0"/>
              <a:t> з </a:t>
            </a:r>
            <a:r>
              <a:rPr lang="ru-RU" sz="4400" dirty="0" err="1" smtClean="0"/>
              <a:t>домочадців</a:t>
            </a:r>
            <a:r>
              <a:rPr lang="ru-RU" sz="4400" dirty="0" smtClean="0"/>
              <a:t> не </a:t>
            </a:r>
            <a:r>
              <a:rPr lang="ru-RU" sz="4400" dirty="0" err="1" smtClean="0"/>
              <a:t>смів</a:t>
            </a:r>
            <a:r>
              <a:rPr lang="ru-RU" sz="4400" dirty="0" smtClean="0"/>
              <a:t> </a:t>
            </a:r>
            <a:r>
              <a:rPr lang="ru-RU" sz="4400" dirty="0" err="1" smtClean="0"/>
              <a:t>згадати</a:t>
            </a:r>
            <a:r>
              <a:rPr lang="ru-RU" sz="4400" dirty="0" smtClean="0"/>
              <a:t> про </a:t>
            </a:r>
            <a:r>
              <a:rPr lang="ru-RU" sz="4400" dirty="0" err="1" smtClean="0"/>
              <a:t>це</a:t>
            </a:r>
            <a:r>
              <a:rPr lang="ru-RU" sz="4400" dirty="0" smtClean="0"/>
              <a:t>, </a:t>
            </a:r>
            <a:r>
              <a:rPr lang="ru-RU" sz="4400" dirty="0" err="1" smtClean="0"/>
              <a:t>щоб</a:t>
            </a:r>
            <a:r>
              <a:rPr lang="ru-RU" sz="4400" dirty="0" smtClean="0"/>
              <a:t> не </a:t>
            </a:r>
            <a:r>
              <a:rPr lang="ru-RU" sz="4400" dirty="0" err="1" smtClean="0"/>
              <a:t>засмучувати</a:t>
            </a:r>
            <a:r>
              <a:rPr lang="ru-RU" sz="4400" dirty="0" smtClean="0"/>
              <a:t> батька.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	Коли через </a:t>
            </a:r>
            <a:r>
              <a:rPr lang="ru-RU" sz="4400" dirty="0" err="1" smtClean="0"/>
              <a:t>багато</a:t>
            </a:r>
            <a:r>
              <a:rPr lang="ru-RU" sz="4400" dirty="0" smtClean="0"/>
              <a:t> </a:t>
            </a:r>
            <a:r>
              <a:rPr lang="ru-RU" sz="4400" dirty="0" err="1" smtClean="0"/>
              <a:t>років</a:t>
            </a:r>
            <a:r>
              <a:rPr lang="ru-RU" sz="4400" dirty="0" smtClean="0"/>
              <a:t> </a:t>
            </a:r>
            <a:r>
              <a:rPr lang="ru-RU" sz="4400" dirty="0" err="1" smtClean="0"/>
              <a:t>І.Карпенко</a:t>
            </a:r>
            <a:r>
              <a:rPr lang="ru-RU" sz="4400" dirty="0" smtClean="0"/>
              <a:t>-Карий написав на </a:t>
            </a:r>
            <a:r>
              <a:rPr lang="ru-RU" sz="4400" dirty="0" err="1" smtClean="0"/>
              <a:t>основі</a:t>
            </a:r>
            <a:r>
              <a:rPr lang="ru-RU" sz="4400" dirty="0" smtClean="0"/>
              <a:t> </a:t>
            </a:r>
            <a:r>
              <a:rPr lang="ru-RU" sz="4400" dirty="0" err="1" smtClean="0"/>
              <a:t>цієї</a:t>
            </a:r>
            <a:r>
              <a:rPr lang="ru-RU" sz="4400" dirty="0" smtClean="0"/>
              <a:t> </a:t>
            </a:r>
            <a:r>
              <a:rPr lang="ru-RU" sz="4400" dirty="0" err="1" smtClean="0"/>
              <a:t>сімейної</a:t>
            </a:r>
            <a:r>
              <a:rPr lang="ru-RU" sz="4400" dirty="0" smtClean="0"/>
              <a:t> </a:t>
            </a:r>
            <a:r>
              <a:rPr lang="ru-RU" sz="4400" dirty="0" err="1" smtClean="0"/>
              <a:t>історії</a:t>
            </a:r>
            <a:r>
              <a:rPr lang="ru-RU" sz="4400" dirty="0" smtClean="0"/>
              <a:t> </a:t>
            </a:r>
            <a:r>
              <a:rPr lang="ru-RU" sz="4400" dirty="0" err="1" smtClean="0"/>
              <a:t>знамениту</a:t>
            </a:r>
            <a:r>
              <a:rPr lang="ru-RU" sz="4400" dirty="0" smtClean="0"/>
              <a:t> </a:t>
            </a:r>
            <a:r>
              <a:rPr lang="ru-RU" sz="4400" dirty="0" err="1" smtClean="0"/>
              <a:t>п’єсу«Мартин</a:t>
            </a:r>
            <a:r>
              <a:rPr lang="ru-RU" sz="4400" dirty="0" smtClean="0"/>
              <a:t> </a:t>
            </a:r>
            <a:r>
              <a:rPr lang="ru-RU" sz="4400" dirty="0" err="1" smtClean="0"/>
              <a:t>Боруля</a:t>
            </a:r>
            <a:r>
              <a:rPr lang="ru-RU" sz="4400" dirty="0" smtClean="0"/>
              <a:t>», </a:t>
            </a:r>
            <a:r>
              <a:rPr lang="ru-RU" sz="4400" dirty="0" err="1" smtClean="0"/>
              <a:t>він</a:t>
            </a:r>
            <a:r>
              <a:rPr lang="ru-RU" sz="4400" dirty="0" smtClean="0"/>
              <a:t> </a:t>
            </a:r>
            <a:r>
              <a:rPr lang="ru-RU" sz="4400" dirty="0" err="1" smtClean="0"/>
              <a:t>наважився</a:t>
            </a:r>
            <a:r>
              <a:rPr lang="ru-RU" sz="4400" dirty="0" smtClean="0"/>
              <a:t> </a:t>
            </a:r>
            <a:r>
              <a:rPr lang="ru-RU" sz="4400" dirty="0" err="1" smtClean="0"/>
              <a:t>прочитати</a:t>
            </a:r>
            <a:r>
              <a:rPr lang="ru-RU" sz="4400" dirty="0" smtClean="0"/>
              <a:t> </a:t>
            </a:r>
            <a:r>
              <a:rPr lang="ru-RU" sz="4400" dirty="0" err="1" smtClean="0"/>
              <a:t>її</a:t>
            </a:r>
            <a:r>
              <a:rPr lang="ru-RU" sz="4400" dirty="0" smtClean="0"/>
              <a:t> </a:t>
            </a:r>
            <a:r>
              <a:rPr lang="ru-RU" sz="4400" dirty="0" err="1" smtClean="0"/>
              <a:t>батькові</a:t>
            </a:r>
            <a:r>
              <a:rPr lang="ru-RU" sz="4400" dirty="0" smtClean="0"/>
              <a:t>. </a:t>
            </a:r>
            <a:r>
              <a:rPr lang="ru-RU" sz="4400" dirty="0" err="1" smtClean="0"/>
              <a:t>Кажуть</a:t>
            </a:r>
            <a:r>
              <a:rPr lang="ru-RU" sz="4400" dirty="0" smtClean="0"/>
              <a:t>, </a:t>
            </a:r>
            <a:r>
              <a:rPr lang="ru-RU" sz="4400" dirty="0" err="1" smtClean="0"/>
              <a:t>старий</a:t>
            </a:r>
            <a:r>
              <a:rPr lang="ru-RU" sz="4400" dirty="0" smtClean="0"/>
              <a:t> заплакав, </a:t>
            </a:r>
            <a:r>
              <a:rPr lang="ru-RU" sz="4400" dirty="0" err="1" smtClean="0"/>
              <a:t>слухаючи</a:t>
            </a:r>
            <a:r>
              <a:rPr lang="ru-RU" sz="4400" dirty="0" smtClean="0"/>
              <a:t> </a:t>
            </a:r>
            <a:r>
              <a:rPr lang="ru-RU" sz="4400" dirty="0" err="1" smtClean="0"/>
              <a:t>п’єсу</a:t>
            </a:r>
            <a:r>
              <a:rPr lang="ru-RU" sz="4400" dirty="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14375"/>
          </a:xfrm>
        </p:spPr>
        <p:txBody>
          <a:bodyPr/>
          <a:lstStyle/>
          <a:p>
            <a:pPr algn="ctr">
              <a:defRPr/>
            </a:pPr>
            <a:r>
              <a:rPr lang="uk-UA" sz="3200" dirty="0" smtClean="0">
                <a:solidFill>
                  <a:srgbClr val="C00000"/>
                </a:solidFill>
              </a:rPr>
              <a:t>Літературний аналіз твору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928992" cy="537435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sz="2800" b="1" u="sng" dirty="0" smtClean="0">
                <a:solidFill>
                  <a:srgbClr val="C00000"/>
                </a:solidFill>
              </a:rPr>
              <a:t>1.Тема твору .</a:t>
            </a:r>
            <a:r>
              <a:rPr lang="uk-UA" sz="2800" u="sng" dirty="0" smtClean="0">
                <a:solidFill>
                  <a:srgbClr val="C00000"/>
                </a:solidFill>
              </a:rPr>
              <a:t> 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800" dirty="0" smtClean="0"/>
              <a:t>Бездумна гонитва за чином Максима  Борулі, бажання стати дворянином.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800" b="1" u="sng" dirty="0" smtClean="0">
                <a:solidFill>
                  <a:srgbClr val="C00000"/>
                </a:solidFill>
              </a:rPr>
              <a:t>2. Ідея 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err="1" smtClean="0"/>
              <a:t>В</a:t>
            </a:r>
            <a:r>
              <a:rPr lang="ru-RU" sz="2800" dirty="0" err="1" smtClean="0"/>
              <a:t>исміювання</a:t>
            </a:r>
            <a:r>
              <a:rPr lang="ru-RU" sz="2800" dirty="0" smtClean="0"/>
              <a:t> шляхтича Мартина </a:t>
            </a:r>
            <a:r>
              <a:rPr lang="ru-RU" sz="2800" dirty="0" err="1" smtClean="0"/>
              <a:t>Борулі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протягом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довгого</a:t>
            </a:r>
            <a:r>
              <a:rPr lang="ru-RU" sz="2800" dirty="0" smtClean="0"/>
              <a:t> часу </a:t>
            </a:r>
            <a:r>
              <a:rPr lang="ru-RU" sz="2800" dirty="0" err="1" smtClean="0"/>
              <a:t>добивався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дворянського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доклавши</a:t>
            </a:r>
            <a:r>
              <a:rPr lang="ru-RU" sz="2800" dirty="0" smtClean="0"/>
              <a:t> </a:t>
            </a:r>
            <a:r>
              <a:rPr lang="ru-RU" sz="2800" dirty="0" err="1" smtClean="0"/>
              <a:t>стільки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зусиль</a:t>
            </a:r>
            <a:r>
              <a:rPr lang="ru-RU" sz="2800" dirty="0" smtClean="0"/>
              <a:t>, </a:t>
            </a:r>
            <a:r>
              <a:rPr lang="ru-RU" sz="2800" dirty="0" err="1" smtClean="0"/>
              <a:t>коштів</a:t>
            </a:r>
            <a:r>
              <a:rPr lang="ru-RU" sz="2800" dirty="0" smtClean="0"/>
              <a:t>, часу, </a:t>
            </a:r>
            <a:r>
              <a:rPr lang="ru-RU" sz="2800" dirty="0" err="1" smtClean="0"/>
              <a:t>потріпавши</a:t>
            </a:r>
            <a:r>
              <a:rPr lang="ru-RU" sz="2800" dirty="0" smtClean="0"/>
              <a:t> </a:t>
            </a:r>
            <a:r>
              <a:rPr lang="ru-RU" sz="2800" dirty="0" err="1" smtClean="0"/>
              <a:t>удосталь</a:t>
            </a:r>
            <a:r>
              <a:rPr lang="ru-RU" sz="2800" dirty="0" smtClean="0"/>
              <a:t> </a:t>
            </a:r>
            <a:r>
              <a:rPr lang="ru-RU" sz="2800" dirty="0" err="1" smtClean="0"/>
              <a:t>нерви</a:t>
            </a:r>
            <a:r>
              <a:rPr lang="ru-RU" sz="2800" dirty="0" smtClean="0"/>
              <a:t> </a:t>
            </a:r>
            <a:r>
              <a:rPr lang="ru-RU" sz="2800" dirty="0" err="1" smtClean="0"/>
              <a:t>домашніх</a:t>
            </a:r>
            <a:r>
              <a:rPr lang="ru-RU" sz="2800" dirty="0" smtClean="0"/>
              <a:t>,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не </a:t>
            </a:r>
            <a:r>
              <a:rPr lang="ru-RU" sz="2800" dirty="0" err="1" smtClean="0"/>
              <a:t>отримує</a:t>
            </a:r>
            <a:r>
              <a:rPr lang="ru-RU" sz="2800" dirty="0" smtClean="0"/>
              <a:t> </a:t>
            </a:r>
            <a:r>
              <a:rPr lang="ru-RU" sz="2800" dirty="0" err="1" smtClean="0"/>
              <a:t>нічого</a:t>
            </a:r>
            <a:r>
              <a:rPr lang="ru-RU" sz="2800" dirty="0" smtClean="0"/>
              <a:t>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Карпенко-Карий утвердив </a:t>
            </a:r>
            <a:r>
              <a:rPr lang="ru-RU" sz="2800" dirty="0" err="1" smtClean="0"/>
              <a:t>здорову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народну</a:t>
            </a:r>
            <a:r>
              <a:rPr lang="ru-RU" sz="2800" dirty="0" smtClean="0"/>
              <a:t> мораль </a:t>
            </a:r>
            <a:r>
              <a:rPr lang="ru-RU" sz="2800" dirty="0" err="1" smtClean="0"/>
              <a:t>щодо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родинних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традицій</a:t>
            </a:r>
            <a:r>
              <a:rPr lang="ru-RU" sz="2800" dirty="0" smtClean="0"/>
              <a:t>, </a:t>
            </a:r>
            <a:r>
              <a:rPr lang="ru-RU" sz="2800" dirty="0" err="1" smtClean="0"/>
              <a:t>ставлення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до </a:t>
            </a:r>
            <a:r>
              <a:rPr lang="ru-RU" sz="2800" dirty="0" err="1" smtClean="0"/>
              <a:t>своєї</a:t>
            </a:r>
            <a:r>
              <a:rPr lang="ru-RU" sz="2800" dirty="0" smtClean="0"/>
              <a:t> </a:t>
            </a:r>
            <a:r>
              <a:rPr lang="ru-RU" sz="2800" dirty="0" err="1" smtClean="0"/>
              <a:t>рідної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, </a:t>
            </a:r>
            <a:r>
              <a:rPr lang="ru-RU" sz="2800" dirty="0" err="1" smtClean="0"/>
              <a:t>свого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родоводу</a:t>
            </a:r>
            <a:r>
              <a:rPr lang="ru-RU" sz="2800" dirty="0" smtClean="0"/>
              <a:t>, </a:t>
            </a:r>
            <a:r>
              <a:rPr lang="ru-RU" sz="2800" dirty="0" err="1" smtClean="0"/>
              <a:t>прадідівських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коренів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праці</a:t>
            </a:r>
            <a:r>
              <a:rPr lang="ru-RU" sz="2800" dirty="0" smtClean="0"/>
              <a:t>, </a:t>
            </a:r>
            <a:r>
              <a:rPr lang="ru-RU" sz="2800" dirty="0" err="1" smtClean="0"/>
              <a:t>народних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звичаїв</a:t>
            </a:r>
            <a:r>
              <a:rPr lang="ru-RU" sz="2800" dirty="0" smtClean="0"/>
              <a:t>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Головне — не титул, а </a:t>
            </a:r>
            <a:r>
              <a:rPr lang="ru-RU" sz="2800" dirty="0" err="1" smtClean="0"/>
              <a:t>вміння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залишатися</a:t>
            </a:r>
            <a:r>
              <a:rPr lang="ru-RU" sz="2800" dirty="0" smtClean="0"/>
              <a:t> порядною, </a:t>
            </a:r>
            <a:r>
              <a:rPr lang="ru-RU" sz="2800" dirty="0" err="1" smtClean="0"/>
              <a:t>високоморальною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людиною</a:t>
            </a:r>
            <a:r>
              <a:rPr lang="ru-RU" sz="2800" dirty="0" smtClean="0"/>
              <a:t> у </a:t>
            </a:r>
            <a:r>
              <a:rPr lang="ru-RU" sz="2800" dirty="0" err="1" smtClean="0"/>
              <a:t>всіх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життєвих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ситуаціях</a:t>
            </a:r>
            <a:r>
              <a:rPr lang="ru-RU" sz="2800" dirty="0" smtClean="0"/>
              <a:t>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3842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3200" b="1" dirty="0" smtClean="0">
                <a:solidFill>
                  <a:srgbClr val="C00000"/>
                </a:solidFill>
              </a:rPr>
              <a:t>Проблеми, які порушуються у творі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428750"/>
            <a:ext cx="8229600" cy="47148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sz="3600" b="1" dirty="0" smtClean="0"/>
              <a:t>1.Проблема людської гідності, усвідомлення того, що щастя не в чині або посаді.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3600" b="1" dirty="0" smtClean="0"/>
              <a:t>2.Проблема праці як духовної потреби і джерела матеріального достатку.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3600" b="1" dirty="0" smtClean="0"/>
              <a:t>3.Проблема батьків і дітей.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3600" b="1" dirty="0" smtClean="0"/>
              <a:t>4.Проблема кохання і сімейного щастя.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792088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Головн</a:t>
            </a:r>
            <a:r>
              <a:rPr lang="uk-UA" b="1" dirty="0" smtClean="0">
                <a:solidFill>
                  <a:srgbClr val="C00000"/>
                </a:solidFill>
              </a:rPr>
              <a:t>і герої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96944" cy="54726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Мартин </a:t>
            </a:r>
            <a:r>
              <a:rPr lang="ru-RU" sz="2400" dirty="0" err="1"/>
              <a:t>Боруля</a:t>
            </a:r>
            <a:r>
              <a:rPr lang="ru-RU" sz="2400" dirty="0"/>
              <a:t> — </a:t>
            </a:r>
            <a:r>
              <a:rPr lang="ru-RU" sz="2400" dirty="0" err="1"/>
              <a:t>багатий</a:t>
            </a:r>
            <a:r>
              <a:rPr lang="ru-RU" sz="2400" dirty="0"/>
              <a:t> шляхтич, </a:t>
            </a:r>
            <a:r>
              <a:rPr lang="ru-RU" sz="2400" dirty="0" err="1" smtClean="0"/>
              <a:t>чиншовик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Палажка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жінка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Марися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/>
              <a:t>їхня</a:t>
            </a:r>
            <a:r>
              <a:rPr lang="ru-RU" sz="2400" dirty="0"/>
              <a:t> дочка. </a:t>
            </a:r>
            <a:endParaRPr lang="ru-RU" sz="2400" dirty="0" smtClean="0"/>
          </a:p>
          <a:p>
            <a:r>
              <a:rPr lang="ru-RU" sz="2400" dirty="0" smtClean="0"/>
              <a:t>Степан </a:t>
            </a:r>
            <a:r>
              <a:rPr lang="ru-RU" sz="2400" dirty="0"/>
              <a:t>— </a:t>
            </a:r>
            <a:r>
              <a:rPr lang="ru-RU" sz="2400" dirty="0" err="1"/>
              <a:t>їхній</a:t>
            </a:r>
            <a:r>
              <a:rPr lang="ru-RU" sz="2400" dirty="0"/>
              <a:t> </a:t>
            </a:r>
            <a:r>
              <a:rPr lang="ru-RU" sz="2400" dirty="0" err="1"/>
              <a:t>син</a:t>
            </a:r>
            <a:r>
              <a:rPr lang="ru-RU" sz="2400" dirty="0"/>
              <a:t>, канцелярист </a:t>
            </a:r>
            <a:r>
              <a:rPr lang="ru-RU" sz="2400" dirty="0" err="1"/>
              <a:t>земського</a:t>
            </a:r>
            <a:r>
              <a:rPr lang="ru-RU" sz="2400" dirty="0"/>
              <a:t> </a:t>
            </a:r>
            <a:r>
              <a:rPr lang="ru-RU" sz="2400" dirty="0" smtClean="0"/>
              <a:t>суду.</a:t>
            </a:r>
          </a:p>
          <a:p>
            <a:r>
              <a:rPr lang="ru-RU" sz="2400" dirty="0" err="1" smtClean="0"/>
              <a:t>Гервасій</a:t>
            </a:r>
            <a:r>
              <a:rPr lang="ru-RU" sz="2400" dirty="0" smtClean="0"/>
              <a:t> </a:t>
            </a:r>
            <a:r>
              <a:rPr lang="ru-RU" sz="2400" dirty="0" err="1"/>
              <a:t>Гуляницький</a:t>
            </a:r>
            <a:r>
              <a:rPr lang="ru-RU" sz="2400" dirty="0"/>
              <a:t> — друг Мартина, </a:t>
            </a:r>
            <a:r>
              <a:rPr lang="ru-RU" sz="2400" dirty="0" err="1"/>
              <a:t>батько</a:t>
            </a:r>
            <a:r>
              <a:rPr lang="ru-RU" sz="2400" dirty="0"/>
              <a:t> </a:t>
            </a:r>
            <a:r>
              <a:rPr lang="ru-RU" sz="2400" dirty="0" err="1"/>
              <a:t>Миколи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Микола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син</a:t>
            </a:r>
            <a:r>
              <a:rPr lang="ru-RU" sz="2400" dirty="0"/>
              <a:t>, парубок. </a:t>
            </a:r>
            <a:endParaRPr lang="ru-RU" sz="2400" dirty="0" smtClean="0"/>
          </a:p>
          <a:p>
            <a:r>
              <a:rPr lang="ru-RU" sz="2400" dirty="0" err="1" smtClean="0"/>
              <a:t>Націєвський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/>
              <a:t>регістратор</a:t>
            </a:r>
            <a:r>
              <a:rPr lang="ru-RU" sz="2400" dirty="0"/>
              <a:t> з </a:t>
            </a:r>
            <a:r>
              <a:rPr lang="ru-RU" sz="2400" dirty="0" err="1"/>
              <a:t>ратуші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Красовський</a:t>
            </a:r>
            <a:r>
              <a:rPr lang="ru-RU" sz="2400" dirty="0" smtClean="0"/>
              <a:t> </a:t>
            </a:r>
            <a:r>
              <a:rPr lang="ru-RU" sz="2400" dirty="0"/>
              <a:t>— шляхтич, з </a:t>
            </a:r>
            <a:r>
              <a:rPr lang="ru-RU" sz="2400" dirty="0" err="1"/>
              <a:t>яким</a:t>
            </a:r>
            <a:r>
              <a:rPr lang="ru-RU" sz="2400" dirty="0"/>
              <a:t> судиться </a:t>
            </a:r>
            <a:r>
              <a:rPr lang="ru-RU" sz="2400" dirty="0" err="1" smtClean="0"/>
              <a:t>Боруля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Трандалєв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/>
              <a:t>повірений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Протасій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Пеньонжка</a:t>
            </a:r>
            <a:r>
              <a:rPr lang="ru-RU" sz="2400" dirty="0" smtClean="0"/>
              <a:t>, </a:t>
            </a:r>
            <a:r>
              <a:rPr lang="ru-RU" sz="2400" dirty="0" err="1" smtClean="0"/>
              <a:t>Матвій</a:t>
            </a:r>
            <a:r>
              <a:rPr lang="ru-RU" sz="2400" dirty="0" smtClean="0"/>
              <a:t> </a:t>
            </a:r>
            <a:r>
              <a:rPr lang="ru-RU" sz="2400" dirty="0" err="1"/>
              <a:t>Дульський</a:t>
            </a:r>
            <a:r>
              <a:rPr lang="ru-RU" sz="2400" dirty="0"/>
              <a:t> — </a:t>
            </a:r>
            <a:r>
              <a:rPr lang="ru-RU" sz="2400" dirty="0" smtClean="0"/>
              <a:t>чиновники.</a:t>
            </a:r>
          </a:p>
          <a:p>
            <a:r>
              <a:rPr lang="ru-RU" sz="2400" dirty="0" err="1" smtClean="0"/>
              <a:t>Омелько</a:t>
            </a:r>
            <a:r>
              <a:rPr lang="ru-RU" sz="2400" dirty="0"/>
              <a:t>, </a:t>
            </a:r>
            <a:r>
              <a:rPr lang="ru-RU" sz="2400" dirty="0" err="1"/>
              <a:t>Трохим</a:t>
            </a:r>
            <a:r>
              <a:rPr lang="ru-RU" sz="2400" dirty="0"/>
              <a:t> — </a:t>
            </a:r>
            <a:r>
              <a:rPr lang="ru-RU" sz="2400" dirty="0" err="1"/>
              <a:t>наймити</a:t>
            </a:r>
            <a:r>
              <a:rPr lang="ru-RU" sz="2400" dirty="0"/>
              <a:t> </a:t>
            </a:r>
            <a:r>
              <a:rPr lang="ru-RU" sz="2400" dirty="0" err="1"/>
              <a:t>Борулі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543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1" y="0"/>
            <a:ext cx="4139952" cy="6540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uk-UA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Сюжет і композиція </a:t>
            </a:r>
            <a:r>
              <a:rPr lang="uk-UA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твору</a:t>
            </a:r>
            <a:endParaRPr lang="ru-RU" sz="36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67944" y="188640"/>
            <a:ext cx="5076056" cy="623731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uk-U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Трагікомедія складається із 5 дій.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uk-UA" sz="2400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Зав'язка </a:t>
            </a:r>
            <a:r>
              <a:rPr lang="uk-U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 </a:t>
            </a:r>
            <a:r>
              <a:rPr lang="ru-RU" sz="2400" dirty="0"/>
              <a:t>Мартин </a:t>
            </a:r>
            <a:r>
              <a:rPr lang="ru-RU" sz="2400" dirty="0" err="1"/>
              <a:t>Боруля</a:t>
            </a:r>
            <a:r>
              <a:rPr lang="ru-RU" sz="2400" dirty="0"/>
              <a:t> </a:t>
            </a:r>
            <a:r>
              <a:rPr lang="ru-RU" sz="2400" dirty="0" err="1"/>
              <a:t>подає</a:t>
            </a:r>
            <a:r>
              <a:rPr lang="ru-RU" sz="2400" dirty="0"/>
              <a:t> в суд на </a:t>
            </a:r>
            <a:r>
              <a:rPr lang="ru-RU" sz="2400" dirty="0" err="1"/>
              <a:t>Красовського</a:t>
            </a:r>
            <a:r>
              <a:rPr lang="ru-RU" sz="2400" dirty="0"/>
              <a:t>, </a:t>
            </a:r>
            <a:r>
              <a:rPr lang="ru-RU" sz="2400" dirty="0" err="1"/>
              <a:t>котрий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, «</a:t>
            </a:r>
            <a:r>
              <a:rPr lang="ru-RU" sz="2400" dirty="0" err="1"/>
              <a:t>уродзоного</a:t>
            </a:r>
            <a:r>
              <a:rPr lang="ru-RU" sz="2400" dirty="0"/>
              <a:t> шляхтича», назвав </a:t>
            </a:r>
            <a:r>
              <a:rPr lang="ru-RU" sz="2400" dirty="0" err="1"/>
              <a:t>бидлом</a:t>
            </a:r>
            <a:r>
              <a:rPr lang="ru-RU" sz="2400" dirty="0"/>
              <a:t>, а </a:t>
            </a:r>
            <a:r>
              <a:rPr lang="ru-RU" sz="2400" dirty="0" err="1"/>
              <a:t>сина</a:t>
            </a:r>
            <a:r>
              <a:rPr lang="ru-RU" sz="2400" dirty="0"/>
              <a:t> — </a:t>
            </a:r>
            <a:r>
              <a:rPr lang="ru-RU" sz="2400" dirty="0" err="1"/>
              <a:t>телям</a:t>
            </a:r>
            <a:r>
              <a:rPr lang="ru-RU" sz="2400" dirty="0"/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uk-UA" sz="2400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Розвиток дії </a:t>
            </a:r>
            <a:r>
              <a:rPr lang="uk-U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 </a:t>
            </a:r>
            <a:r>
              <a:rPr lang="ru-RU" sz="2400" u="sng" dirty="0" err="1"/>
              <a:t>гумористичні</a:t>
            </a:r>
            <a:r>
              <a:rPr lang="ru-RU" sz="2400" u="sng" dirty="0"/>
              <a:t> </a:t>
            </a:r>
            <a:r>
              <a:rPr lang="ru-RU" sz="2400" u="sng" dirty="0" err="1"/>
              <a:t>сцени</a:t>
            </a:r>
            <a:r>
              <a:rPr lang="ru-RU" sz="2400" u="sng" dirty="0"/>
              <a:t> </a:t>
            </a:r>
            <a:r>
              <a:rPr lang="ru-RU" sz="2400" u="sng" dirty="0" err="1"/>
              <a:t>з</a:t>
            </a:r>
            <a:r>
              <a:rPr lang="ru-RU" sz="2400" u="sng" dirty="0"/>
              <a:t> </a:t>
            </a:r>
            <a:r>
              <a:rPr lang="ru-RU" sz="2400" u="sng" dirty="0" err="1"/>
              <a:t>життя</a:t>
            </a:r>
            <a:r>
              <a:rPr lang="ru-RU" sz="2400" u="sng" dirty="0"/>
              <a:t> </a:t>
            </a:r>
            <a:r>
              <a:rPr lang="ru-RU" sz="2400" u="sng" dirty="0" err="1"/>
              <a:t>заможного</a:t>
            </a:r>
            <a:r>
              <a:rPr lang="ru-RU" sz="2400" u="sng" dirty="0"/>
              <a:t> </a:t>
            </a:r>
            <a:r>
              <a:rPr lang="ru-RU" sz="2400" u="sng" dirty="0" err="1"/>
              <a:t>хлібороба</a:t>
            </a:r>
            <a:r>
              <a:rPr lang="ru-RU" sz="2400" u="sng" dirty="0"/>
              <a:t> Мартина </a:t>
            </a:r>
            <a:r>
              <a:rPr lang="ru-RU" sz="2400" u="sng" dirty="0" err="1"/>
              <a:t>Борулі</a:t>
            </a:r>
            <a:r>
              <a:rPr lang="ru-RU" sz="2400" u="sng" dirty="0"/>
              <a:t>, </a:t>
            </a:r>
            <a:r>
              <a:rPr lang="ru-RU" sz="2400" u="sng" dirty="0" err="1"/>
              <a:t>який</a:t>
            </a:r>
            <a:r>
              <a:rPr lang="ru-RU" sz="2400" u="sng" dirty="0"/>
              <a:t> </a:t>
            </a:r>
            <a:r>
              <a:rPr lang="ru-RU" sz="2400" u="sng" dirty="0" err="1"/>
              <a:t>домагається</a:t>
            </a:r>
            <a:r>
              <a:rPr lang="ru-RU" sz="2400" u="sng" dirty="0"/>
              <a:t> </a:t>
            </a:r>
            <a:r>
              <a:rPr lang="ru-RU" sz="2400" u="sng" dirty="0" err="1"/>
              <a:t>втрачених</a:t>
            </a:r>
            <a:r>
              <a:rPr lang="ru-RU" sz="2400" u="sng" dirty="0"/>
              <a:t> </a:t>
            </a:r>
            <a:r>
              <a:rPr lang="ru-RU" sz="2400" u="sng" dirty="0" err="1"/>
              <a:t>дворянських</a:t>
            </a:r>
            <a:r>
              <a:rPr lang="ru-RU" sz="2400" u="sng" dirty="0"/>
              <a:t> прав.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uk-UA" sz="2400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Кульмінація </a:t>
            </a:r>
            <a:r>
              <a:rPr lang="uk-U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 </a:t>
            </a:r>
            <a:r>
              <a:rPr lang="ru-RU" sz="2400" dirty="0" err="1"/>
              <a:t>із</a:t>
            </a:r>
            <a:r>
              <a:rPr lang="ru-RU" sz="2400" dirty="0"/>
              <a:t> Сенату </a:t>
            </a:r>
            <a:r>
              <a:rPr lang="ru-RU" sz="2400" dirty="0" err="1"/>
              <a:t>надійшла</a:t>
            </a:r>
            <a:r>
              <a:rPr lang="ru-RU" sz="2400" dirty="0"/>
              <a:t> </a:t>
            </a:r>
            <a:r>
              <a:rPr lang="ru-RU" sz="2400" dirty="0" err="1"/>
              <a:t>відмова</a:t>
            </a:r>
            <a:r>
              <a:rPr lang="ru-RU" sz="2400" dirty="0"/>
              <a:t>, </a:t>
            </a:r>
            <a:r>
              <a:rPr lang="ru-RU" sz="2400" dirty="0" err="1"/>
              <a:t>бо</a:t>
            </a:r>
            <a:r>
              <a:rPr lang="ru-RU" sz="2400" dirty="0"/>
              <a:t> в одному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документів</a:t>
            </a:r>
            <a:r>
              <a:rPr lang="ru-RU" sz="2400" dirty="0"/>
              <a:t> написано не «</a:t>
            </a:r>
            <a:r>
              <a:rPr lang="ru-RU" sz="2400" dirty="0" err="1"/>
              <a:t>Боруля</a:t>
            </a:r>
            <a:r>
              <a:rPr lang="ru-RU" sz="2400" dirty="0"/>
              <a:t>», а «</a:t>
            </a:r>
            <a:r>
              <a:rPr lang="ru-RU" sz="2400" dirty="0" err="1"/>
              <a:t>Беруля</a:t>
            </a:r>
            <a:r>
              <a:rPr lang="ru-RU" sz="2400" dirty="0"/>
              <a:t>».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400" b="1" u="sng" dirty="0" err="1"/>
              <a:t>Розв</a:t>
            </a:r>
            <a:r>
              <a:rPr lang="uk-UA" sz="2400" b="1" u="sng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'</a:t>
            </a:r>
            <a:r>
              <a:rPr lang="ru-RU" sz="2400" b="1" u="sng" dirty="0" err="1"/>
              <a:t>язка</a:t>
            </a:r>
            <a:r>
              <a:rPr lang="en-US" sz="2400" b="1" u="sng" dirty="0"/>
              <a:t> </a:t>
            </a:r>
            <a:r>
              <a:rPr lang="en-US" sz="2400" u="sng" dirty="0"/>
              <a:t>- </a:t>
            </a:r>
            <a:r>
              <a:rPr lang="ru-RU" sz="2400" dirty="0" err="1"/>
              <a:t>Нарештi</a:t>
            </a:r>
            <a:r>
              <a:rPr lang="ru-RU" sz="2400" dirty="0"/>
              <a:t>, одна </a:t>
            </a:r>
            <a:r>
              <a:rPr lang="ru-RU" sz="2400" dirty="0" err="1"/>
              <a:t>лiтера</a:t>
            </a:r>
            <a:r>
              <a:rPr lang="ru-RU" sz="2400" dirty="0"/>
              <a:t> в </a:t>
            </a:r>
            <a:r>
              <a:rPr lang="ru-RU" sz="2400" dirty="0" err="1"/>
              <a:t>прiзвищi</a:t>
            </a:r>
            <a:r>
              <a:rPr lang="ru-RU" sz="2400" dirty="0"/>
              <a:t> (</a:t>
            </a:r>
            <a:r>
              <a:rPr lang="ru-RU" sz="2400" dirty="0" err="1"/>
              <a:t>Боруля</a:t>
            </a:r>
            <a:r>
              <a:rPr lang="ru-RU" sz="2400" dirty="0"/>
              <a:t> — </a:t>
            </a:r>
            <a:r>
              <a:rPr lang="ru-RU" sz="2400" dirty="0" err="1"/>
              <a:t>Беруля</a:t>
            </a:r>
            <a:r>
              <a:rPr lang="ru-RU" sz="2400" dirty="0"/>
              <a:t>) кладе край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змаганням</a:t>
            </a:r>
            <a:r>
              <a:rPr lang="ru-RU" sz="2400" dirty="0"/>
              <a:t> за </a:t>
            </a:r>
            <a:r>
              <a:rPr lang="ru-RU" sz="2400" dirty="0" err="1"/>
              <a:t>дворянське</a:t>
            </a:r>
            <a:r>
              <a:rPr lang="ru-RU" sz="2400" dirty="0"/>
              <a:t> </a:t>
            </a:r>
            <a:r>
              <a:rPr lang="ru-RU" sz="2400" dirty="0" err="1"/>
              <a:t>звання</a:t>
            </a:r>
            <a:r>
              <a:rPr lang="ru-RU" sz="2400" dirty="0"/>
              <a:t>: </a:t>
            </a:r>
            <a:r>
              <a:rPr lang="ru-RU" sz="2400" dirty="0" err="1"/>
              <a:t>рiд</a:t>
            </a:r>
            <a:r>
              <a:rPr lang="ru-RU" sz="2400" dirty="0"/>
              <a:t> Мартина не </a:t>
            </a:r>
            <a:r>
              <a:rPr lang="ru-RU" sz="2400" dirty="0" err="1"/>
              <a:t>визнали</a:t>
            </a:r>
            <a:r>
              <a:rPr lang="ru-RU" sz="2400" dirty="0"/>
              <a:t>  </a:t>
            </a:r>
            <a:r>
              <a:rPr lang="ru-RU" sz="2400" dirty="0" err="1"/>
              <a:t>дворянським</a:t>
            </a:r>
            <a:r>
              <a:rPr lang="ru-RU" sz="2400" dirty="0"/>
              <a:t>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268" name="Picture 2" descr="b4d5fbf2a30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619"/>
            <a:ext cx="4067944" cy="559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1232</TotalTime>
  <Words>657</Words>
  <Application>Microsoft Office PowerPoint</Application>
  <PresentationFormat>Экран (4:3)</PresentationFormat>
  <Paragraphs>80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Іван Карпенко-Карий .  Комедія «Мартин Боруля».  Прагнення стати дворянином як міф про краще життя</vt:lpstr>
      <vt:lpstr>Слайд 2</vt:lpstr>
      <vt:lpstr>Проблемне запитання</vt:lpstr>
      <vt:lpstr>Довідка</vt:lpstr>
      <vt:lpstr>Історія написання твору</vt:lpstr>
      <vt:lpstr>Літературний аналіз твору</vt:lpstr>
      <vt:lpstr>Проблеми, які порушуються у творі</vt:lpstr>
      <vt:lpstr>Головні герої</vt:lpstr>
      <vt:lpstr>Слайд 9</vt:lpstr>
      <vt:lpstr>Психологічне дослідження «Скільки в кожного з нас від Мартина Борулі?»   </vt:lpstr>
      <vt:lpstr>Слайд 11</vt:lpstr>
      <vt:lpstr>Проблемне запитання</vt:lpstr>
      <vt:lpstr>Слайд 13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122</cp:revision>
  <dcterms:created xsi:type="dcterms:W3CDTF">2010-11-11T21:05:02Z</dcterms:created>
  <dcterms:modified xsi:type="dcterms:W3CDTF">2021-11-01T08:02:30Z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