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</p:sldMasterIdLst>
  <p:sldIdLst>
    <p:sldId id="257" r:id="rId2"/>
    <p:sldId id="259" r:id="rId3"/>
    <p:sldId id="263" r:id="rId4"/>
    <p:sldId id="264" r:id="rId5"/>
    <p:sldId id="265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7" r:id="rId16"/>
  </p:sldIdLst>
  <p:sldSz cx="12192000" cy="6858000"/>
  <p:notesSz cx="6858000" cy="99456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2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10/29/2021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784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537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10/29/2021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6365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10/29/2021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516106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10/29/2021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8190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3525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7188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7273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10/29/2021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051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11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10/29/2021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655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560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8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926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411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874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555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10/29/2021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497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chemeClr val="bg1"/>
            </a:gs>
            <a:gs pos="53000">
              <a:srgbClr val="FFFF00"/>
            </a:gs>
            <a:gs pos="93000">
              <a:srgbClr val="00B0F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08700" y="892439"/>
            <a:ext cx="5918200" cy="1968500"/>
          </a:xfr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lnSpc>
                <a:spcPct val="150000"/>
              </a:lnSpc>
            </a:pPr>
            <a:r>
              <a:rPr lang="uk-UA" sz="6600" b="1" cap="none" dirty="0" smtClean="0">
                <a:solidFill>
                  <a:schemeClr val="accent4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Monotype Corsiva" panose="03010101010201010101" pitchFamily="66" charset="0"/>
              </a:rPr>
              <a:t>ПОРТФОЛІО</a:t>
            </a:r>
            <a:r>
              <a:rPr lang="uk-UA" sz="6600" b="1" cap="none" dirty="0" smtClean="0">
                <a:solidFill>
                  <a:srgbClr val="0070C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Monotype Corsiva" panose="03010101010201010101" pitchFamily="66" charset="0"/>
              </a:rPr>
              <a:t/>
            </a:r>
            <a:br>
              <a:rPr lang="uk-UA" sz="6600" b="1" cap="none" dirty="0" smtClean="0">
                <a:solidFill>
                  <a:srgbClr val="0070C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Monotype Corsiva" panose="03010101010201010101" pitchFamily="66" charset="0"/>
              </a:rPr>
            </a:br>
            <a:r>
              <a:rPr lang="uk-UA" sz="4800" cap="none" dirty="0" smtClean="0"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Monotype Corsiva" panose="03010101010201010101" pitchFamily="66" charset="0"/>
              </a:rPr>
              <a:t>Практичного психолога</a:t>
            </a:r>
            <a:endParaRPr lang="ru-RU" sz="6600" b="1" cap="none" dirty="0">
              <a:solidFill>
                <a:srgbClr val="0070C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Monotype Corsiva" panose="03010101010201010101" pitchFamily="66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117600" y="807431"/>
            <a:ext cx="7340600" cy="42671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8000" b="1" cap="none" dirty="0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Monotype Corsiva" panose="03010101010201010101" pitchFamily="66" charset="0"/>
                <a:ea typeface="Gungsuh" panose="02030600000101010101" pitchFamily="18" charset="-127"/>
                <a:cs typeface="Vijaya" panose="020B0604020202020204" pitchFamily="34" charset="0"/>
              </a:rPr>
              <a:t/>
            </a:r>
            <a:br>
              <a:rPr lang="en-US" sz="8000" b="1" cap="none" dirty="0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Monotype Corsiva" panose="03010101010201010101" pitchFamily="66" charset="0"/>
                <a:ea typeface="Gungsuh" panose="02030600000101010101" pitchFamily="18" charset="-127"/>
                <a:cs typeface="Vijaya" panose="020B0604020202020204" pitchFamily="34" charset="0"/>
              </a:rPr>
            </a:br>
            <a:r>
              <a:rPr lang="uk-UA" sz="8000" b="1" cap="none" dirty="0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Monotype Corsiva" panose="03010101010201010101" pitchFamily="66" charset="0"/>
                <a:ea typeface="Gungsuh" panose="02030600000101010101" pitchFamily="18" charset="-127"/>
                <a:cs typeface="Vijaya" panose="020B0604020202020204" pitchFamily="34" charset="0"/>
              </a:rPr>
              <a:t>Трохименко</a:t>
            </a:r>
            <a:br>
              <a:rPr lang="uk-UA" sz="8000" b="1" cap="none" dirty="0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Monotype Corsiva" panose="03010101010201010101" pitchFamily="66" charset="0"/>
                <a:ea typeface="Gungsuh" panose="02030600000101010101" pitchFamily="18" charset="-127"/>
                <a:cs typeface="Vijaya" panose="020B0604020202020204" pitchFamily="34" charset="0"/>
              </a:rPr>
            </a:br>
            <a:r>
              <a:rPr lang="uk-UA" sz="7200" b="1" cap="none" dirty="0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Monotype Corsiva" panose="03010101010201010101" pitchFamily="66" charset="0"/>
                <a:ea typeface="Gungsuh" panose="02030600000101010101" pitchFamily="18" charset="-127"/>
                <a:cs typeface="Vijaya" panose="020B0604020202020204" pitchFamily="34" charset="0"/>
              </a:rPr>
              <a:t>Наталія Антонівна</a:t>
            </a:r>
            <a:endParaRPr lang="ru-RU" sz="7200" b="1" cap="none" dirty="0">
              <a:solidFill>
                <a:srgbClr val="0070C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Monotype Corsiva" panose="03010101010201010101" pitchFamily="66" charset="0"/>
              <a:ea typeface="Gungsuh" panose="02030600000101010101" pitchFamily="18" charset="-127"/>
              <a:cs typeface="Vijay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917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520" y="375780"/>
            <a:ext cx="11649205" cy="6187857"/>
          </a:xfrm>
        </p:spPr>
        <p:txBody>
          <a:bodyPr>
            <a:noAutofit/>
          </a:bodyPr>
          <a:lstStyle/>
          <a:p>
            <a:pPr algn="l"/>
            <a:r>
              <a:rPr lang="ru-RU" sz="3200" b="1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                                                     IІІ. </a:t>
            </a:r>
            <a:r>
              <a:rPr lang="ru-RU" sz="3200" b="1" cap="none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Захист</a:t>
            </a:r>
            <a:r>
              <a:rPr lang="ru-RU" sz="3200" b="1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b="1" cap="none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інтересів</a:t>
            </a:r>
            <a:r>
              <a:rPr lang="ru-RU" sz="3200" b="1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b="1" cap="none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клієнта</a:t>
            </a:r>
            <a:r>
              <a:rPr lang="ru-RU" sz="32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/>
            </a:r>
            <a:br>
              <a:rPr lang="ru-RU" sz="32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sz="32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/>
            </a:r>
            <a:br>
              <a:rPr lang="ru-RU" sz="32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sz="32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3.1.</a:t>
            </a:r>
            <a:r>
              <a:rPr lang="ru-RU" sz="32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Психологи </a:t>
            </a:r>
            <a:r>
              <a:rPr lang="ru-RU" sz="3200" cap="none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суворо</a:t>
            </a:r>
            <a:r>
              <a:rPr lang="ru-RU" sz="32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cap="none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додержуються</a:t>
            </a:r>
            <a:r>
              <a:rPr lang="ru-RU" sz="32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принципу </a:t>
            </a:r>
            <a:r>
              <a:rPr lang="ru-RU" sz="3200" cap="none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добровільної</a:t>
            </a:r>
            <a:r>
              <a:rPr lang="ru-RU" sz="32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cap="none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участі</a:t>
            </a:r>
            <a:r>
              <a:rPr lang="ru-RU" sz="32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cap="none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клієнта</a:t>
            </a:r>
            <a:r>
              <a:rPr lang="ru-RU" sz="32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в </a:t>
            </a:r>
            <a:r>
              <a:rPr lang="ru-RU" sz="3200" cap="none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обстеженнях</a:t>
            </a:r>
            <a:r>
              <a:rPr lang="ru-RU" sz="32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.</a:t>
            </a:r>
            <a:br>
              <a:rPr lang="ru-RU" sz="32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sz="32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3.2.</a:t>
            </a:r>
            <a:r>
              <a:rPr lang="ru-RU" sz="32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Психологи, </a:t>
            </a:r>
            <a:r>
              <a:rPr lang="ru-RU" sz="3200" cap="none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вступаючи</a:t>
            </a:r>
            <a:r>
              <a:rPr lang="ru-RU" sz="32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в контакт з особами, не </a:t>
            </a:r>
            <a:r>
              <a:rPr lang="ru-RU" sz="3200" cap="none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мають</a:t>
            </a:r>
            <a:r>
              <a:rPr lang="ru-RU" sz="32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права </a:t>
            </a:r>
            <a:r>
              <a:rPr lang="ru-RU" sz="3200" cap="none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змушувати</a:t>
            </a:r>
            <a:r>
              <a:rPr lang="ru-RU" sz="32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cap="none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клієнта</a:t>
            </a:r>
            <a:r>
              <a:rPr lang="ru-RU" sz="32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cap="none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надавати</a:t>
            </a:r>
            <a:r>
              <a:rPr lang="ru-RU" sz="32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будь-яку </a:t>
            </a:r>
            <a:r>
              <a:rPr lang="ru-RU" sz="3200" cap="none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інформацію</a:t>
            </a:r>
            <a:r>
              <a:rPr lang="ru-RU" sz="32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без </a:t>
            </a:r>
            <a:r>
              <a:rPr lang="ru-RU" sz="3200" cap="none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його</a:t>
            </a:r>
            <a:r>
              <a:rPr lang="ru-RU" sz="32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cap="none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волі</a:t>
            </a:r>
            <a:r>
              <a:rPr lang="ru-RU" sz="32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, не </a:t>
            </a:r>
            <a:r>
              <a:rPr lang="ru-RU" sz="3200" cap="none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можуть</a:t>
            </a:r>
            <a:r>
              <a:rPr lang="ru-RU" sz="32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cap="none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вживати</a:t>
            </a:r>
            <a:r>
              <a:rPr lang="ru-RU" sz="32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/>
            </a:r>
            <a:br>
              <a:rPr lang="ru-RU" sz="32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sz="3200" cap="none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примусових</a:t>
            </a:r>
            <a:r>
              <a:rPr lang="ru-RU" sz="32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cap="none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заходів</a:t>
            </a:r>
            <a:r>
              <a:rPr lang="ru-RU" sz="32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для </a:t>
            </a:r>
            <a:r>
              <a:rPr lang="ru-RU" sz="3200" cap="none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отримання</a:t>
            </a:r>
            <a:r>
              <a:rPr lang="ru-RU" sz="32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cap="none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даних</a:t>
            </a:r>
            <a:r>
              <a:rPr lang="ru-RU" sz="32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, </a:t>
            </a:r>
            <a:r>
              <a:rPr lang="ru-RU" sz="3200" cap="none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крім</a:t>
            </a:r>
            <a:r>
              <a:rPr lang="ru-RU" sz="32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cap="none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випадків</a:t>
            </a:r>
            <a:r>
              <a:rPr lang="ru-RU" sz="32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, коли </a:t>
            </a:r>
            <a:r>
              <a:rPr lang="ru-RU" sz="3200" cap="none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така</a:t>
            </a:r>
            <a:r>
              <a:rPr lang="ru-RU" sz="32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cap="none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інформація</a:t>
            </a:r>
            <a:r>
              <a:rPr lang="ru-RU" sz="32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cap="none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сприятиме</a:t>
            </a:r>
            <a:r>
              <a:rPr lang="ru-RU" sz="32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cap="none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безпеці</a:t>
            </a:r>
            <a:r>
              <a:rPr lang="ru-RU" sz="32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cap="none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оточення</a:t>
            </a:r>
            <a:r>
              <a:rPr lang="ru-RU" sz="32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cap="none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або</a:t>
            </a:r>
            <a:r>
              <a:rPr lang="ru-RU" sz="32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самого </a:t>
            </a:r>
            <a:r>
              <a:rPr lang="ru-RU" sz="3200" cap="none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клієнта</a:t>
            </a:r>
            <a:r>
              <a:rPr lang="ru-RU" sz="32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.</a:t>
            </a:r>
            <a:br>
              <a:rPr lang="ru-RU" sz="32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sz="32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3.3.</a:t>
            </a:r>
            <a:r>
              <a:rPr lang="ru-RU" sz="32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Психологи не </a:t>
            </a:r>
            <a:r>
              <a:rPr lang="ru-RU" sz="3200" cap="none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беруть</a:t>
            </a:r>
            <a:r>
              <a:rPr lang="ru-RU" sz="32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участь в </a:t>
            </a:r>
            <a:r>
              <a:rPr lang="ru-RU" sz="3200" cap="none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діях</a:t>
            </a:r>
            <a:r>
              <a:rPr lang="ru-RU" sz="32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, </a:t>
            </a:r>
            <a:r>
              <a:rPr lang="ru-RU" sz="3200" cap="none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спрямованих</a:t>
            </a:r>
            <a:r>
              <a:rPr lang="ru-RU" sz="32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cap="none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проти</a:t>
            </a:r>
            <a:r>
              <a:rPr lang="ru-RU" sz="32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cap="none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свободи</a:t>
            </a:r>
            <a:r>
              <a:rPr lang="ru-RU" sz="32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особи. Вони не </a:t>
            </a:r>
            <a:r>
              <a:rPr lang="ru-RU" sz="3200" cap="none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мають</a:t>
            </a:r>
            <a:r>
              <a:rPr lang="ru-RU" sz="32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права </a:t>
            </a:r>
            <a:r>
              <a:rPr lang="ru-RU" sz="3200" cap="none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змушувати</a:t>
            </a:r>
            <a:r>
              <a:rPr lang="ru-RU" sz="32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cap="none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клієнта</a:t>
            </a:r>
            <a:r>
              <a:rPr lang="ru-RU" sz="32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cap="none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розповідати</a:t>
            </a:r>
            <a:r>
              <a:rPr lang="ru-RU" sz="32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про свою </a:t>
            </a:r>
            <a:r>
              <a:rPr lang="ru-RU" sz="3200" cap="none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життєву</a:t>
            </a:r>
            <a:r>
              <a:rPr lang="ru-RU" sz="32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cap="none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філософію</a:t>
            </a:r>
            <a:r>
              <a:rPr lang="ru-RU" sz="32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, </a:t>
            </a:r>
            <a:r>
              <a:rPr lang="ru-RU" sz="3200" cap="none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політичні</a:t>
            </a:r>
            <a:r>
              <a:rPr lang="ru-RU" sz="32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, </a:t>
            </a:r>
            <a:r>
              <a:rPr lang="ru-RU" sz="3200" cap="none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релігійні</a:t>
            </a:r>
            <a:r>
              <a:rPr lang="ru-RU" sz="32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cap="none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чи</a:t>
            </a:r>
            <a:r>
              <a:rPr lang="ru-RU" sz="32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cap="none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етичні</a:t>
            </a:r>
            <a:r>
              <a:rPr lang="ru-RU" sz="32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cap="none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переконання</a:t>
            </a:r>
            <a:r>
              <a:rPr lang="ru-RU" sz="32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, не </a:t>
            </a:r>
            <a:r>
              <a:rPr lang="ru-RU" sz="3200" cap="none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повинні</a:t>
            </a:r>
            <a:r>
              <a:rPr lang="ru-RU" sz="32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cap="none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вимагати</a:t>
            </a:r>
            <a:r>
              <a:rPr lang="ru-RU" sz="32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cap="none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відмовитися</a:t>
            </a:r>
            <a:r>
              <a:rPr lang="ru-RU" sz="32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cap="none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від</a:t>
            </a:r>
            <a:r>
              <a:rPr lang="ru-RU" sz="32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них</a:t>
            </a:r>
            <a:br>
              <a:rPr lang="ru-RU" sz="32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endParaRPr lang="ru-RU" sz="3200" cap="none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3523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260" y="1002082"/>
            <a:ext cx="11824569" cy="5586608"/>
          </a:xfrm>
        </p:spPr>
        <p:txBody>
          <a:bodyPr>
            <a:normAutofit fontScale="90000"/>
          </a:bodyPr>
          <a:lstStyle/>
          <a:p>
            <a:pPr algn="l"/>
            <a:r>
              <a:rPr lang="uk-UA" sz="22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                                                                                                     </a:t>
            </a:r>
            <a:r>
              <a:rPr lang="en-US" sz="3600" b="1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IV</a:t>
            </a:r>
            <a:r>
              <a:rPr lang="en-US" sz="3600" b="1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.	</a:t>
            </a:r>
            <a:r>
              <a:rPr lang="ru-RU" sz="3600" b="1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Конфіденційність</a:t>
            </a:r>
            <a:r>
              <a:rPr lang="ru-RU" sz="22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/>
            </a:r>
            <a:br>
              <a:rPr lang="ru-RU" sz="22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sz="22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4.1. Психолог </a:t>
            </a:r>
            <a:r>
              <a:rPr lang="ru-RU" sz="22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зобов'язаний</a:t>
            </a:r>
            <a:r>
              <a:rPr lang="ru-RU" sz="22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22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додержуватися</a:t>
            </a:r>
            <a:r>
              <a:rPr lang="ru-RU" sz="22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22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конфіденційності</a:t>
            </a:r>
            <a:r>
              <a:rPr lang="ru-RU" sz="22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у </a:t>
            </a:r>
            <a:r>
              <a:rPr lang="ru-RU" sz="22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всьому</a:t>
            </a:r>
            <a:r>
              <a:rPr lang="ru-RU" sz="22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, </a:t>
            </a:r>
            <a:r>
              <a:rPr lang="ru-RU" sz="22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що</a:t>
            </a:r>
            <a:r>
              <a:rPr lang="ru-RU" sz="22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22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стосується</a:t>
            </a:r>
            <a:r>
              <a:rPr lang="ru-RU" sz="22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22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взаємин</a:t>
            </a:r>
            <a:r>
              <a:rPr lang="ru-RU" sz="22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з </a:t>
            </a:r>
            <a:r>
              <a:rPr lang="ru-RU" sz="22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клієнтом</a:t>
            </a:r>
            <a:r>
              <a:rPr lang="ru-RU" sz="22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, </a:t>
            </a:r>
            <a:r>
              <a:rPr lang="ru-RU" sz="22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його</a:t>
            </a:r>
            <a:r>
              <a:rPr lang="ru-RU" sz="22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22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особистого</a:t>
            </a:r>
            <a:r>
              <a:rPr lang="ru-RU" sz="22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22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життя</a:t>
            </a:r>
            <a:r>
              <a:rPr lang="ru-RU" sz="22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і </a:t>
            </a:r>
            <a:r>
              <a:rPr lang="ru-RU" sz="22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життєвих</a:t>
            </a:r>
            <a:r>
              <a:rPr lang="ru-RU" sz="22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22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обставин</a:t>
            </a:r>
            <a:r>
              <a:rPr lang="ru-RU" sz="22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. </a:t>
            </a:r>
            <a:r>
              <a:rPr lang="ru-RU" sz="22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Виняток</a:t>
            </a:r>
            <a:r>
              <a:rPr lang="ru-RU" sz="22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22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становлять</a:t>
            </a:r>
            <a:r>
              <a:rPr lang="ru-RU" sz="22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/>
            </a:r>
            <a:br>
              <a:rPr lang="ru-RU" sz="22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sz="22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випадки</a:t>
            </a:r>
            <a:r>
              <a:rPr lang="ru-RU" sz="22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, коли </a:t>
            </a:r>
            <a:r>
              <a:rPr lang="ru-RU" sz="22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виявлені</a:t>
            </a:r>
            <a:r>
              <a:rPr lang="ru-RU" sz="22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22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симптоми</a:t>
            </a:r>
            <a:r>
              <a:rPr lang="ru-RU" sz="22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є </a:t>
            </a:r>
            <a:r>
              <a:rPr lang="ru-RU" sz="22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небезпечними</a:t>
            </a:r>
            <a:r>
              <a:rPr lang="ru-RU" sz="22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для </a:t>
            </a:r>
            <a:r>
              <a:rPr lang="ru-RU" sz="22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клієнта</a:t>
            </a:r>
            <a:r>
              <a:rPr lang="ru-RU" sz="22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та </a:t>
            </a:r>
            <a:r>
              <a:rPr lang="ru-RU" sz="22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інших</a:t>
            </a:r>
            <a:r>
              <a:rPr lang="ru-RU" sz="22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людей. І психолог </a:t>
            </a:r>
            <a:r>
              <a:rPr lang="ru-RU" sz="22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зобов'язаний</a:t>
            </a:r>
            <a:r>
              <a:rPr lang="ru-RU" sz="22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22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поінформувати</a:t>
            </a:r>
            <a:r>
              <a:rPr lang="ru-RU" sz="22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тих, </a:t>
            </a:r>
            <a:r>
              <a:rPr lang="ru-RU" sz="22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хто</a:t>
            </a:r>
            <a:r>
              <a:rPr lang="ru-RU" sz="22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22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може</a:t>
            </a:r>
            <a:r>
              <a:rPr lang="ru-RU" sz="22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22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надати</a:t>
            </a:r>
            <a:r>
              <a:rPr lang="ru-RU" sz="22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22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кваліфікаційну</a:t>
            </a:r>
            <a:r>
              <a:rPr lang="ru-RU" sz="22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22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допомогу</a:t>
            </a:r>
            <a:r>
              <a:rPr lang="ru-RU" sz="22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. </a:t>
            </a:r>
            <a:r>
              <a:rPr lang="ru-RU" sz="22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Конфіденційності</a:t>
            </a:r>
            <a:r>
              <a:rPr lang="ru-RU" sz="22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22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можна</a:t>
            </a:r>
            <a:r>
              <a:rPr lang="ru-RU" sz="22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не </a:t>
            </a:r>
            <a:r>
              <a:rPr lang="ru-RU" sz="22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додержуватися</a:t>
            </a:r>
            <a:r>
              <a:rPr lang="ru-RU" sz="22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, </a:t>
            </a:r>
            <a:r>
              <a:rPr lang="ru-RU" sz="22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якщо</a:t>
            </a:r>
            <a:r>
              <a:rPr lang="ru-RU" sz="22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22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клієнт</a:t>
            </a:r>
            <a:r>
              <a:rPr lang="ru-RU" sz="22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просить </a:t>
            </a:r>
            <a:r>
              <a:rPr lang="ru-RU" sz="22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або</a:t>
            </a:r>
            <a:r>
              <a:rPr lang="ru-RU" sz="22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22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погоджується</a:t>
            </a:r>
            <a:r>
              <a:rPr lang="ru-RU" sz="22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, </a:t>
            </a:r>
            <a:r>
              <a:rPr lang="ru-RU" sz="22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аби</a:t>
            </a:r>
            <a:r>
              <a:rPr lang="ru-RU" sz="22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в </a:t>
            </a:r>
            <a:r>
              <a:rPr lang="ru-RU" sz="22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його</a:t>
            </a:r>
            <a:r>
              <a:rPr lang="ru-RU" sz="22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22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інтересах</a:t>
            </a:r>
            <a:r>
              <a:rPr lang="ru-RU" sz="22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22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інформацію</a:t>
            </a:r>
            <a:r>
              <a:rPr lang="ru-RU" sz="22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22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було</a:t>
            </a:r>
            <a:r>
              <a:rPr lang="ru-RU" sz="22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передано </a:t>
            </a:r>
            <a:r>
              <a:rPr lang="ru-RU" sz="22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іншій</a:t>
            </a:r>
            <a:r>
              <a:rPr lang="ru-RU" sz="22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22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особі</a:t>
            </a:r>
            <a:r>
              <a:rPr lang="ru-RU" sz="22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.</a:t>
            </a:r>
            <a:br>
              <a:rPr lang="ru-RU" sz="22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sz="22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4.2. Психолог </a:t>
            </a:r>
            <a:r>
              <a:rPr lang="ru-RU" sz="22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не </a:t>
            </a:r>
            <a:r>
              <a:rPr lang="ru-RU" sz="22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збирає</a:t>
            </a:r>
            <a:r>
              <a:rPr lang="ru-RU" sz="22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22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додаткових</a:t>
            </a:r>
            <a:r>
              <a:rPr lang="ru-RU" sz="22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22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відомостей</a:t>
            </a:r>
            <a:r>
              <a:rPr lang="ru-RU" sz="22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про </a:t>
            </a:r>
            <a:r>
              <a:rPr lang="ru-RU" sz="22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обстежуваного</a:t>
            </a:r>
            <a:r>
              <a:rPr lang="ru-RU" sz="22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без </a:t>
            </a:r>
            <a:r>
              <a:rPr lang="ru-RU" sz="22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його</a:t>
            </a:r>
            <a:r>
              <a:rPr lang="ru-RU" sz="22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22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згоди</a:t>
            </a:r>
            <a:r>
              <a:rPr lang="ru-RU" sz="22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і </a:t>
            </a:r>
            <a:r>
              <a:rPr lang="ru-RU" sz="22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задовольняється</a:t>
            </a:r>
            <a:r>
              <a:rPr lang="ru-RU" sz="22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22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лише</a:t>
            </a:r>
            <a:r>
              <a:rPr lang="ru-RU" sz="22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22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тією</a:t>
            </a:r>
            <a:r>
              <a:rPr lang="ru-RU" sz="22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22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інформацією</a:t>
            </a:r>
            <a:r>
              <a:rPr lang="ru-RU" sz="22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, яка </a:t>
            </a:r>
            <a:r>
              <a:rPr lang="ru-RU" sz="22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потрібна</a:t>
            </a:r>
            <a:r>
              <a:rPr lang="ru-RU" sz="22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для </a:t>
            </a:r>
            <a:r>
              <a:rPr lang="ru-RU" sz="22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виконання</a:t>
            </a:r>
            <a:r>
              <a:rPr lang="ru-RU" sz="22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22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професійного</a:t>
            </a:r>
            <a:r>
              <a:rPr lang="ru-RU" sz="22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22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завдання</a:t>
            </a:r>
            <a:r>
              <a:rPr lang="ru-RU" sz="22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. </a:t>
            </a:r>
            <a:r>
              <a:rPr lang="ru-RU" sz="22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Запис</a:t>
            </a:r>
            <a:r>
              <a:rPr lang="ru-RU" sz="22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на </a:t>
            </a:r>
            <a:r>
              <a:rPr lang="ru-RU" sz="22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магнітну</a:t>
            </a:r>
            <a:r>
              <a:rPr lang="ru-RU" sz="22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22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стрічку</a:t>
            </a:r>
            <a:r>
              <a:rPr lang="ru-RU" sz="22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і </a:t>
            </a:r>
            <a:r>
              <a:rPr lang="ru-RU" sz="22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відеоплівку</a:t>
            </a:r>
            <a:r>
              <a:rPr lang="ru-RU" sz="22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, </a:t>
            </a:r>
            <a:r>
              <a:rPr lang="ru-RU" sz="22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фотографування</a:t>
            </a:r>
            <a:r>
              <a:rPr lang="ru-RU" sz="22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й </a:t>
            </a:r>
            <a:r>
              <a:rPr lang="ru-RU" sz="22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занесення</a:t>
            </a:r>
            <a:r>
              <a:rPr lang="ru-RU" sz="22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22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інформації</a:t>
            </a:r>
            <a:r>
              <a:rPr lang="ru-RU" sz="22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про </a:t>
            </a:r>
            <a:r>
              <a:rPr lang="ru-RU" sz="22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клієнта</a:t>
            </a:r>
            <a:r>
              <a:rPr lang="ru-RU" sz="22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до </a:t>
            </a:r>
            <a:r>
              <a:rPr lang="ru-RU" sz="22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комп'ютерних</a:t>
            </a:r>
            <a:r>
              <a:rPr lang="ru-RU" sz="22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22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банків</a:t>
            </a:r>
            <a:r>
              <a:rPr lang="ru-RU" sz="22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22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даних</a:t>
            </a:r>
            <a:r>
              <a:rPr lang="ru-RU" sz="22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22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здійснюється</a:t>
            </a:r>
            <a:r>
              <a:rPr lang="ru-RU" sz="22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22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лише</a:t>
            </a:r>
            <a:r>
              <a:rPr lang="ru-RU" sz="22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за </a:t>
            </a:r>
            <a:r>
              <a:rPr lang="ru-RU" sz="22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згодою</a:t>
            </a:r>
            <a:r>
              <a:rPr lang="ru-RU" sz="22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22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клієнта</a:t>
            </a:r>
            <a:r>
              <a:rPr lang="ru-RU" sz="22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.</a:t>
            </a:r>
            <a:br>
              <a:rPr lang="ru-RU" sz="22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sz="22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4.3. Психолог </a:t>
            </a:r>
            <a:r>
              <a:rPr lang="ru-RU" sz="22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зобов'язаний</a:t>
            </a:r>
            <a:r>
              <a:rPr lang="ru-RU" sz="22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22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зберігати</a:t>
            </a:r>
            <a:r>
              <a:rPr lang="ru-RU" sz="22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22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професійну</a:t>
            </a:r>
            <a:r>
              <a:rPr lang="ru-RU" sz="22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22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таємницю</a:t>
            </a:r>
            <a:r>
              <a:rPr lang="ru-RU" sz="22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, не </a:t>
            </a:r>
            <a:r>
              <a:rPr lang="ru-RU" sz="22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поширювати</a:t>
            </a:r>
            <a:r>
              <a:rPr lang="ru-RU" sz="22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22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відомостей</a:t>
            </a:r>
            <a:r>
              <a:rPr lang="ru-RU" sz="22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, </a:t>
            </a:r>
            <a:r>
              <a:rPr lang="ru-RU" sz="22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отриманих</a:t>
            </a:r>
            <a:r>
              <a:rPr lang="ru-RU" sz="22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у </a:t>
            </a:r>
            <a:r>
              <a:rPr lang="ru-RU" sz="22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процесі</a:t>
            </a:r>
            <a:r>
              <a:rPr lang="ru-RU" sz="22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22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діагностичної</a:t>
            </a:r>
            <a:r>
              <a:rPr lang="ru-RU" sz="22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і </a:t>
            </a:r>
            <a:r>
              <a:rPr lang="ru-RU" sz="22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корекційної</a:t>
            </a:r>
            <a:r>
              <a:rPr lang="ru-RU" sz="22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22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роботи</a:t>
            </a:r>
            <a:r>
              <a:rPr lang="ru-RU" sz="22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, </a:t>
            </a:r>
            <a:r>
              <a:rPr lang="ru-RU" sz="22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додержуватись</a:t>
            </a:r>
            <a:r>
              <a:rPr lang="ru-RU" sz="22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22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анонімності</a:t>
            </a:r>
            <a:r>
              <a:rPr lang="ru-RU" sz="22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22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клієнта</a:t>
            </a:r>
            <a:r>
              <a:rPr lang="ru-RU" sz="22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(</a:t>
            </a:r>
            <a:r>
              <a:rPr lang="ru-RU" sz="22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наприклад</a:t>
            </a:r>
            <a:r>
              <a:rPr lang="ru-RU" sz="22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, </a:t>
            </a:r>
            <a:r>
              <a:rPr lang="ru-RU" sz="22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під</a:t>
            </a:r>
            <a:r>
              <a:rPr lang="ru-RU" sz="22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час </a:t>
            </a:r>
            <a:r>
              <a:rPr lang="ru-RU" sz="22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навчання</a:t>
            </a:r>
            <a:r>
              <a:rPr lang="ru-RU" sz="22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, у </a:t>
            </a:r>
            <a:r>
              <a:rPr lang="ru-RU" sz="22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публікаціях</a:t>
            </a:r>
            <a:r>
              <a:rPr lang="ru-RU" sz="22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). </a:t>
            </a:r>
            <a:r>
              <a:rPr lang="ru-RU" sz="22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/>
            </a:r>
            <a:br>
              <a:rPr lang="ru-RU" sz="22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sz="22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Для </a:t>
            </a:r>
            <a:r>
              <a:rPr lang="ru-RU" sz="22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демонстрації</a:t>
            </a:r>
            <a:r>
              <a:rPr lang="ru-RU" sz="22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та </a:t>
            </a:r>
            <a:r>
              <a:rPr lang="ru-RU" sz="22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прослуховування</a:t>
            </a:r>
            <a:r>
              <a:rPr lang="ru-RU" sz="22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будь-</a:t>
            </a:r>
            <a:r>
              <a:rPr lang="ru-RU" sz="22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яких</a:t>
            </a:r>
            <a:r>
              <a:rPr lang="ru-RU" sz="22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22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матеріалів</a:t>
            </a:r>
            <a:r>
              <a:rPr lang="ru-RU" sz="22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22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потрібний</a:t>
            </a:r>
            <a:r>
              <a:rPr lang="ru-RU" sz="22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22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письмовий</a:t>
            </a:r>
            <a:r>
              <a:rPr lang="ru-RU" sz="22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22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дозвіл</a:t>
            </a:r>
            <a:r>
              <a:rPr lang="ru-RU" sz="22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22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людини</a:t>
            </a:r>
            <a:r>
              <a:rPr lang="ru-RU" sz="22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, за </a:t>
            </a:r>
            <a:r>
              <a:rPr lang="ru-RU" sz="22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чиєю</a:t>
            </a:r>
            <a:r>
              <a:rPr lang="ru-RU" sz="22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22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згодою</a:t>
            </a:r>
            <a:r>
              <a:rPr lang="ru-RU" sz="22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вони </a:t>
            </a:r>
            <a:r>
              <a:rPr lang="ru-RU" sz="22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були</a:t>
            </a:r>
            <a:r>
              <a:rPr lang="ru-RU" sz="22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22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записані</a:t>
            </a:r>
            <a:r>
              <a:rPr lang="ru-RU" sz="22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; на </a:t>
            </a:r>
            <a:r>
              <a:rPr lang="ru-RU" sz="22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вимогу</a:t>
            </a:r>
            <a:r>
              <a:rPr lang="ru-RU" sz="22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22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клієнта</a:t>
            </a:r>
            <a:r>
              <a:rPr lang="ru-RU" sz="22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22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матеріали</a:t>
            </a:r>
            <a:r>
              <a:rPr lang="ru-RU" sz="22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22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негайно</a:t>
            </a:r>
            <a:r>
              <a:rPr lang="ru-RU" sz="22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22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знищують</a:t>
            </a:r>
            <a:r>
              <a:rPr lang="ru-RU" sz="22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.</a:t>
            </a:r>
            <a:br>
              <a:rPr lang="ru-RU" sz="22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sz="22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4.4</a:t>
            </a:r>
            <a:r>
              <a:rPr lang="ru-RU" sz="22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. </a:t>
            </a:r>
            <a:r>
              <a:rPr lang="ru-RU" sz="22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Документація</a:t>
            </a:r>
            <a:r>
              <a:rPr lang="ru-RU" sz="22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22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роботи</a:t>
            </a:r>
            <a:r>
              <a:rPr lang="ru-RU" sz="22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22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психологів</a:t>
            </a:r>
            <a:r>
              <a:rPr lang="ru-RU" sz="22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22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має</a:t>
            </a:r>
            <a:r>
              <a:rPr lang="ru-RU" sz="22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22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вміщувати</a:t>
            </a:r>
            <a:r>
              <a:rPr lang="ru-RU" sz="22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22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лише</a:t>
            </a:r>
            <a:r>
              <a:rPr lang="ru-RU" sz="22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22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професійно</a:t>
            </a:r>
            <a:r>
              <a:rPr lang="ru-RU" sz="22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22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необхідні</a:t>
            </a:r>
            <a:r>
              <a:rPr lang="ru-RU" sz="22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22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матеріали</a:t>
            </a:r>
            <a:r>
              <a:rPr lang="ru-RU" sz="22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. До </a:t>
            </a:r>
            <a:r>
              <a:rPr lang="ru-RU" sz="22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цих</a:t>
            </a:r>
            <a:r>
              <a:rPr lang="ru-RU" sz="22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22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матеріалів</a:t>
            </a:r>
            <a:r>
              <a:rPr lang="ru-RU" sz="22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, </a:t>
            </a:r>
            <a:r>
              <a:rPr lang="ru-RU" sz="22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пов’язаних</a:t>
            </a:r>
            <a:r>
              <a:rPr lang="ru-RU" sz="22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22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із</a:t>
            </a:r>
            <a:r>
              <a:rPr lang="ru-RU" sz="22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22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конфіденційним</a:t>
            </a:r>
            <a:r>
              <a:rPr lang="ru-RU" sz="22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22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змістом</a:t>
            </a:r>
            <a:r>
              <a:rPr lang="ru-RU" sz="22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22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діяльності</a:t>
            </a:r>
            <a:r>
              <a:rPr lang="ru-RU" sz="22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22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психологів</a:t>
            </a:r>
            <a:r>
              <a:rPr lang="ru-RU" sz="22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, не </a:t>
            </a:r>
            <a:r>
              <a:rPr lang="ru-RU" sz="22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повинні</a:t>
            </a:r>
            <a:r>
              <a:rPr lang="ru-RU" sz="22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22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мати</a:t>
            </a:r>
            <a:r>
              <a:rPr lang="ru-RU" sz="22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доступ </a:t>
            </a:r>
            <a:r>
              <a:rPr lang="ru-RU" sz="22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сторонні</a:t>
            </a:r>
            <a:r>
              <a:rPr lang="ru-RU" sz="22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особи. У тих </a:t>
            </a:r>
            <a:r>
              <a:rPr lang="ru-RU" sz="22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випадках</a:t>
            </a:r>
            <a:r>
              <a:rPr lang="ru-RU" sz="22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, коли психологи </a:t>
            </a:r>
            <a:r>
              <a:rPr lang="ru-RU" sz="22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звертаються</a:t>
            </a:r>
            <a:r>
              <a:rPr lang="ru-RU" sz="22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по </a:t>
            </a:r>
            <a:r>
              <a:rPr lang="ru-RU" sz="22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допомогу</a:t>
            </a:r>
            <a:r>
              <a:rPr lang="ru-RU" sz="22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до </a:t>
            </a:r>
            <a:r>
              <a:rPr lang="ru-RU" sz="22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інших</a:t>
            </a:r>
            <a:r>
              <a:rPr lang="ru-RU" sz="22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22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фахівців</a:t>
            </a:r>
            <a:r>
              <a:rPr lang="ru-RU" sz="22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, </a:t>
            </a:r>
            <a:r>
              <a:rPr lang="ru-RU" sz="22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потрібно</a:t>
            </a:r>
            <a:r>
              <a:rPr lang="ru-RU" sz="22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22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спеціально</a:t>
            </a:r>
            <a:r>
              <a:rPr lang="ru-RU" sz="22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22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ознайомити</a:t>
            </a:r>
            <a:r>
              <a:rPr lang="ru-RU" sz="22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22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їх</a:t>
            </a:r>
            <a:r>
              <a:rPr lang="ru-RU" sz="22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з </a:t>
            </a:r>
            <a:r>
              <a:rPr lang="ru-RU" sz="22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питанням</a:t>
            </a:r>
            <a:r>
              <a:rPr lang="ru-RU" sz="22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, </a:t>
            </a:r>
            <a:r>
              <a:rPr lang="ru-RU" sz="22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що</a:t>
            </a:r>
            <a:r>
              <a:rPr lang="ru-RU" sz="22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22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стосуються</a:t>
            </a:r>
            <a:r>
              <a:rPr lang="ru-RU" sz="22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умов і </a:t>
            </a:r>
            <a:r>
              <a:rPr lang="ru-RU" sz="22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терміну</a:t>
            </a:r>
            <a:r>
              <a:rPr lang="ru-RU" sz="22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22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зберігання</a:t>
            </a:r>
            <a:r>
              <a:rPr lang="ru-RU" sz="22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таких </a:t>
            </a:r>
            <a:r>
              <a:rPr lang="ru-RU" sz="22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матеріалів</a:t>
            </a:r>
            <a:r>
              <a:rPr lang="ru-RU" sz="22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, а </a:t>
            </a:r>
            <a:r>
              <a:rPr lang="ru-RU" sz="22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також</a:t>
            </a:r>
            <a:r>
              <a:rPr lang="ru-RU" sz="22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22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обмежень</a:t>
            </a:r>
            <a:r>
              <a:rPr lang="ru-RU" sz="22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у </a:t>
            </a:r>
            <a:r>
              <a:rPr lang="ru-RU" sz="22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використанні</a:t>
            </a:r>
            <a:r>
              <a:rPr lang="ru-RU" sz="22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22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інформації</a:t>
            </a:r>
            <a:r>
              <a:rPr lang="ru-RU" sz="22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про </a:t>
            </a:r>
            <a:r>
              <a:rPr lang="ru-RU" sz="22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клієнта</a:t>
            </a:r>
            <a:r>
              <a:rPr lang="ru-RU" sz="22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, і </a:t>
            </a:r>
            <a:r>
              <a:rPr lang="ru-RU" sz="22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попередити</a:t>
            </a:r>
            <a:r>
              <a:rPr lang="ru-RU" sz="22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про </a:t>
            </a:r>
            <a:r>
              <a:rPr lang="ru-RU" sz="22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міру</a:t>
            </a:r>
            <a:r>
              <a:rPr lang="ru-RU" sz="22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22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відповідальності</a:t>
            </a:r>
            <a:r>
              <a:rPr lang="ru-RU" sz="22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за </a:t>
            </a:r>
            <a:r>
              <a:rPr lang="ru-RU" sz="22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недотримання</a:t>
            </a:r>
            <a:r>
              <a:rPr lang="ru-RU" sz="22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22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конфіденційності</a:t>
            </a:r>
            <a:r>
              <a:rPr lang="ru-RU" sz="22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.</a:t>
            </a:r>
            <a:r>
              <a:rPr lang="ru-RU" sz="28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/>
            </a:r>
            <a:br>
              <a:rPr lang="ru-RU" sz="28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endParaRPr lang="ru-RU" sz="2800" cap="none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2045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364" y="200416"/>
            <a:ext cx="11749414" cy="6657584"/>
          </a:xfrm>
        </p:spPr>
        <p:txBody>
          <a:bodyPr>
            <a:normAutofit/>
          </a:bodyPr>
          <a:lstStyle/>
          <a:p>
            <a:pPr algn="l"/>
            <a:r>
              <a:rPr lang="uk-UA" sz="3600" b="1" cap="none" dirty="0" smtClean="0">
                <a:latin typeface="Monotype Corsiva" panose="03010101010201010101" pitchFamily="66" charset="0"/>
              </a:rPr>
              <a:t>                                </a:t>
            </a:r>
            <a:r>
              <a:rPr lang="en-US" sz="3600" b="1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V</a:t>
            </a:r>
            <a:r>
              <a:rPr lang="en-US" sz="3600" b="1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.	</a:t>
            </a:r>
            <a:r>
              <a:rPr lang="ru-RU" sz="3600" b="1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Етичні</a:t>
            </a:r>
            <a:r>
              <a:rPr lang="ru-RU" sz="3600" b="1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правила </a:t>
            </a:r>
            <a:r>
              <a:rPr lang="ru-RU" sz="3600" b="1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психологічних</a:t>
            </a:r>
            <a:r>
              <a:rPr lang="ru-RU" sz="3600" b="1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600" b="1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досліджень</a:t>
            </a:r>
            <a:r>
              <a:rPr lang="ru-RU" sz="3600" b="1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/>
            </a:r>
            <a:br>
              <a:rPr lang="ru-RU" sz="3600" b="1" cap="none" dirty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sz="32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5.1.	</a:t>
            </a:r>
            <a:r>
              <a:rPr lang="ru-RU" sz="32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Планування</a:t>
            </a:r>
            <a:r>
              <a:rPr lang="ru-RU" sz="32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психологічних</a:t>
            </a:r>
            <a:r>
              <a:rPr lang="ru-RU" sz="32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досліджень</a:t>
            </a:r>
            <a:r>
              <a:rPr lang="ru-RU" sz="32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передбачає</a:t>
            </a:r>
            <a:r>
              <a:rPr lang="ru-RU" sz="32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дотримання</a:t>
            </a:r>
            <a:r>
              <a:rPr lang="ru-RU" sz="32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таких умов:</a:t>
            </a:r>
            <a:br>
              <a:rPr lang="ru-RU" sz="32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sz="32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- </a:t>
            </a:r>
            <a:r>
              <a:rPr lang="ru-RU" sz="32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визначення</a:t>
            </a:r>
            <a:r>
              <a:rPr lang="ru-RU" sz="32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об'єкта</a:t>
            </a:r>
            <a:r>
              <a:rPr lang="ru-RU" sz="32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дослідження</a:t>
            </a:r>
            <a:r>
              <a:rPr lang="ru-RU" sz="32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;</a:t>
            </a:r>
            <a:br>
              <a:rPr lang="ru-RU" sz="32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sz="32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- </a:t>
            </a:r>
            <a:r>
              <a:rPr lang="ru-RU" sz="32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чітке</a:t>
            </a:r>
            <a:r>
              <a:rPr lang="ru-RU" sz="32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й </a:t>
            </a:r>
            <a:r>
              <a:rPr lang="ru-RU" sz="32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однозначне</a:t>
            </a:r>
            <a:r>
              <a:rPr lang="ru-RU" sz="32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формулювання</a:t>
            </a:r>
            <a:r>
              <a:rPr lang="ru-RU" sz="32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його</a:t>
            </a:r>
            <a:r>
              <a:rPr lang="ru-RU" sz="32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мети й </a:t>
            </a:r>
            <a:r>
              <a:rPr lang="ru-RU" sz="32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завдань</a:t>
            </a:r>
            <a:r>
              <a:rPr lang="ru-RU" sz="32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;</a:t>
            </a:r>
            <a:br>
              <a:rPr lang="ru-RU" sz="32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sz="32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- </a:t>
            </a:r>
            <a:r>
              <a:rPr lang="ru-RU" sz="3200" cap="none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встановлення</a:t>
            </a:r>
            <a:r>
              <a:rPr lang="ru-RU" sz="32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контингенту </a:t>
            </a:r>
            <a:r>
              <a:rPr lang="ru-RU" sz="32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обстежуваних</a:t>
            </a:r>
            <a:r>
              <a:rPr lang="ru-RU" sz="32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; </a:t>
            </a:r>
            <a:r>
              <a:rPr lang="ru-RU" sz="32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/>
            </a:r>
            <a:br>
              <a:rPr lang="ru-RU" sz="32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sz="32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- </a:t>
            </a:r>
            <a:r>
              <a:rPr lang="ru-RU" sz="3200" cap="none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прогнозування</a:t>
            </a:r>
            <a:r>
              <a:rPr lang="ru-RU" sz="32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можливостей</a:t>
            </a:r>
            <a:r>
              <a:rPr lang="ru-RU" sz="32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використання</a:t>
            </a:r>
            <a:r>
              <a:rPr lang="ru-RU" sz="32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отриманих</a:t>
            </a:r>
            <a:r>
              <a:rPr lang="ru-RU" sz="32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результатів</a:t>
            </a:r>
            <a:r>
              <a:rPr lang="ru-RU" sz="32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(</a:t>
            </a:r>
            <a:r>
              <a:rPr lang="ru-RU" sz="32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наприклад</a:t>
            </a:r>
            <a:r>
              <a:rPr lang="ru-RU" sz="32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, </a:t>
            </a:r>
            <a:r>
              <a:rPr lang="ru-RU" sz="32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оцінювання</a:t>
            </a:r>
            <a:r>
              <a:rPr lang="ru-RU" sz="32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перспективи</a:t>
            </a:r>
            <a:r>
              <a:rPr lang="ru-RU" sz="32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професійної</a:t>
            </a:r>
            <a:r>
              <a:rPr lang="ru-RU" sz="32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успішності</a:t>
            </a:r>
            <a:r>
              <a:rPr lang="ru-RU" sz="32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, </a:t>
            </a:r>
            <a:r>
              <a:rPr lang="ru-RU" sz="32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формування</a:t>
            </a:r>
            <a:r>
              <a:rPr lang="ru-RU" sz="32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спільного</a:t>
            </a:r>
            <a:r>
              <a:rPr lang="ru-RU" sz="32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колективу</a:t>
            </a:r>
            <a:r>
              <a:rPr lang="ru-RU" sz="32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, </a:t>
            </a:r>
            <a:r>
              <a:rPr lang="ru-RU" sz="32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психологічного</a:t>
            </a:r>
            <a:r>
              <a:rPr lang="ru-RU" sz="32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втручання</a:t>
            </a:r>
            <a:r>
              <a:rPr lang="ru-RU" sz="32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тощо</a:t>
            </a:r>
            <a:r>
              <a:rPr lang="ru-RU" sz="32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).</a:t>
            </a:r>
            <a:br>
              <a:rPr lang="ru-RU" sz="32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sz="32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   Психолог </a:t>
            </a:r>
            <a:r>
              <a:rPr lang="ru-RU" sz="32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самостійно</a:t>
            </a:r>
            <a:r>
              <a:rPr lang="ru-RU" sz="32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вибирає</a:t>
            </a:r>
            <a:r>
              <a:rPr lang="ru-RU" sz="32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методи</a:t>
            </a:r>
            <a:r>
              <a:rPr lang="ru-RU" sz="32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роботи</a:t>
            </a:r>
            <a:r>
              <a:rPr lang="ru-RU" sz="32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, </a:t>
            </a:r>
            <a:r>
              <a:rPr lang="ru-RU" sz="32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керуючись</a:t>
            </a:r>
            <a:r>
              <a:rPr lang="ru-RU" sz="32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при </a:t>
            </a:r>
            <a:r>
              <a:rPr lang="ru-RU" sz="32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цьому</a:t>
            </a:r>
            <a:r>
              <a:rPr lang="ru-RU" sz="32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вимогами</a:t>
            </a:r>
            <a:r>
              <a:rPr lang="ru-RU" sz="32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максимальної</a:t>
            </a:r>
            <a:r>
              <a:rPr lang="ru-RU" sz="32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ефективності</a:t>
            </a:r>
            <a:r>
              <a:rPr lang="ru-RU" sz="32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та </a:t>
            </a:r>
            <a:r>
              <a:rPr lang="ru-RU" sz="32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наукової</a:t>
            </a:r>
            <a:r>
              <a:rPr lang="ru-RU" sz="32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обґрунтованості</a:t>
            </a:r>
            <a:r>
              <a:rPr lang="ru-RU" sz="32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.</a:t>
            </a:r>
            <a:br>
              <a:rPr lang="ru-RU" sz="32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endParaRPr lang="ru-RU" sz="3200" cap="none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8593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520" y="350728"/>
            <a:ext cx="11824570" cy="6507272"/>
          </a:xfrm>
        </p:spPr>
        <p:txBody>
          <a:bodyPr>
            <a:normAutofit fontScale="90000"/>
          </a:bodyPr>
          <a:lstStyle/>
          <a:p>
            <a:pPr algn="l"/>
            <a:r>
              <a:rPr lang="uk-UA" sz="3200" cap="none" dirty="0" smtClean="0">
                <a:latin typeface="Monotype Corsiva" panose="03010101010201010101" pitchFamily="66" charset="0"/>
              </a:rPr>
              <a:t>                                                  </a:t>
            </a:r>
            <a:r>
              <a:rPr lang="en-US" b="1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V</a:t>
            </a:r>
            <a:r>
              <a:rPr lang="uk-UA" b="1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І.</a:t>
            </a:r>
            <a:r>
              <a:rPr lang="en-US" b="1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b="1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Кваліфікована</a:t>
            </a:r>
            <a:r>
              <a:rPr lang="ru-RU" b="1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пропаганда </a:t>
            </a:r>
            <a:r>
              <a:rPr lang="ru-RU" b="1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психології</a:t>
            </a:r>
            <a:r>
              <a:rPr lang="ru-RU" sz="32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/>
            </a:r>
            <a:br>
              <a:rPr lang="ru-RU" sz="32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sz="32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/>
            </a:r>
            <a:br>
              <a:rPr lang="ru-RU" sz="32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sz="33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6.1. Психологи </a:t>
            </a:r>
            <a:r>
              <a:rPr lang="ru-RU" sz="33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інформують</a:t>
            </a:r>
            <a:r>
              <a:rPr lang="ru-RU" sz="33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3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науковців</a:t>
            </a:r>
            <a:r>
              <a:rPr lang="ru-RU" sz="33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, </a:t>
            </a:r>
            <a:r>
              <a:rPr lang="ru-RU" sz="33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учителів</a:t>
            </a:r>
            <a:r>
              <a:rPr lang="ru-RU" sz="33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, </a:t>
            </a:r>
            <a:r>
              <a:rPr lang="ru-RU" sz="33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лікарів</a:t>
            </a:r>
            <a:r>
              <a:rPr lang="ru-RU" sz="33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, </a:t>
            </a:r>
            <a:r>
              <a:rPr lang="ru-RU" sz="33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широку</a:t>
            </a:r>
            <a:r>
              <a:rPr lang="ru-RU" sz="33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3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громадськість</a:t>
            </a:r>
            <a:r>
              <a:rPr lang="ru-RU" sz="33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про свою </a:t>
            </a:r>
            <a:r>
              <a:rPr lang="ru-RU" sz="33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галузь</a:t>
            </a:r>
            <a:r>
              <a:rPr lang="ru-RU" sz="33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3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діяльності</a:t>
            </a:r>
            <a:r>
              <a:rPr lang="ru-RU" sz="33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на </a:t>
            </a:r>
            <a:r>
              <a:rPr lang="ru-RU" sz="33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основі</a:t>
            </a:r>
            <a:r>
              <a:rPr lang="ru-RU" sz="33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3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об'єктивних</a:t>
            </a:r>
            <a:r>
              <a:rPr lang="ru-RU" sz="33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, </a:t>
            </a:r>
            <a:r>
              <a:rPr lang="ru-RU" sz="33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точних</a:t>
            </a:r>
            <a:r>
              <a:rPr lang="ru-RU" sz="33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3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даних</a:t>
            </a:r>
            <a:r>
              <a:rPr lang="ru-RU" sz="33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так, </a:t>
            </a:r>
            <a:r>
              <a:rPr lang="ru-RU" sz="33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щоб</a:t>
            </a:r>
            <a:r>
              <a:rPr lang="ru-RU" sz="33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не </a:t>
            </a:r>
            <a:r>
              <a:rPr lang="ru-RU" sz="33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дискредитувати</a:t>
            </a:r>
            <a:r>
              <a:rPr lang="ru-RU" sz="33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3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професію</a:t>
            </a:r>
            <a:r>
              <a:rPr lang="ru-RU" sz="33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психолога та </a:t>
            </a:r>
            <a:r>
              <a:rPr lang="ru-RU" sz="33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психологію</a:t>
            </a:r>
            <a:r>
              <a:rPr lang="ru-RU" sz="33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як </a:t>
            </a:r>
            <a:r>
              <a:rPr lang="ru-RU" sz="33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науково-практичний</a:t>
            </a:r>
            <a:r>
              <a:rPr lang="ru-RU" sz="33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комплекс.</a:t>
            </a:r>
            <a:br>
              <a:rPr lang="ru-RU" sz="33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sz="33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6.2. Психолог </a:t>
            </a:r>
            <a:r>
              <a:rPr lang="ru-RU" sz="33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не </a:t>
            </a:r>
            <a:r>
              <a:rPr lang="ru-RU" sz="33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виступає</a:t>
            </a:r>
            <a:r>
              <a:rPr lang="ru-RU" sz="33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з </a:t>
            </a:r>
            <a:r>
              <a:rPr lang="ru-RU" sz="33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публічними</a:t>
            </a:r>
            <a:r>
              <a:rPr lang="ru-RU" sz="33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3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заявами</a:t>
            </a:r>
            <a:r>
              <a:rPr lang="ru-RU" sz="33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для </a:t>
            </a:r>
            <a:r>
              <a:rPr lang="ru-RU" sz="33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реклами</a:t>
            </a:r>
            <a:r>
              <a:rPr lang="ru-RU" sz="33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3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або</a:t>
            </a:r>
            <a:r>
              <a:rPr lang="ru-RU" sz="33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3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самореклами</a:t>
            </a:r>
            <a:r>
              <a:rPr lang="ru-RU" sz="33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.</a:t>
            </a:r>
            <a:br>
              <a:rPr lang="ru-RU" sz="33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sz="33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6.3. </a:t>
            </a:r>
            <a:r>
              <a:rPr lang="ru-RU" sz="3300" cap="none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Поради</a:t>
            </a:r>
            <a:r>
              <a:rPr lang="ru-RU" sz="33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3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психолога в </a:t>
            </a:r>
            <a:r>
              <a:rPr lang="ru-RU" sz="33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засобах</a:t>
            </a:r>
            <a:r>
              <a:rPr lang="ru-RU" sz="33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3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масової</a:t>
            </a:r>
            <a:r>
              <a:rPr lang="ru-RU" sz="33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3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інформації</a:t>
            </a:r>
            <a:r>
              <a:rPr lang="ru-RU" sz="33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3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мають</a:t>
            </a:r>
            <a:r>
              <a:rPr lang="ru-RU" sz="33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3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подаватися</a:t>
            </a:r>
            <a:r>
              <a:rPr lang="ru-RU" sz="33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в </a:t>
            </a:r>
            <a:r>
              <a:rPr lang="ru-RU" sz="33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узагальненій</a:t>
            </a:r>
            <a:r>
              <a:rPr lang="ru-RU" sz="33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3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формі</a:t>
            </a:r>
            <a:r>
              <a:rPr lang="ru-RU" sz="33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, без </a:t>
            </a:r>
            <a:r>
              <a:rPr lang="ru-RU" sz="33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посилань</a:t>
            </a:r>
            <a:r>
              <a:rPr lang="ru-RU" sz="33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на </a:t>
            </a:r>
            <a:r>
              <a:rPr lang="ru-RU" sz="33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конкретні</a:t>
            </a:r>
            <a:r>
              <a:rPr lang="ru-RU" sz="33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3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факти</a:t>
            </a:r>
            <a:r>
              <a:rPr lang="ru-RU" sz="33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й </a:t>
            </a:r>
            <a:r>
              <a:rPr lang="ru-RU" sz="33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ситуації</a:t>
            </a:r>
            <a:r>
              <a:rPr lang="ru-RU" sz="33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, </a:t>
            </a:r>
            <a:r>
              <a:rPr lang="ru-RU" sz="33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щоб</a:t>
            </a:r>
            <a:r>
              <a:rPr lang="ru-RU" sz="33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не </a:t>
            </a:r>
            <a:r>
              <a:rPr lang="ru-RU" sz="33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припустити</a:t>
            </a:r>
            <a:r>
              <a:rPr lang="ru-RU" sz="33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3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розголошення</a:t>
            </a:r>
            <a:r>
              <a:rPr lang="ru-RU" sz="33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3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конфіденційної</a:t>
            </a:r>
            <a:r>
              <a:rPr lang="ru-RU" sz="33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3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інформації</a:t>
            </a:r>
            <a:r>
              <a:rPr lang="ru-RU" sz="33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. </a:t>
            </a:r>
            <a:r>
              <a:rPr lang="ru-RU" sz="33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Усні</a:t>
            </a:r>
            <a:r>
              <a:rPr lang="ru-RU" sz="33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3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виступи</a:t>
            </a:r>
            <a:r>
              <a:rPr lang="ru-RU" sz="33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, </a:t>
            </a:r>
            <a:r>
              <a:rPr lang="ru-RU" sz="33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друковані</a:t>
            </a:r>
            <a:r>
              <a:rPr lang="ru-RU" sz="33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3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матеріали</a:t>
            </a:r>
            <a:r>
              <a:rPr lang="ru-RU" sz="33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, </a:t>
            </a:r>
            <a:r>
              <a:rPr lang="ru-RU" sz="33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аудіовізуальна</a:t>
            </a:r>
            <a:r>
              <a:rPr lang="ru-RU" sz="33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та </a:t>
            </a:r>
            <a:r>
              <a:rPr lang="ru-RU" sz="33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інші</a:t>
            </a:r>
            <a:r>
              <a:rPr lang="ru-RU" sz="33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3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публікації</a:t>
            </a:r>
            <a:r>
              <a:rPr lang="ru-RU" sz="33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, у </a:t>
            </a:r>
            <a:r>
              <a:rPr lang="ru-RU" sz="33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яких</a:t>
            </a:r>
            <a:r>
              <a:rPr lang="ru-RU" sz="33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з </a:t>
            </a:r>
            <a:r>
              <a:rPr lang="ru-RU" sz="33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ілюстративною</a:t>
            </a:r>
            <a:r>
              <a:rPr lang="ru-RU" sz="33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метою </a:t>
            </a:r>
            <a:r>
              <a:rPr lang="ru-RU" sz="33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наводять</a:t>
            </a:r>
            <a:r>
              <a:rPr lang="ru-RU" sz="33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3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клінічні</a:t>
            </a:r>
            <a:r>
              <a:rPr lang="ru-RU" sz="33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3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випадки</a:t>
            </a:r>
            <a:r>
              <a:rPr lang="ru-RU" sz="33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, </a:t>
            </a:r>
            <a:r>
              <a:rPr lang="ru-RU" sz="33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повинні</a:t>
            </a:r>
            <a:r>
              <a:rPr lang="ru-RU" sz="33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3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виключати</a:t>
            </a:r>
            <a:r>
              <a:rPr lang="ru-RU" sz="33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3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ідентифікування</a:t>
            </a:r>
            <a:r>
              <a:rPr lang="ru-RU" sz="33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особи, </a:t>
            </a:r>
            <a:r>
              <a:rPr lang="ru-RU" sz="33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групи</a:t>
            </a:r>
            <a:r>
              <a:rPr lang="ru-RU" sz="33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3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чи</a:t>
            </a:r>
            <a:r>
              <a:rPr lang="ru-RU" sz="33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3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організації</a:t>
            </a:r>
            <a:r>
              <a:rPr lang="ru-RU" sz="33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. Методики </a:t>
            </a:r>
            <a:r>
              <a:rPr lang="ru-RU" sz="33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публікують</a:t>
            </a:r>
            <a:r>
              <a:rPr lang="ru-RU" sz="33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3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лише</a:t>
            </a:r>
            <a:r>
              <a:rPr lang="ru-RU" sz="33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у </a:t>
            </a:r>
            <a:r>
              <a:rPr lang="ru-RU" sz="33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формі</a:t>
            </a:r>
            <a:r>
              <a:rPr lang="ru-RU" sz="33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, яка </a:t>
            </a:r>
            <a:r>
              <a:rPr lang="ru-RU" sz="33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дає</a:t>
            </a:r>
            <a:r>
              <a:rPr lang="ru-RU" sz="33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3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змогу</a:t>
            </a:r>
            <a:r>
              <a:rPr lang="ru-RU" sz="33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3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зберегти</a:t>
            </a:r>
            <a:r>
              <a:rPr lang="ru-RU" sz="33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3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їхню</a:t>
            </a:r>
            <a:r>
              <a:rPr lang="ru-RU" sz="33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3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валідність</a:t>
            </a:r>
            <a:r>
              <a:rPr lang="ru-RU" sz="33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і </a:t>
            </a:r>
            <a:r>
              <a:rPr lang="ru-RU" sz="33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надійність</a:t>
            </a:r>
            <a:r>
              <a:rPr lang="ru-RU" sz="33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.</a:t>
            </a:r>
            <a:br>
              <a:rPr lang="ru-RU" sz="33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endParaRPr lang="ru-RU" sz="3300" cap="none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298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51" y="764372"/>
            <a:ext cx="11661731" cy="6093628"/>
          </a:xfrm>
        </p:spPr>
        <p:txBody>
          <a:bodyPr>
            <a:noAutofit/>
          </a:bodyPr>
          <a:lstStyle/>
          <a:p>
            <a:pPr algn="l"/>
            <a:r>
              <a:rPr lang="uk-UA" sz="3600" cap="none" dirty="0" smtClean="0">
                <a:latin typeface="Monotype Corsiva" panose="03010101010201010101" pitchFamily="66" charset="0"/>
              </a:rPr>
              <a:t>                                          </a:t>
            </a:r>
            <a:r>
              <a:rPr lang="en-US" sz="3600" b="1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VII</a:t>
            </a:r>
            <a:r>
              <a:rPr lang="en-US" sz="3600" b="1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. </a:t>
            </a:r>
            <a:r>
              <a:rPr lang="ru-RU" sz="3600" b="1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Професійна</a:t>
            </a:r>
            <a:r>
              <a:rPr lang="ru-RU" sz="3600" b="1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600" b="1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кооперація</a:t>
            </a:r>
            <a:r>
              <a:rPr lang="ru-RU" sz="36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/>
            </a:r>
            <a:br>
              <a:rPr lang="ru-RU" sz="36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sz="36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7.1. Психолог</a:t>
            </a:r>
            <a:r>
              <a:rPr lang="ru-RU" sz="36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, </a:t>
            </a:r>
            <a:r>
              <a:rPr lang="ru-RU" sz="36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ведучи</a:t>
            </a:r>
            <a:r>
              <a:rPr lang="ru-RU" sz="36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6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професійну</a:t>
            </a:r>
            <a:r>
              <a:rPr lang="ru-RU" sz="36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6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дискусію</a:t>
            </a:r>
            <a:r>
              <a:rPr lang="ru-RU" sz="36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, не повинен </a:t>
            </a:r>
            <a:r>
              <a:rPr lang="ru-RU" sz="36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дискредитувати</a:t>
            </a:r>
            <a:r>
              <a:rPr lang="ru-RU" sz="36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6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колег</a:t>
            </a:r>
            <a:r>
              <a:rPr lang="ru-RU" sz="36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6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або</a:t>
            </a:r>
            <a:r>
              <a:rPr lang="ru-RU" sz="36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6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представників</a:t>
            </a:r>
            <a:r>
              <a:rPr lang="ru-RU" sz="36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6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інших</a:t>
            </a:r>
            <a:r>
              <a:rPr lang="ru-RU" sz="36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6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професій</a:t>
            </a:r>
            <a:r>
              <a:rPr lang="ru-RU" sz="36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, </a:t>
            </a:r>
            <a:r>
              <a:rPr lang="ru-RU" sz="36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які</a:t>
            </a:r>
            <a:r>
              <a:rPr lang="ru-RU" sz="36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6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використовують</a:t>
            </a:r>
            <a:r>
              <a:rPr lang="ru-RU" sz="36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6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ті</a:t>
            </a:r>
            <a:r>
              <a:rPr lang="ru-RU" sz="36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6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самі</a:t>
            </a:r>
            <a:r>
              <a:rPr lang="ru-RU" sz="36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6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або</a:t>
            </a:r>
            <a:r>
              <a:rPr lang="ru-RU" sz="36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6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інші</a:t>
            </a:r>
            <a:r>
              <a:rPr lang="ru-RU" sz="36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6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наукові</a:t>
            </a:r>
            <a:r>
              <a:rPr lang="ru-RU" sz="36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6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методи</a:t>
            </a:r>
            <a:r>
              <a:rPr lang="ru-RU" sz="36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, </a:t>
            </a:r>
            <a:r>
              <a:rPr lang="ru-RU" sz="36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він</a:t>
            </a:r>
            <a:r>
              <a:rPr lang="ru-RU" sz="36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6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має</a:t>
            </a:r>
            <a:r>
              <a:rPr lang="ru-RU" sz="36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6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виявляти</a:t>
            </a:r>
            <a:r>
              <a:rPr lang="ru-RU" sz="36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6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повагу</a:t>
            </a:r>
            <a:r>
              <a:rPr lang="ru-RU" sz="36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до </a:t>
            </a:r>
            <a:r>
              <a:rPr lang="ru-RU" sz="36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наукових</a:t>
            </a:r>
            <a:r>
              <a:rPr lang="ru-RU" sz="36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6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шкіл</a:t>
            </a:r>
            <a:r>
              <a:rPr lang="ru-RU" sz="36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і </a:t>
            </a:r>
            <a:r>
              <a:rPr lang="ru-RU" sz="36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напрямків</a:t>
            </a:r>
            <a:r>
              <a:rPr lang="ru-RU" sz="36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. Психолог </a:t>
            </a:r>
            <a:r>
              <a:rPr lang="ru-RU" sz="36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цінує</a:t>
            </a:r>
            <a:r>
              <a:rPr lang="ru-RU" sz="36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6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професійну</a:t>
            </a:r>
            <a:r>
              <a:rPr lang="ru-RU" sz="36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6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компетентність</a:t>
            </a:r>
            <a:r>
              <a:rPr lang="ru-RU" sz="36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, </a:t>
            </a:r>
            <a:r>
              <a:rPr lang="ru-RU" sz="36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високу</a:t>
            </a:r>
            <a:r>
              <a:rPr lang="ru-RU" sz="36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культуру та </a:t>
            </a:r>
            <a:r>
              <a:rPr lang="ru-RU" sz="36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ерудицію</a:t>
            </a:r>
            <a:r>
              <a:rPr lang="ru-RU" sz="36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, </a:t>
            </a:r>
            <a:r>
              <a:rPr lang="ru-RU" sz="36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відповідальне</a:t>
            </a:r>
            <a:r>
              <a:rPr lang="ru-RU" sz="36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6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ставлення</a:t>
            </a:r>
            <a:r>
              <a:rPr lang="ru-RU" sz="36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до </a:t>
            </a:r>
            <a:r>
              <a:rPr lang="ru-RU" sz="36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справи</a:t>
            </a:r>
            <a:r>
              <a:rPr lang="ru-RU" sz="36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6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колег</a:t>
            </a:r>
            <a:r>
              <a:rPr lang="ru-RU" sz="36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та </a:t>
            </a:r>
            <a:r>
              <a:rPr lang="ru-RU" sz="36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представників</a:t>
            </a:r>
            <a:r>
              <a:rPr lang="ru-RU" sz="36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6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інших</a:t>
            </a:r>
            <a:r>
              <a:rPr lang="ru-RU" sz="36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6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професій</a:t>
            </a:r>
            <a:r>
              <a:rPr lang="ru-RU" sz="36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. </a:t>
            </a:r>
            <a:r>
              <a:rPr lang="ru-RU" sz="36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Якщо</a:t>
            </a:r>
            <a:r>
              <a:rPr lang="ru-RU" sz="36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ж психолог </a:t>
            </a:r>
            <a:r>
              <a:rPr lang="ru-RU" sz="36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виявить</a:t>
            </a:r>
            <a:r>
              <a:rPr lang="ru-RU" sz="36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6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ненауковість</a:t>
            </a:r>
            <a:r>
              <a:rPr lang="ru-RU" sz="36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6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чи</a:t>
            </a:r>
            <a:r>
              <a:rPr lang="ru-RU" sz="36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6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неетичність</a:t>
            </a:r>
            <a:r>
              <a:rPr lang="ru-RU" sz="36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у </a:t>
            </a:r>
            <a:r>
              <a:rPr lang="ru-RU" sz="36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професійній</a:t>
            </a:r>
            <a:r>
              <a:rPr lang="ru-RU" sz="36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6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діяльності</a:t>
            </a:r>
            <a:r>
              <a:rPr lang="ru-RU" sz="36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6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колеги</a:t>
            </a:r>
            <a:r>
              <a:rPr lang="ru-RU" sz="36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, </a:t>
            </a:r>
            <a:r>
              <a:rPr lang="ru-RU" sz="36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він</a:t>
            </a:r>
            <a:r>
              <a:rPr lang="ru-RU" sz="36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повинен </a:t>
            </a:r>
            <a:r>
              <a:rPr lang="ru-RU" sz="36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сприяти</a:t>
            </a:r>
            <a:r>
              <a:rPr lang="ru-RU" sz="36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6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виправленню</a:t>
            </a:r>
            <a:r>
              <a:rPr lang="ru-RU" sz="36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6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ситуації</a:t>
            </a:r>
            <a:r>
              <a:rPr lang="ru-RU" sz="36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.</a:t>
            </a:r>
            <a:br>
              <a:rPr lang="ru-RU" sz="36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endParaRPr lang="ru-RU" sz="3600" cap="none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028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0">
              <a:schemeClr val="bg1"/>
            </a:gs>
            <a:gs pos="7000">
              <a:srgbClr val="FFFF00"/>
            </a:gs>
            <a:gs pos="74000">
              <a:schemeClr val="accent6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62616" y="481257"/>
            <a:ext cx="11200502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400" b="1" i="0" u="none" strike="noStrike" kern="1200" cap="none" spc="0" normalizeH="0" baseline="0" noProof="0" dirty="0" smtClean="0">
                <a:ln w="22225">
                  <a:solidFill>
                    <a:srgbClr val="9D074E"/>
                  </a:solidFill>
                  <a:prstDash val="solid"/>
                </a:ln>
                <a:solidFill>
                  <a:srgbClr val="9D074E">
                    <a:lumMod val="40000"/>
                    <a:lumOff val="60000"/>
                  </a:srgbClr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ПІД ЧАС СТВОРЕННЯ ПРЕЗЕНТАЦІЇ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400" b="1" i="0" u="none" strike="noStrike" kern="1200" cap="none" spc="0" normalizeH="0" baseline="0" noProof="0" dirty="0" smtClean="0">
                <a:ln w="22225">
                  <a:solidFill>
                    <a:srgbClr val="9D074E"/>
                  </a:solidFill>
                  <a:prstDash val="solid"/>
                </a:ln>
                <a:solidFill>
                  <a:srgbClr val="9D074E">
                    <a:lumMod val="40000"/>
                    <a:lumOff val="60000"/>
                  </a:srgbClr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ВИКОРИСТАНІ  ДЖЕРЕЛА ІНТЕРНЕТ РЕСУРСУ  </a:t>
            </a:r>
            <a:endParaRPr kumimoji="0" lang="en-US" sz="5400" b="1" i="0" u="none" strike="noStrike" kern="1200" cap="none" spc="0" normalizeH="0" baseline="0" noProof="0" dirty="0">
              <a:ln w="22225">
                <a:solidFill>
                  <a:srgbClr val="9D074E"/>
                </a:solidFill>
                <a:prstDash val="solid"/>
              </a:ln>
              <a:solidFill>
                <a:srgbClr val="9D074E">
                  <a:lumMod val="40000"/>
                  <a:lumOff val="60000"/>
                </a:srgbClr>
              </a:solidFill>
              <a:effectLst/>
              <a:uLnTx/>
              <a:uFillTx/>
              <a:latin typeface="Gabriola" panose="04040605051002020D02" pitchFamily="82" charset="0"/>
              <a:ea typeface="+mn-ea"/>
              <a:cs typeface="+mn-cs"/>
            </a:endParaRPr>
          </a:p>
        </p:txBody>
      </p:sp>
      <p:pic>
        <p:nvPicPr>
          <p:cNvPr id="4102" name="Picture 6" descr="Порхающие бабочки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035" y="3091070"/>
            <a:ext cx="5538473" cy="2215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924878" y="3005795"/>
            <a:ext cx="465063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400" b="1" i="0" u="none" strike="noStrike" kern="1200" cap="none" spc="0" normalizeH="0" baseline="0" noProof="0" dirty="0" smtClean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588FE2"/>
                </a:solidFill>
                <a:effectLst>
                  <a:outerShdw blurRad="12700" dist="38100" dir="2700000" algn="tl" rotWithShape="0">
                    <a:srgbClr val="588FE2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ДЯКУЮ ЗА УВАГУ !</a:t>
            </a:r>
            <a:endParaRPr kumimoji="0" lang="en-US" sz="5400" b="1" i="0" u="none" strike="noStrike" kern="1200" cap="none" spc="0" normalizeH="0" baseline="0" noProof="0" dirty="0">
              <a:ln w="9525">
                <a:solidFill>
                  <a:prstClr val="black"/>
                </a:solidFill>
                <a:prstDash val="solid"/>
              </a:ln>
              <a:solidFill>
                <a:srgbClr val="588FE2"/>
              </a:solidFill>
              <a:effectLst>
                <a:outerShdw blurRad="12700" dist="38100" dir="2700000" algn="tl" rotWithShape="0">
                  <a:srgbClr val="588FE2">
                    <a:lumMod val="60000"/>
                    <a:lumOff val="40000"/>
                  </a:srgbClr>
                </a:outerShdw>
              </a:effectLst>
              <a:uLnTx/>
              <a:uFillTx/>
              <a:latin typeface="Gabriola" panose="04040605051002020D02" pitchFamily="8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32086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chemeClr val="bg1"/>
            </a:gs>
            <a:gs pos="46000">
              <a:srgbClr val="FFFF00"/>
            </a:gs>
            <a:gs pos="8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53985" y="326734"/>
            <a:ext cx="8345978" cy="1293028"/>
          </a:xfrm>
        </p:spPr>
        <p:txBody>
          <a:bodyPr/>
          <a:lstStyle/>
          <a:p>
            <a:pPr algn="ctr"/>
            <a:r>
              <a:rPr lang="uk-UA" b="1" cap="none" dirty="0" smtClean="0">
                <a:latin typeface="Monotype Corsiva" panose="03010101010201010101" pitchFamily="66" charset="0"/>
              </a:rPr>
              <a:t>                                </a:t>
            </a:r>
            <a:r>
              <a:rPr lang="uk-UA" b="1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Народилась</a:t>
            </a:r>
            <a:r>
              <a:rPr lang="uk-UA" b="1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uk-UA" b="1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на </a:t>
            </a:r>
            <a:r>
              <a:rPr lang="uk-UA" b="1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Волині</a:t>
            </a:r>
            <a:r>
              <a:rPr lang="uk-UA" dirty="0" smtClean="0">
                <a:solidFill>
                  <a:srgbClr val="002060"/>
                </a:solidFill>
              </a:rPr>
              <a:t>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65499" y="1743864"/>
            <a:ext cx="5286801" cy="3279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00" y="1804813"/>
            <a:ext cx="3941233" cy="2571720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</p:pic>
      <p:sp>
        <p:nvSpPr>
          <p:cNvPr id="10" name="AutoShape 2" descr="Результат пошуку зображень за запитом &quot;волинь фото&quot;"/>
          <p:cNvSpPr>
            <a:spLocks noChangeAspect="1" noChangeArrowheads="1"/>
          </p:cNvSpPr>
          <p:nvPr/>
        </p:nvSpPr>
        <p:spPr bwMode="auto">
          <a:xfrm flipV="1">
            <a:off x="3660851" y="3481381"/>
            <a:ext cx="3933825" cy="3933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Заголовок 3"/>
          <p:cNvSpPr txBox="1">
            <a:spLocks/>
          </p:cNvSpPr>
          <p:nvPr/>
        </p:nvSpPr>
        <p:spPr>
          <a:xfrm>
            <a:off x="7594676" y="5147741"/>
            <a:ext cx="44323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uk-UA" cap="none" dirty="0" smtClean="0">
                <a:latin typeface="Monotype Corsiva" panose="03010101010201010101" pitchFamily="66" charset="0"/>
              </a:rPr>
              <a:t>Моє село, село </a:t>
            </a:r>
            <a:r>
              <a:rPr lang="uk-UA" cap="none" dirty="0">
                <a:latin typeface="Monotype Corsiva" panose="03010101010201010101" pitchFamily="66" charset="0"/>
              </a:rPr>
              <a:t>д</a:t>
            </a:r>
            <a:r>
              <a:rPr lang="uk-UA" cap="none" dirty="0" smtClean="0">
                <a:latin typeface="Monotype Corsiva" panose="03010101010201010101" pitchFamily="66" charset="0"/>
              </a:rPr>
              <a:t>итинства мого,</a:t>
            </a:r>
          </a:p>
          <a:p>
            <a:pPr algn="l"/>
            <a:r>
              <a:rPr lang="uk-UA" cap="none" dirty="0" smtClean="0">
                <a:latin typeface="Monotype Corsiva" panose="03010101010201010101" pitchFamily="66" charset="0"/>
              </a:rPr>
              <a:t>Люблю тебе я зблизька і здаля</a:t>
            </a:r>
          </a:p>
          <a:p>
            <a:pPr algn="l"/>
            <a:r>
              <a:rPr lang="uk-UA" cap="none" dirty="0" smtClean="0">
                <a:latin typeface="Monotype Corsiva" panose="03010101010201010101" pitchFamily="66" charset="0"/>
              </a:rPr>
              <a:t>Сюди завжди вертається дорога,</a:t>
            </a:r>
          </a:p>
          <a:p>
            <a:pPr algn="l"/>
            <a:r>
              <a:rPr lang="uk-UA" cap="none" dirty="0" smtClean="0">
                <a:latin typeface="Monotype Corsiva" panose="03010101010201010101" pitchFamily="66" charset="0"/>
              </a:rPr>
              <a:t>Бо тут – мій дім, бо тут – моя земля</a:t>
            </a:r>
          </a:p>
          <a:p>
            <a:pPr algn="l"/>
            <a:r>
              <a:rPr lang="uk-UA" cap="none" dirty="0" smtClean="0">
                <a:latin typeface="Monotype Corsiva" panose="03010101010201010101" pitchFamily="66" charset="0"/>
              </a:rPr>
              <a:t>                                                  (В. Лисюк)</a:t>
            </a:r>
            <a:endParaRPr lang="ru-RU" cap="none" dirty="0">
              <a:latin typeface="Monotype Corsiva" panose="03010101010201010101" pitchFamily="66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4513" y="4375745"/>
            <a:ext cx="3810000" cy="2009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9749" y="1996779"/>
            <a:ext cx="4235625" cy="2312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5770" y="4631700"/>
            <a:ext cx="3258743" cy="19552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87950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">
              <a:schemeClr val="accent1">
                <a:lumMod val="5000"/>
                <a:lumOff val="95000"/>
              </a:schemeClr>
            </a:gs>
            <a:gs pos="74000">
              <a:schemeClr val="accent6">
                <a:lumMod val="20000"/>
                <a:lumOff val="8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61321" y="222636"/>
            <a:ext cx="7666625" cy="1594648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Духовним і творчим ідеалом </a:t>
            </a:r>
            <a:br>
              <a:rPr lang="uk-UA" sz="36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uk-UA" sz="36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для мене є постать відомої сучасної </a:t>
            </a:r>
            <a:br>
              <a:rPr lang="uk-UA" sz="36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uk-UA" sz="36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української поетеси Ліни Костенко, </a:t>
            </a:r>
            <a:br>
              <a:rPr lang="uk-UA" sz="36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uk-UA" sz="36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у творчість якої я закохана</a:t>
            </a:r>
            <a:endParaRPr lang="ru-RU" sz="3600" cap="none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2534" y="4657725"/>
            <a:ext cx="3457575" cy="2200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4669" y="3226968"/>
            <a:ext cx="2330292" cy="1452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12827" t="28920" r="10110" b="21369"/>
          <a:stretch/>
        </p:blipFill>
        <p:spPr>
          <a:xfrm>
            <a:off x="9132347" y="5260931"/>
            <a:ext cx="3059653" cy="1543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/>
          <a:srcRect t="20445" b="5640"/>
          <a:stretch/>
        </p:blipFill>
        <p:spPr>
          <a:xfrm>
            <a:off x="9273219" y="3141363"/>
            <a:ext cx="2777908" cy="205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414476"/>
            <a:ext cx="4033381" cy="2538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4090343"/>
            <a:ext cx="3650639" cy="2532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0070" y="4605171"/>
            <a:ext cx="2982317" cy="21527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9"/>
          <a:srcRect t="59715" r="22256"/>
          <a:stretch/>
        </p:blipFill>
        <p:spPr>
          <a:xfrm>
            <a:off x="9373036" y="2135570"/>
            <a:ext cx="2578274" cy="10057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0"/>
          <a:srcRect l="11433" t="11338" r="7985" b="23824"/>
          <a:stretch/>
        </p:blipFill>
        <p:spPr>
          <a:xfrm>
            <a:off x="6927862" y="1995803"/>
            <a:ext cx="2383906" cy="1633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1"/>
          <a:srcRect l="18220" t="19932" r="17877" b="5822"/>
          <a:stretch/>
        </p:blipFill>
        <p:spPr>
          <a:xfrm>
            <a:off x="4038991" y="2062099"/>
            <a:ext cx="2927420" cy="25509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31344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8500">
              <a:schemeClr val="accent4">
                <a:lumMod val="75000"/>
              </a:schemeClr>
            </a:gs>
            <a:gs pos="68000">
              <a:schemeClr val="bg1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3767" y="100208"/>
            <a:ext cx="5163363" cy="4985359"/>
          </a:xfrm>
        </p:spPr>
        <p:txBody>
          <a:bodyPr>
            <a:normAutofit fontScale="90000"/>
          </a:bodyPr>
          <a:lstStyle/>
          <a:p>
            <a:r>
              <a:rPr lang="uk-UA" cap="none" dirty="0" smtClean="0">
                <a:latin typeface="Monotype Corsiva" panose="03010101010201010101" pitchFamily="66" charset="0"/>
              </a:rPr>
              <a:t/>
            </a:r>
            <a:br>
              <a:rPr lang="uk-UA" cap="none" dirty="0" smtClean="0">
                <a:latin typeface="Monotype Corsiva" panose="03010101010201010101" pitchFamily="66" charset="0"/>
              </a:rPr>
            </a:br>
            <a:r>
              <a:rPr lang="uk-UA" cap="none" dirty="0">
                <a:latin typeface="Monotype Corsiva" panose="03010101010201010101" pitchFamily="66" charset="0"/>
              </a:rPr>
              <a:t/>
            </a:r>
            <a:br>
              <a:rPr lang="uk-UA" cap="none" dirty="0">
                <a:latin typeface="Monotype Corsiva" panose="03010101010201010101" pitchFamily="66" charset="0"/>
              </a:rPr>
            </a:br>
            <a:r>
              <a:rPr lang="uk-UA" cap="none" dirty="0" smtClean="0">
                <a:latin typeface="Monotype Corsiva" panose="03010101010201010101" pitchFamily="66" charset="0"/>
              </a:rPr>
              <a:t/>
            </a:r>
            <a:br>
              <a:rPr lang="uk-UA" cap="none" dirty="0" smtClean="0">
                <a:latin typeface="Monotype Corsiva" panose="03010101010201010101" pitchFamily="66" charset="0"/>
              </a:rPr>
            </a:br>
            <a:r>
              <a:rPr lang="uk-UA" cap="none" dirty="0">
                <a:latin typeface="Monotype Corsiva" panose="03010101010201010101" pitchFamily="66" charset="0"/>
              </a:rPr>
              <a:t/>
            </a:r>
            <a:br>
              <a:rPr lang="uk-UA" cap="none" dirty="0">
                <a:latin typeface="Monotype Corsiva" panose="03010101010201010101" pitchFamily="66" charset="0"/>
              </a:rPr>
            </a:br>
            <a:r>
              <a:rPr lang="uk-UA" cap="none" dirty="0" smtClean="0">
                <a:latin typeface="Monotype Corsiva" panose="03010101010201010101" pitchFamily="66" charset="0"/>
              </a:rPr>
              <a:t/>
            </a:r>
            <a:br>
              <a:rPr lang="uk-UA" cap="none" dirty="0" smtClean="0">
                <a:latin typeface="Monotype Corsiva" panose="03010101010201010101" pitchFamily="66" charset="0"/>
              </a:rPr>
            </a:br>
            <a:r>
              <a:rPr lang="uk-UA" sz="4000" b="1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Портфоліо психолога це- </a:t>
            </a:r>
            <a:r>
              <a:rPr lang="uk-UA" sz="36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/>
            </a:r>
            <a:br>
              <a:rPr lang="uk-UA" sz="36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uk-UA" sz="3600" b="1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П</a:t>
            </a:r>
            <a:r>
              <a:rPr lang="uk-UA" sz="36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– психологічні інновації</a:t>
            </a:r>
            <a:br>
              <a:rPr lang="uk-UA" sz="36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uk-UA" sz="3600" b="1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О </a:t>
            </a:r>
            <a:r>
              <a:rPr lang="uk-UA" sz="36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– освітні маршрути</a:t>
            </a:r>
            <a:br>
              <a:rPr lang="uk-UA" sz="36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uk-UA" sz="3600" b="1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Р</a:t>
            </a:r>
            <a:r>
              <a:rPr lang="uk-UA" sz="36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– робота над собою</a:t>
            </a:r>
            <a:br>
              <a:rPr lang="uk-UA" sz="36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uk-UA" sz="3600" b="1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Т</a:t>
            </a:r>
            <a:r>
              <a:rPr lang="uk-UA" sz="36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– техніки в роботі</a:t>
            </a:r>
            <a:br>
              <a:rPr lang="uk-UA" sz="36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uk-UA" sz="3600" b="1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Ф</a:t>
            </a:r>
            <a:r>
              <a:rPr lang="uk-UA" sz="36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– фіксування результатів</a:t>
            </a:r>
            <a:br>
              <a:rPr lang="uk-UA" sz="36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uk-UA" sz="3600" b="1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О</a:t>
            </a:r>
            <a:r>
              <a:rPr lang="uk-UA" sz="36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– </a:t>
            </a:r>
            <a:r>
              <a:rPr lang="uk-UA" sz="36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оцінка власних досягнень</a:t>
            </a:r>
            <a:br>
              <a:rPr lang="uk-UA" sz="36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uk-UA" sz="3600" b="1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Л</a:t>
            </a:r>
            <a:r>
              <a:rPr lang="uk-UA" sz="36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– любов до професії</a:t>
            </a:r>
            <a:br>
              <a:rPr lang="uk-UA" sz="36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uk-UA" sz="3600" b="1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І</a:t>
            </a:r>
            <a:r>
              <a:rPr lang="uk-UA" sz="36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– імпульс до активності</a:t>
            </a:r>
            <a:br>
              <a:rPr lang="uk-UA" sz="36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uk-UA" sz="3600" b="1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О</a:t>
            </a:r>
            <a:r>
              <a:rPr lang="uk-UA" sz="36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– об</a:t>
            </a:r>
            <a:r>
              <a:rPr lang="uk-UA" sz="3600" cap="none" dirty="0" smtClean="0">
                <a:solidFill>
                  <a:srgbClr val="002060"/>
                </a:solidFill>
                <a:latin typeface="Garamond" panose="02020404030301010803" pitchFamily="18" charset="0"/>
              </a:rPr>
              <a:t>'</a:t>
            </a:r>
            <a:r>
              <a:rPr lang="uk-UA" sz="36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єктивний погляд на себе</a:t>
            </a:r>
            <a:r>
              <a:rPr lang="uk-UA" sz="3600" cap="none" dirty="0" smtClean="0">
                <a:latin typeface="Monotype Corsiva" panose="03010101010201010101" pitchFamily="66" charset="0"/>
              </a:rPr>
              <a:t/>
            </a:r>
            <a:br>
              <a:rPr lang="uk-UA" sz="3600" cap="none" dirty="0" smtClean="0">
                <a:latin typeface="Monotype Corsiva" panose="03010101010201010101" pitchFamily="66" charset="0"/>
              </a:rPr>
            </a:br>
            <a:endParaRPr lang="ru-RU" sz="3600" cap="none" dirty="0">
              <a:latin typeface="Monotype Corsiva" panose="03010101010201010101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6504" y="582591"/>
            <a:ext cx="6096000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065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horzBrick">
          <a:fgClr>
            <a:schemeClr val="accent5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212942"/>
            <a:ext cx="12054214" cy="5273457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uk-UA" b="1" cap="none" dirty="0" smtClean="0">
                <a:latin typeface="Monotype Corsiva" panose="03010101010201010101" pitchFamily="66" charset="0"/>
              </a:rPr>
              <a:t>                                 </a:t>
            </a:r>
            <a:r>
              <a:rPr lang="uk-UA" sz="4400" b="1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Мій головний принцип:</a:t>
            </a:r>
            <a:br>
              <a:rPr lang="uk-UA" sz="4400" b="1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uk-UA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         </a:t>
            </a:r>
            <a:r>
              <a:rPr lang="uk-UA" sz="36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бачити в кожному, хто прийшов до мого кабінету, </a:t>
            </a:r>
            <a:r>
              <a:rPr lang="uk-UA" sz="3600" u="sng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особистість.</a:t>
            </a:r>
            <a:br>
              <a:rPr lang="uk-UA" sz="3600" u="sng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uk-UA" sz="36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Бережливе і спокійне ставлення + професійний вплив </a:t>
            </a:r>
            <a:br>
              <a:rPr lang="uk-UA" sz="36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uk-UA" sz="36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= запорука успішного вирішення проблем.</a:t>
            </a:r>
            <a:br>
              <a:rPr lang="uk-UA" sz="36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uk-UA" sz="44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/>
            </a:r>
            <a:br>
              <a:rPr lang="uk-UA" sz="44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uk-UA" sz="40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І дорослий і дитина – будь – яка людина потребує, щоб її зрозуміли, прийняли та підтримали. Кожний має можливість залишити в кабінеті психолога свої страхи, сумніви, невпевненість, </a:t>
            </a:r>
            <a:br>
              <a:rPr lang="uk-UA" sz="40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uk-UA" sz="40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«важкі почуття».</a:t>
            </a:r>
            <a:endParaRPr lang="ru-RU" sz="4000" cap="none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203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2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794" y="275573"/>
            <a:ext cx="11649206" cy="6851737"/>
          </a:xfrm>
        </p:spPr>
        <p:txBody>
          <a:bodyPr>
            <a:normAutofit fontScale="90000"/>
          </a:bodyPr>
          <a:lstStyle/>
          <a:p>
            <a:pPr algn="l">
              <a:lnSpc>
                <a:spcPct val="100000"/>
              </a:lnSpc>
            </a:pPr>
            <a:r>
              <a:rPr lang="ru-RU" sz="3100" b="1" cap="none" dirty="0" smtClean="0">
                <a:latin typeface="Monotype Corsiva" panose="03010101010201010101" pitchFamily="66" charset="0"/>
              </a:rPr>
              <a:t>                                                                       </a:t>
            </a:r>
            <a:r>
              <a:rPr lang="ru-RU" sz="3100" b="1" cap="none" dirty="0" err="1" smtClean="0">
                <a:latin typeface="Monotype Corsiva" panose="03010101010201010101" pitchFamily="66" charset="0"/>
              </a:rPr>
              <a:t>Документація</a:t>
            </a:r>
            <a:r>
              <a:rPr lang="ru-RU" sz="3100" b="1" cap="none" dirty="0" smtClean="0">
                <a:latin typeface="Monotype Corsiva" panose="03010101010201010101" pitchFamily="66" charset="0"/>
              </a:rPr>
              <a:t> практичного психолога</a:t>
            </a:r>
            <a:br>
              <a:rPr lang="ru-RU" sz="3100" b="1" cap="none" dirty="0" smtClean="0">
                <a:latin typeface="Monotype Corsiva" panose="03010101010201010101" pitchFamily="66" charset="0"/>
              </a:rPr>
            </a:br>
            <a:r>
              <a:rPr lang="ru-RU" sz="3100" b="1" cap="none" dirty="0" smtClean="0">
                <a:latin typeface="Monotype Corsiva" panose="03010101010201010101" pitchFamily="66" charset="0"/>
              </a:rPr>
              <a:t>                                                                                            Нормативна база</a:t>
            </a:r>
            <a:br>
              <a:rPr lang="ru-RU" sz="3100" b="1" cap="none" dirty="0" smtClean="0">
                <a:latin typeface="Monotype Corsiva" panose="03010101010201010101" pitchFamily="66" charset="0"/>
              </a:rPr>
            </a:br>
            <a:r>
              <a:rPr lang="ru-RU" sz="3100" b="1" cap="none" dirty="0" smtClean="0">
                <a:latin typeface="Monotype Corsiva" panose="03010101010201010101" pitchFamily="66" charset="0"/>
              </a:rPr>
              <a:t>                 В </a:t>
            </a:r>
            <a:r>
              <a:rPr lang="ru-RU" sz="3100" b="1" cap="none" dirty="0" err="1" smtClean="0">
                <a:latin typeface="Monotype Corsiva" panose="03010101010201010101" pitchFamily="66" charset="0"/>
              </a:rPr>
              <a:t>своїй</a:t>
            </a:r>
            <a:r>
              <a:rPr lang="ru-RU" sz="3100" b="1" cap="none" dirty="0" smtClean="0">
                <a:latin typeface="Monotype Corsiva" panose="03010101010201010101" pitchFamily="66" charset="0"/>
              </a:rPr>
              <a:t> </a:t>
            </a:r>
            <a:r>
              <a:rPr lang="ru-RU" sz="3100" b="1" cap="none" dirty="0" err="1" smtClean="0">
                <a:latin typeface="Monotype Corsiva" panose="03010101010201010101" pitchFamily="66" charset="0"/>
              </a:rPr>
              <a:t>діяльності</a:t>
            </a:r>
            <a:r>
              <a:rPr lang="ru-RU" sz="3100" b="1" cap="none" dirty="0" smtClean="0">
                <a:latin typeface="Monotype Corsiva" panose="03010101010201010101" pitchFamily="66" charset="0"/>
              </a:rPr>
              <a:t> </a:t>
            </a:r>
            <a:r>
              <a:rPr lang="ru-RU" sz="3100" b="1" cap="none" dirty="0" err="1" smtClean="0">
                <a:latin typeface="Monotype Corsiva" panose="03010101010201010101" pitchFamily="66" charset="0"/>
              </a:rPr>
              <a:t>практичні</a:t>
            </a:r>
            <a:r>
              <a:rPr lang="ru-RU" sz="3100" b="1" cap="none" dirty="0" smtClean="0">
                <a:latin typeface="Monotype Corsiva" panose="03010101010201010101" pitchFamily="66" charset="0"/>
              </a:rPr>
              <a:t> психологи та </a:t>
            </a:r>
            <a:r>
              <a:rPr lang="ru-RU" sz="3100" b="1" cap="none" dirty="0" err="1" smtClean="0">
                <a:latin typeface="Monotype Corsiva" panose="03010101010201010101" pitchFamily="66" charset="0"/>
              </a:rPr>
              <a:t>соціальні</a:t>
            </a:r>
            <a:r>
              <a:rPr lang="ru-RU" sz="3100" b="1" cap="none" dirty="0" smtClean="0">
                <a:latin typeface="Monotype Corsiva" panose="03010101010201010101" pitchFamily="66" charset="0"/>
              </a:rPr>
              <a:t> педагоги </a:t>
            </a:r>
            <a:r>
              <a:rPr lang="ru-RU" sz="3100" b="1" cap="none" dirty="0" err="1" smtClean="0">
                <a:latin typeface="Monotype Corsiva" panose="03010101010201010101" pitchFamily="66" charset="0"/>
              </a:rPr>
              <a:t>керуються</a:t>
            </a:r>
            <a:r>
              <a:rPr lang="ru-RU" sz="3100" b="1" cap="none" dirty="0" smtClean="0">
                <a:latin typeface="Monotype Corsiva" panose="03010101010201010101" pitchFamily="66" charset="0"/>
              </a:rPr>
              <a:t>:</a:t>
            </a:r>
            <a:br>
              <a:rPr lang="ru-RU" sz="3100" b="1" cap="none" dirty="0" smtClean="0">
                <a:latin typeface="Monotype Corsiva" panose="03010101010201010101" pitchFamily="66" charset="0"/>
              </a:rPr>
            </a:br>
            <a:r>
              <a:rPr lang="ru-RU" sz="2200" cap="none" dirty="0" smtClean="0">
                <a:latin typeface="Monotype Corsiva" panose="03010101010201010101" pitchFamily="66" charset="0"/>
              </a:rPr>
              <a:t>- Законом </a:t>
            </a:r>
            <a:r>
              <a:rPr lang="ru-RU" sz="2200" cap="none" dirty="0" err="1">
                <a:latin typeface="Monotype Corsiva" panose="03010101010201010101" pitchFamily="66" charset="0"/>
              </a:rPr>
              <a:t>У</a:t>
            </a:r>
            <a:r>
              <a:rPr lang="ru-RU" sz="2200" cap="none" dirty="0" err="1" smtClean="0">
                <a:latin typeface="Monotype Corsiva" panose="03010101010201010101" pitchFamily="66" charset="0"/>
              </a:rPr>
              <a:t>країни</a:t>
            </a:r>
            <a:r>
              <a:rPr lang="ru-RU" sz="2200" cap="none" dirty="0" smtClean="0">
                <a:latin typeface="Monotype Corsiva" panose="03010101010201010101" pitchFamily="66" charset="0"/>
              </a:rPr>
              <a:t> « Про </a:t>
            </a:r>
            <a:r>
              <a:rPr lang="ru-RU" sz="2200" cap="none" dirty="0" err="1" smtClean="0">
                <a:latin typeface="Monotype Corsiva" panose="03010101010201010101" pitchFamily="66" charset="0"/>
              </a:rPr>
              <a:t>освіту</a:t>
            </a:r>
            <a:r>
              <a:rPr lang="ru-RU" sz="2200" cap="none" dirty="0" smtClean="0">
                <a:latin typeface="Monotype Corsiva" panose="03010101010201010101" pitchFamily="66" charset="0"/>
              </a:rPr>
              <a:t> »;</a:t>
            </a:r>
            <a:r>
              <a:rPr lang="ru-RU" sz="2200" cap="none" dirty="0">
                <a:latin typeface="Monotype Corsiva" panose="03010101010201010101" pitchFamily="66" charset="0"/>
              </a:rPr>
              <a:t/>
            </a:r>
            <a:br>
              <a:rPr lang="ru-RU" sz="2200" cap="none" dirty="0">
                <a:latin typeface="Monotype Corsiva" panose="03010101010201010101" pitchFamily="66" charset="0"/>
              </a:rPr>
            </a:br>
            <a:r>
              <a:rPr lang="ru-RU" sz="2200" cap="none" dirty="0" smtClean="0">
                <a:latin typeface="Monotype Corsiva" panose="03010101010201010101" pitchFamily="66" charset="0"/>
              </a:rPr>
              <a:t>- </a:t>
            </a:r>
            <a:r>
              <a:rPr lang="ru-RU" sz="2200" cap="none" dirty="0" err="1">
                <a:latin typeface="Monotype Corsiva" panose="03010101010201010101" pitchFamily="66" charset="0"/>
              </a:rPr>
              <a:t>П</a:t>
            </a:r>
            <a:r>
              <a:rPr lang="ru-RU" sz="2200" cap="none" dirty="0" err="1" smtClean="0">
                <a:latin typeface="Monotype Corsiva" panose="03010101010201010101" pitchFamily="66" charset="0"/>
              </a:rPr>
              <a:t>оложенням</a:t>
            </a:r>
            <a:r>
              <a:rPr lang="ru-RU" sz="2200" cap="none" dirty="0" smtClean="0">
                <a:latin typeface="Monotype Corsiva" panose="03010101010201010101" pitchFamily="66" charset="0"/>
              </a:rPr>
              <a:t> про </a:t>
            </a:r>
            <a:r>
              <a:rPr lang="ru-RU" sz="2200" cap="none" dirty="0" err="1" smtClean="0">
                <a:latin typeface="Monotype Corsiva" panose="03010101010201010101" pitchFamily="66" charset="0"/>
              </a:rPr>
              <a:t>психологічну</a:t>
            </a:r>
            <a:r>
              <a:rPr lang="ru-RU" sz="2200" cap="none" dirty="0" smtClean="0">
                <a:latin typeface="Monotype Corsiva" panose="03010101010201010101" pitchFamily="66" charset="0"/>
              </a:rPr>
              <a:t> службу </a:t>
            </a:r>
            <a:r>
              <a:rPr lang="ru-RU" sz="2200" cap="none" dirty="0" err="1" smtClean="0">
                <a:latin typeface="Monotype Corsiva" panose="03010101010201010101" pitchFamily="66" charset="0"/>
              </a:rPr>
              <a:t>системи</a:t>
            </a:r>
            <a:r>
              <a:rPr lang="ru-RU" sz="2200" cap="none" dirty="0" smtClean="0">
                <a:latin typeface="Monotype Corsiva" panose="03010101010201010101" pitchFamily="66" charset="0"/>
              </a:rPr>
              <a:t> </a:t>
            </a:r>
            <a:r>
              <a:rPr lang="ru-RU" sz="2200" cap="none" dirty="0" err="1" smtClean="0">
                <a:latin typeface="Monotype Corsiva" panose="03010101010201010101" pitchFamily="66" charset="0"/>
              </a:rPr>
              <a:t>освіти</a:t>
            </a:r>
            <a:r>
              <a:rPr lang="ru-RU" sz="2200" cap="none" dirty="0" smtClean="0">
                <a:latin typeface="Monotype Corsiva" panose="03010101010201010101" pitchFamily="66" charset="0"/>
              </a:rPr>
              <a:t> </a:t>
            </a:r>
            <a:r>
              <a:rPr lang="ru-RU" sz="2200" cap="none" dirty="0" err="1">
                <a:latin typeface="Monotype Corsiva" panose="03010101010201010101" pitchFamily="66" charset="0"/>
              </a:rPr>
              <a:t>У</a:t>
            </a:r>
            <a:r>
              <a:rPr lang="ru-RU" sz="2200" cap="none" dirty="0" err="1" smtClean="0">
                <a:latin typeface="Monotype Corsiva" panose="03010101010201010101" pitchFamily="66" charset="0"/>
              </a:rPr>
              <a:t>країни</a:t>
            </a:r>
            <a:r>
              <a:rPr lang="ru-RU" sz="2200" cap="none" dirty="0" smtClean="0">
                <a:latin typeface="Monotype Corsiva" panose="03010101010201010101" pitchFamily="66" charset="0"/>
              </a:rPr>
              <a:t>, </a:t>
            </a:r>
            <a:r>
              <a:rPr lang="ru-RU" sz="2200" cap="none" dirty="0" err="1" smtClean="0">
                <a:latin typeface="Monotype Corsiva" panose="03010101010201010101" pitchFamily="66" charset="0"/>
              </a:rPr>
              <a:t>зареєстрованому</a:t>
            </a:r>
            <a:r>
              <a:rPr lang="ru-RU" sz="2200" cap="none" dirty="0" smtClean="0">
                <a:latin typeface="Monotype Corsiva" panose="03010101010201010101" pitchFamily="66" charset="0"/>
              </a:rPr>
              <a:t> в </a:t>
            </a:r>
            <a:r>
              <a:rPr lang="ru-RU" sz="2200" cap="none" dirty="0" err="1">
                <a:latin typeface="Monotype Corsiva" panose="03010101010201010101" pitchFamily="66" charset="0"/>
              </a:rPr>
              <a:t>М</a:t>
            </a:r>
            <a:r>
              <a:rPr lang="ru-RU" sz="2200" cap="none" dirty="0" err="1" smtClean="0">
                <a:latin typeface="Monotype Corsiva" panose="03010101010201010101" pitchFamily="66" charset="0"/>
              </a:rPr>
              <a:t>іністерстві</a:t>
            </a:r>
            <a:r>
              <a:rPr lang="ru-RU" sz="2200" cap="none" dirty="0" smtClean="0">
                <a:latin typeface="Monotype Corsiva" panose="03010101010201010101" pitchFamily="66" charset="0"/>
              </a:rPr>
              <a:t> </a:t>
            </a:r>
            <a:r>
              <a:rPr lang="ru-RU" sz="2200" cap="none" dirty="0" err="1" smtClean="0">
                <a:latin typeface="Monotype Corsiva" panose="03010101010201010101" pitchFamily="66" charset="0"/>
              </a:rPr>
              <a:t>юстиції</a:t>
            </a:r>
            <a:r>
              <a:rPr lang="ru-RU" sz="2200" cap="none" dirty="0" smtClean="0">
                <a:latin typeface="Monotype Corsiva" panose="03010101010201010101" pitchFamily="66" charset="0"/>
              </a:rPr>
              <a:t> </a:t>
            </a:r>
            <a:r>
              <a:rPr lang="ru-RU" sz="2200" cap="none" dirty="0" err="1">
                <a:latin typeface="Monotype Corsiva" panose="03010101010201010101" pitchFamily="66" charset="0"/>
              </a:rPr>
              <a:t>У</a:t>
            </a:r>
            <a:r>
              <a:rPr lang="ru-RU" sz="2200" cap="none" dirty="0" err="1" smtClean="0">
                <a:latin typeface="Monotype Corsiva" panose="03010101010201010101" pitchFamily="66" charset="0"/>
              </a:rPr>
              <a:t>країни</a:t>
            </a:r>
            <a:r>
              <a:rPr lang="ru-RU" sz="2200" cap="none" dirty="0" smtClean="0">
                <a:latin typeface="Monotype Corsiva" panose="03010101010201010101" pitchFamily="66" charset="0"/>
              </a:rPr>
              <a:t> 30.12.99 за № 922\4215 та </a:t>
            </a:r>
            <a:r>
              <a:rPr lang="ru-RU" sz="2200" cap="none" dirty="0" err="1" smtClean="0">
                <a:latin typeface="Monotype Corsiva" panose="03010101010201010101" pitchFamily="66" charset="0"/>
              </a:rPr>
              <a:t>затверджене</a:t>
            </a:r>
            <a:r>
              <a:rPr lang="ru-RU" sz="2200" cap="none" dirty="0" smtClean="0">
                <a:latin typeface="Monotype Corsiva" panose="03010101010201010101" pitchFamily="66" charset="0"/>
              </a:rPr>
              <a:t> наказом МОНУ </a:t>
            </a:r>
            <a:r>
              <a:rPr lang="ru-RU" sz="2200" cap="none" dirty="0" err="1" smtClean="0">
                <a:latin typeface="Monotype Corsiva" panose="03010101010201010101" pitchFamily="66" charset="0"/>
              </a:rPr>
              <a:t>від</a:t>
            </a:r>
            <a:r>
              <a:rPr lang="ru-RU" sz="2200" cap="none" dirty="0">
                <a:latin typeface="Monotype Corsiva" panose="03010101010201010101" pitchFamily="66" charset="0"/>
              </a:rPr>
              <a:t> </a:t>
            </a:r>
            <a:r>
              <a:rPr lang="ru-RU" sz="2200" cap="none" dirty="0" smtClean="0">
                <a:latin typeface="Monotype Corsiva" panose="03010101010201010101" pitchFamily="66" charset="0"/>
              </a:rPr>
              <a:t>03.05.99 </a:t>
            </a:r>
            <a:r>
              <a:rPr lang="ru-RU" sz="2200" cap="none" dirty="0">
                <a:latin typeface="Monotype Corsiva" panose="03010101010201010101" pitchFamily="66" charset="0"/>
              </a:rPr>
              <a:t>№ </a:t>
            </a:r>
            <a:r>
              <a:rPr lang="ru-RU" sz="2200" cap="none" dirty="0" smtClean="0">
                <a:latin typeface="Monotype Corsiva" panose="03010101010201010101" pitchFamily="66" charset="0"/>
              </a:rPr>
              <a:t>127</a:t>
            </a:r>
            <a:br>
              <a:rPr lang="ru-RU" sz="2200" cap="none" dirty="0" smtClean="0">
                <a:latin typeface="Monotype Corsiva" panose="03010101010201010101" pitchFamily="66" charset="0"/>
              </a:rPr>
            </a:br>
            <a:r>
              <a:rPr lang="ru-RU" sz="2200" cap="none" dirty="0" smtClean="0">
                <a:latin typeface="Monotype Corsiva" panose="03010101010201010101" pitchFamily="66" charset="0"/>
              </a:rPr>
              <a:t>- </a:t>
            </a:r>
            <a:r>
              <a:rPr lang="ru-RU" sz="2200" cap="none" dirty="0" err="1" smtClean="0">
                <a:latin typeface="Monotype Corsiva" panose="03010101010201010101" pitchFamily="66" charset="0"/>
              </a:rPr>
              <a:t>Положенням</a:t>
            </a:r>
            <a:r>
              <a:rPr lang="ru-RU" sz="2200" cap="none" dirty="0" smtClean="0">
                <a:latin typeface="Monotype Corsiva" panose="03010101010201010101" pitchFamily="66" charset="0"/>
              </a:rPr>
              <a:t> про </a:t>
            </a:r>
            <a:r>
              <a:rPr lang="ru-RU" sz="2200" cap="none" dirty="0" err="1" smtClean="0">
                <a:latin typeface="Monotype Corsiva" panose="03010101010201010101" pitchFamily="66" charset="0"/>
              </a:rPr>
              <a:t>психологічну</a:t>
            </a:r>
            <a:r>
              <a:rPr lang="ru-RU" sz="2200" cap="none" dirty="0" smtClean="0">
                <a:latin typeface="Monotype Corsiva" panose="03010101010201010101" pitchFamily="66" charset="0"/>
              </a:rPr>
              <a:t> службу </a:t>
            </a:r>
            <a:r>
              <a:rPr lang="ru-RU" sz="2200" cap="none" dirty="0" err="1" smtClean="0">
                <a:latin typeface="Monotype Corsiva" panose="03010101010201010101" pitchFamily="66" charset="0"/>
              </a:rPr>
              <a:t>системи</a:t>
            </a:r>
            <a:r>
              <a:rPr lang="ru-RU" sz="2200" cap="none" dirty="0" smtClean="0">
                <a:latin typeface="Monotype Corsiva" panose="03010101010201010101" pitchFamily="66" charset="0"/>
              </a:rPr>
              <a:t> </a:t>
            </a:r>
            <a:r>
              <a:rPr lang="ru-RU" sz="2200" cap="none" dirty="0" err="1" smtClean="0">
                <a:latin typeface="Monotype Corsiva" panose="03010101010201010101" pitchFamily="66" charset="0"/>
              </a:rPr>
              <a:t>освіти</a:t>
            </a:r>
            <a:r>
              <a:rPr lang="ru-RU" sz="2200" cap="none" dirty="0" smtClean="0">
                <a:latin typeface="Monotype Corsiva" panose="03010101010201010101" pitchFamily="66" charset="0"/>
              </a:rPr>
              <a:t> </a:t>
            </a:r>
            <a:r>
              <a:rPr lang="ru-RU" sz="2200" cap="none" dirty="0" err="1" smtClean="0">
                <a:latin typeface="Monotype Corsiva" panose="03010101010201010101" pitchFamily="66" charset="0"/>
              </a:rPr>
              <a:t>України</a:t>
            </a:r>
            <a:r>
              <a:rPr lang="ru-RU" sz="2200" cap="none" dirty="0" smtClean="0">
                <a:latin typeface="Monotype Corsiva" panose="03010101010201010101" pitchFamily="66" charset="0"/>
              </a:rPr>
              <a:t> ( наказ МНОУ № </a:t>
            </a:r>
            <a:r>
              <a:rPr lang="ru-RU" sz="2200" cap="none" dirty="0">
                <a:latin typeface="Monotype Corsiva" panose="03010101010201010101" pitchFamily="66" charset="0"/>
              </a:rPr>
              <a:t>127 </a:t>
            </a:r>
            <a:r>
              <a:rPr lang="ru-RU" sz="2200" cap="none" dirty="0" err="1" smtClean="0">
                <a:latin typeface="Monotype Corsiva" panose="03010101010201010101" pitchFamily="66" charset="0"/>
              </a:rPr>
              <a:t>від</a:t>
            </a:r>
            <a:r>
              <a:rPr lang="ru-RU" sz="2200" cap="none" dirty="0" smtClean="0">
                <a:latin typeface="Monotype Corsiva" panose="03010101010201010101" pitchFamily="66" charset="0"/>
              </a:rPr>
              <a:t> 3.05.99р., у </a:t>
            </a:r>
            <a:r>
              <a:rPr lang="ru-RU" sz="2200" cap="none" dirty="0" err="1" smtClean="0">
                <a:latin typeface="Monotype Corsiva" panose="03010101010201010101" pitchFamily="66" charset="0"/>
              </a:rPr>
              <a:t>редакції</a:t>
            </a:r>
            <a:r>
              <a:rPr lang="ru-RU" sz="2200" cap="none" dirty="0" smtClean="0">
                <a:latin typeface="Monotype Corsiva" panose="03010101010201010101" pitchFamily="66" charset="0"/>
              </a:rPr>
              <a:t> наказу МОНУ </a:t>
            </a:r>
            <a:r>
              <a:rPr lang="ru-RU" sz="2200" cap="none" dirty="0" err="1" smtClean="0">
                <a:latin typeface="Monotype Corsiva" panose="03010101010201010101" pitchFamily="66" charset="0"/>
              </a:rPr>
              <a:t>від</a:t>
            </a:r>
            <a:r>
              <a:rPr lang="ru-RU" sz="2200" cap="none" dirty="0" smtClean="0">
                <a:latin typeface="Monotype Corsiva" panose="03010101010201010101" pitchFamily="66" charset="0"/>
              </a:rPr>
              <a:t> 02.07.2009р. № 616, Наказ МОНУ № 439 </a:t>
            </a:r>
            <a:r>
              <a:rPr lang="ru-RU" sz="2200" cap="none" dirty="0" err="1" smtClean="0">
                <a:latin typeface="Monotype Corsiva" panose="03010101010201010101" pitchFamily="66" charset="0"/>
              </a:rPr>
              <a:t>від</a:t>
            </a:r>
            <a:r>
              <a:rPr lang="ru-RU" sz="2200" cap="none" dirty="0" smtClean="0">
                <a:latin typeface="Monotype Corsiva" panose="03010101010201010101" pitchFamily="66" charset="0"/>
              </a:rPr>
              <a:t> 7.06.2001р., Типового </a:t>
            </a:r>
            <a:r>
              <a:rPr lang="ru-RU" sz="2200" cap="none" dirty="0" err="1" smtClean="0">
                <a:latin typeface="Monotype Corsiva" panose="03010101010201010101" pitchFamily="66" charset="0"/>
              </a:rPr>
              <a:t>положення</a:t>
            </a:r>
            <a:r>
              <a:rPr lang="ru-RU" sz="2200" cap="none" dirty="0" smtClean="0">
                <a:latin typeface="Monotype Corsiva" panose="03010101010201010101" pitchFamily="66" charset="0"/>
              </a:rPr>
              <a:t> про </a:t>
            </a:r>
            <a:r>
              <a:rPr lang="ru-RU" sz="2200" cap="none" dirty="0" err="1" smtClean="0">
                <a:latin typeface="Monotype Corsiva" panose="03010101010201010101" pitchFamily="66" charset="0"/>
              </a:rPr>
              <a:t>центри</a:t>
            </a:r>
            <a:r>
              <a:rPr lang="ru-RU" sz="2200" cap="none" dirty="0" smtClean="0">
                <a:latin typeface="Monotype Corsiva" panose="03010101010201010101" pitchFamily="66" charset="0"/>
              </a:rPr>
              <a:t> </a:t>
            </a:r>
            <a:r>
              <a:rPr lang="ru-RU" sz="2200" cap="none" dirty="0" err="1" smtClean="0">
                <a:latin typeface="Monotype Corsiva" panose="03010101010201010101" pitchFamily="66" charset="0"/>
              </a:rPr>
              <a:t>практичної</a:t>
            </a:r>
            <a:r>
              <a:rPr lang="ru-RU" sz="2200" cap="none" dirty="0" smtClean="0">
                <a:latin typeface="Monotype Corsiva" panose="03010101010201010101" pitchFamily="66" charset="0"/>
              </a:rPr>
              <a:t> </a:t>
            </a:r>
            <a:r>
              <a:rPr lang="ru-RU" sz="2200" cap="none" dirty="0" err="1" smtClean="0">
                <a:latin typeface="Monotype Corsiva" panose="03010101010201010101" pitchFamily="66" charset="0"/>
              </a:rPr>
              <a:t>психології</a:t>
            </a:r>
            <a:r>
              <a:rPr lang="ru-RU" sz="2200" cap="none" dirty="0" smtClean="0">
                <a:latin typeface="Monotype Corsiva" panose="03010101010201010101" pitchFamily="66" charset="0"/>
              </a:rPr>
              <a:t> і </a:t>
            </a:r>
            <a:r>
              <a:rPr lang="ru-RU" sz="2200" cap="none" dirty="0" err="1" smtClean="0">
                <a:latin typeface="Monotype Corsiva" panose="03010101010201010101" pitchFamily="66" charset="0"/>
              </a:rPr>
              <a:t>соціальної</a:t>
            </a:r>
            <a:r>
              <a:rPr lang="ru-RU" sz="2200" cap="none" dirty="0" smtClean="0">
                <a:latin typeface="Monotype Corsiva" panose="03010101010201010101" pitchFamily="66" charset="0"/>
              </a:rPr>
              <a:t> </a:t>
            </a:r>
            <a:r>
              <a:rPr lang="ru-RU" sz="2200" cap="none" dirty="0" err="1" smtClean="0">
                <a:latin typeface="Monotype Corsiva" panose="03010101010201010101" pitchFamily="66" charset="0"/>
              </a:rPr>
              <a:t>роботи</a:t>
            </a:r>
            <a:r>
              <a:rPr lang="ru-RU" sz="2200" cap="none" dirty="0" smtClean="0">
                <a:latin typeface="Monotype Corsiva" panose="03010101010201010101" pitchFamily="66" charset="0"/>
              </a:rPr>
              <a:t> ( наказ МОНУ № 385 </a:t>
            </a:r>
            <a:r>
              <a:rPr lang="ru-RU" sz="2200" cap="none" dirty="0" err="1" smtClean="0">
                <a:latin typeface="Monotype Corsiva" panose="03010101010201010101" pitchFamily="66" charset="0"/>
              </a:rPr>
              <a:t>від</a:t>
            </a:r>
            <a:r>
              <a:rPr lang="ru-RU" sz="2200" cap="none" dirty="0" smtClean="0">
                <a:latin typeface="Monotype Corsiva" panose="03010101010201010101" pitchFamily="66" charset="0"/>
              </a:rPr>
              <a:t> 14.08.2000 р.);</a:t>
            </a:r>
            <a:br>
              <a:rPr lang="ru-RU" sz="2200" cap="none" dirty="0" smtClean="0">
                <a:latin typeface="Monotype Corsiva" panose="03010101010201010101" pitchFamily="66" charset="0"/>
              </a:rPr>
            </a:br>
            <a:r>
              <a:rPr lang="ru-RU" sz="2200" cap="none" dirty="0" smtClean="0">
                <a:latin typeface="Monotype Corsiva" panose="03010101010201010101" pitchFamily="66" charset="0"/>
              </a:rPr>
              <a:t>- </a:t>
            </a:r>
            <a:r>
              <a:rPr lang="ru-RU" sz="2200" cap="none" dirty="0" err="1" smtClean="0">
                <a:latin typeface="Monotype Corsiva" panose="03010101010201010101" pitchFamily="66" charset="0"/>
              </a:rPr>
              <a:t>Положенням</a:t>
            </a:r>
            <a:r>
              <a:rPr lang="ru-RU" sz="2200" cap="none" dirty="0" smtClean="0">
                <a:latin typeface="Monotype Corsiva" panose="03010101010201010101" pitchFamily="66" charset="0"/>
              </a:rPr>
              <a:t> про </a:t>
            </a:r>
            <a:r>
              <a:rPr lang="ru-RU" sz="2200" cap="none" dirty="0" err="1" smtClean="0">
                <a:latin typeface="Monotype Corsiva" panose="03010101010201010101" pitchFamily="66" charset="0"/>
              </a:rPr>
              <a:t>експертизу</a:t>
            </a:r>
            <a:r>
              <a:rPr lang="ru-RU" sz="2200" cap="none" dirty="0" smtClean="0">
                <a:latin typeface="Monotype Corsiva" panose="03010101010201010101" pitchFamily="66" charset="0"/>
              </a:rPr>
              <a:t> </a:t>
            </a:r>
            <a:r>
              <a:rPr lang="ru-RU" sz="2200" cap="none" dirty="0" err="1" smtClean="0">
                <a:latin typeface="Monotype Corsiva" panose="03010101010201010101" pitchFamily="66" charset="0"/>
              </a:rPr>
              <a:t>психологічного</a:t>
            </a:r>
            <a:r>
              <a:rPr lang="ru-RU" sz="2200" cap="none" dirty="0" smtClean="0">
                <a:latin typeface="Monotype Corsiva" panose="03010101010201010101" pitchFamily="66" charset="0"/>
              </a:rPr>
              <a:t> </a:t>
            </a:r>
            <a:r>
              <a:rPr lang="ru-RU" sz="2200" cap="none" dirty="0" err="1" smtClean="0">
                <a:latin typeface="Monotype Corsiva" panose="03010101010201010101" pitchFamily="66" charset="0"/>
              </a:rPr>
              <a:t>інструментарію</a:t>
            </a:r>
            <a:r>
              <a:rPr lang="ru-RU" sz="2200" cap="none" dirty="0" smtClean="0">
                <a:latin typeface="Monotype Corsiva" panose="03010101010201010101" pitchFamily="66" charset="0"/>
              </a:rPr>
              <a:t> МОНУ № 330 </a:t>
            </a:r>
            <a:r>
              <a:rPr lang="ru-RU" sz="2200" cap="none" dirty="0" err="1" smtClean="0">
                <a:latin typeface="Monotype Corsiva" panose="03010101010201010101" pitchFamily="66" charset="0"/>
              </a:rPr>
              <a:t>від</a:t>
            </a:r>
            <a:r>
              <a:rPr lang="ru-RU" sz="2200" cap="none" dirty="0" smtClean="0">
                <a:latin typeface="Monotype Corsiva" panose="03010101010201010101" pitchFamily="66" charset="0"/>
              </a:rPr>
              <a:t> 20 </a:t>
            </a:r>
            <a:r>
              <a:rPr lang="ru-RU" sz="2200" cap="none" dirty="0" err="1" smtClean="0">
                <a:latin typeface="Monotype Corsiva" panose="03010101010201010101" pitchFamily="66" charset="0"/>
              </a:rPr>
              <a:t>квітня</a:t>
            </a:r>
            <a:r>
              <a:rPr lang="ru-RU" sz="2200" cap="none" dirty="0">
                <a:latin typeface="Monotype Corsiva" panose="03010101010201010101" pitchFamily="66" charset="0"/>
              </a:rPr>
              <a:t> </a:t>
            </a:r>
            <a:r>
              <a:rPr lang="ru-RU" sz="2200" cap="none" dirty="0" smtClean="0">
                <a:latin typeface="Monotype Corsiva" panose="03010101010201010101" pitchFamily="66" charset="0"/>
              </a:rPr>
              <a:t>2001р.;</a:t>
            </a:r>
            <a:br>
              <a:rPr lang="ru-RU" sz="2200" cap="none" dirty="0" smtClean="0">
                <a:latin typeface="Monotype Corsiva" panose="03010101010201010101" pitchFamily="66" charset="0"/>
              </a:rPr>
            </a:br>
            <a:r>
              <a:rPr lang="ru-RU" sz="2200" cap="none" dirty="0" smtClean="0">
                <a:latin typeface="Monotype Corsiva" panose="03010101010201010101" pitchFamily="66" charset="0"/>
              </a:rPr>
              <a:t>-  </a:t>
            </a:r>
            <a:r>
              <a:rPr lang="ru-RU" sz="2200" cap="none" dirty="0" err="1" smtClean="0">
                <a:latin typeface="Monotype Corsiva" panose="03010101010201010101" pitchFamily="66" charset="0"/>
              </a:rPr>
              <a:t>Посадовою</a:t>
            </a:r>
            <a:r>
              <a:rPr lang="ru-RU" sz="2200" cap="none" dirty="0" smtClean="0">
                <a:latin typeface="Monotype Corsiva" panose="03010101010201010101" pitchFamily="66" charset="0"/>
              </a:rPr>
              <a:t> </a:t>
            </a:r>
            <a:r>
              <a:rPr lang="ru-RU" sz="2200" cap="none" dirty="0" err="1" smtClean="0">
                <a:latin typeface="Monotype Corsiva" panose="03010101010201010101" pitchFamily="66" charset="0"/>
              </a:rPr>
              <a:t>інструкцією</a:t>
            </a:r>
            <a:r>
              <a:rPr lang="ru-RU" sz="2200" cap="none" dirty="0" smtClean="0">
                <a:latin typeface="Monotype Corsiva" panose="03010101010201010101" pitchFamily="66" charset="0"/>
              </a:rPr>
              <a:t>;</a:t>
            </a:r>
            <a:br>
              <a:rPr lang="ru-RU" sz="2200" cap="none" dirty="0" smtClean="0">
                <a:latin typeface="Monotype Corsiva" panose="03010101010201010101" pitchFamily="66" charset="0"/>
              </a:rPr>
            </a:br>
            <a:r>
              <a:rPr lang="ru-RU" sz="2200" cap="none" dirty="0" smtClean="0">
                <a:latin typeface="Monotype Corsiva" panose="03010101010201010101" pitchFamily="66" charset="0"/>
              </a:rPr>
              <a:t>-  </a:t>
            </a:r>
            <a:r>
              <a:rPr lang="ru-RU" sz="2200" cap="none" dirty="0" err="1">
                <a:latin typeface="Monotype Corsiva" panose="03010101010201010101" pitchFamily="66" charset="0"/>
              </a:rPr>
              <a:t>К</a:t>
            </a:r>
            <a:r>
              <a:rPr lang="ru-RU" sz="2200" cap="none" dirty="0" err="1" smtClean="0">
                <a:latin typeface="Monotype Corsiva" panose="03010101010201010101" pitchFamily="66" charset="0"/>
              </a:rPr>
              <a:t>онституцією</a:t>
            </a:r>
            <a:r>
              <a:rPr lang="ru-RU" sz="2200" cap="none" dirty="0" smtClean="0">
                <a:latin typeface="Monotype Corsiva" panose="03010101010201010101" pitchFamily="66" charset="0"/>
              </a:rPr>
              <a:t> </a:t>
            </a:r>
            <a:r>
              <a:rPr lang="ru-RU" sz="2200" cap="none" dirty="0" err="1" smtClean="0">
                <a:latin typeface="Monotype Corsiva" panose="03010101010201010101" pitchFamily="66" charset="0"/>
              </a:rPr>
              <a:t>україни</a:t>
            </a:r>
            <a:r>
              <a:rPr lang="ru-RU" sz="2200" cap="none" dirty="0" smtClean="0">
                <a:latin typeface="Monotype Corsiva" panose="03010101010201010101" pitchFamily="66" charset="0"/>
              </a:rPr>
              <a:t> ;</a:t>
            </a:r>
            <a:br>
              <a:rPr lang="ru-RU" sz="2200" cap="none" dirty="0" smtClean="0">
                <a:latin typeface="Monotype Corsiva" panose="03010101010201010101" pitchFamily="66" charset="0"/>
              </a:rPr>
            </a:br>
            <a:r>
              <a:rPr lang="ru-RU" sz="2200" cap="none" dirty="0" smtClean="0">
                <a:latin typeface="Monotype Corsiva" panose="03010101010201010101" pitchFamily="66" charset="0"/>
              </a:rPr>
              <a:t>- </a:t>
            </a:r>
            <a:r>
              <a:rPr lang="ru-RU" sz="2200" cap="none" dirty="0" err="1">
                <a:latin typeface="Monotype Corsiva" panose="03010101010201010101" pitchFamily="66" charset="0"/>
              </a:rPr>
              <a:t>Р</a:t>
            </a:r>
            <a:r>
              <a:rPr lang="ru-RU" sz="2200" cap="none" dirty="0" err="1" smtClean="0">
                <a:latin typeface="Monotype Corsiva" panose="03010101010201010101" pitchFamily="66" charset="0"/>
              </a:rPr>
              <a:t>ішенням</a:t>
            </a:r>
            <a:r>
              <a:rPr lang="ru-RU" sz="2200" cap="none" dirty="0" smtClean="0">
                <a:latin typeface="Monotype Corsiva" panose="03010101010201010101" pitchFamily="66" charset="0"/>
              </a:rPr>
              <a:t> </a:t>
            </a:r>
            <a:r>
              <a:rPr lang="ru-RU" sz="2200" cap="none" dirty="0" err="1" smtClean="0">
                <a:latin typeface="Monotype Corsiva" panose="03010101010201010101" pitchFamily="66" charset="0"/>
              </a:rPr>
              <a:t>органів</a:t>
            </a:r>
            <a:r>
              <a:rPr lang="ru-RU" sz="2200" cap="none" dirty="0" smtClean="0">
                <a:latin typeface="Monotype Corsiva" panose="03010101010201010101" pitchFamily="66" charset="0"/>
              </a:rPr>
              <a:t> </a:t>
            </a:r>
            <a:r>
              <a:rPr lang="ru-RU" sz="2200" cap="none" dirty="0" err="1" smtClean="0">
                <a:latin typeface="Monotype Corsiva" panose="03010101010201010101" pitchFamily="66" charset="0"/>
              </a:rPr>
              <a:t>управління</a:t>
            </a:r>
            <a:r>
              <a:rPr lang="ru-RU" sz="2200" cap="none" dirty="0" smtClean="0">
                <a:latin typeface="Monotype Corsiva" panose="03010101010201010101" pitchFamily="66" charset="0"/>
              </a:rPr>
              <a:t> </a:t>
            </a:r>
            <a:r>
              <a:rPr lang="ru-RU" sz="2200" cap="none" dirty="0" err="1" smtClean="0">
                <a:latin typeface="Monotype Corsiva" panose="03010101010201010101" pitchFamily="66" charset="0"/>
              </a:rPr>
              <a:t>освіти</a:t>
            </a:r>
            <a:r>
              <a:rPr lang="ru-RU" sz="2200" cap="none" dirty="0" smtClean="0">
                <a:latin typeface="Monotype Corsiva" panose="03010101010201010101" pitchFamily="66" charset="0"/>
              </a:rPr>
              <a:t> </a:t>
            </a:r>
            <a:r>
              <a:rPr lang="ru-RU" sz="2200" cap="none" dirty="0" err="1" smtClean="0">
                <a:latin typeface="Monotype Corsiva" panose="03010101010201010101" pitchFamily="66" charset="0"/>
              </a:rPr>
              <a:t>всіх</a:t>
            </a:r>
            <a:r>
              <a:rPr lang="ru-RU" sz="2200" cap="none" dirty="0" smtClean="0">
                <a:latin typeface="Monotype Corsiva" panose="03010101010201010101" pitchFamily="66" charset="0"/>
              </a:rPr>
              <a:t> </a:t>
            </a:r>
            <a:r>
              <a:rPr lang="ru-RU" sz="2200" cap="none" dirty="0" err="1" smtClean="0">
                <a:latin typeface="Monotype Corsiva" panose="03010101010201010101" pitchFamily="66" charset="0"/>
              </a:rPr>
              <a:t>рівнів</a:t>
            </a:r>
            <a:r>
              <a:rPr lang="ru-RU" sz="2200" cap="none" dirty="0" smtClean="0">
                <a:latin typeface="Monotype Corsiva" panose="03010101010201010101" pitchFamily="66" charset="0"/>
              </a:rPr>
              <a:t> з </a:t>
            </a:r>
            <a:r>
              <a:rPr lang="ru-RU" sz="2200" cap="none" dirty="0" err="1" smtClean="0">
                <a:latin typeface="Monotype Corsiva" panose="03010101010201010101" pitchFamily="66" charset="0"/>
              </a:rPr>
              <a:t>питань</a:t>
            </a:r>
            <a:r>
              <a:rPr lang="ru-RU" sz="2200" cap="none" dirty="0" smtClean="0">
                <a:latin typeface="Monotype Corsiva" panose="03010101010201010101" pitchFamily="66" charset="0"/>
              </a:rPr>
              <a:t> </a:t>
            </a:r>
            <a:r>
              <a:rPr lang="ru-RU" sz="2200" cap="none" dirty="0" err="1" smtClean="0">
                <a:latin typeface="Monotype Corsiva" panose="03010101010201010101" pitchFamily="66" charset="0"/>
              </a:rPr>
              <a:t>навчання</a:t>
            </a:r>
            <a:r>
              <a:rPr lang="ru-RU" sz="2200" cap="none" dirty="0" smtClean="0">
                <a:latin typeface="Monotype Corsiva" panose="03010101010201010101" pitchFamily="66" charset="0"/>
              </a:rPr>
              <a:t> та </a:t>
            </a:r>
            <a:r>
              <a:rPr lang="ru-RU" sz="2200" cap="none" dirty="0" err="1" smtClean="0">
                <a:latin typeface="Monotype Corsiva" panose="03010101010201010101" pitchFamily="66" charset="0"/>
              </a:rPr>
              <a:t>виховання</a:t>
            </a:r>
            <a:r>
              <a:rPr lang="ru-RU" sz="2200" cap="none" dirty="0" smtClean="0">
                <a:latin typeface="Monotype Corsiva" panose="03010101010201010101" pitchFamily="66" charset="0"/>
              </a:rPr>
              <a:t> </a:t>
            </a:r>
            <a:r>
              <a:rPr lang="ru-RU" sz="2200" cap="none" dirty="0" err="1" smtClean="0">
                <a:latin typeface="Monotype Corsiva" panose="03010101010201010101" pitchFamily="66" charset="0"/>
              </a:rPr>
              <a:t>учнів</a:t>
            </a:r>
            <a:r>
              <a:rPr lang="ru-RU" sz="2200" cap="none" dirty="0">
                <a:latin typeface="Monotype Corsiva" panose="03010101010201010101" pitchFamily="66" charset="0"/>
              </a:rPr>
              <a:t>;</a:t>
            </a:r>
            <a:r>
              <a:rPr lang="ru-RU" sz="2200" cap="none" dirty="0" smtClean="0">
                <a:latin typeface="Monotype Corsiva" panose="03010101010201010101" pitchFamily="66" charset="0"/>
              </a:rPr>
              <a:t/>
            </a:r>
            <a:br>
              <a:rPr lang="ru-RU" sz="2200" cap="none" dirty="0" smtClean="0">
                <a:latin typeface="Monotype Corsiva" panose="03010101010201010101" pitchFamily="66" charset="0"/>
              </a:rPr>
            </a:br>
            <a:r>
              <a:rPr lang="ru-RU" sz="2200" cap="none" dirty="0" smtClean="0">
                <a:latin typeface="Monotype Corsiva" panose="03010101010201010101" pitchFamily="66" charset="0"/>
              </a:rPr>
              <a:t>- </a:t>
            </a:r>
            <a:r>
              <a:rPr lang="ru-RU" sz="2200" cap="none" dirty="0" err="1">
                <a:latin typeface="Monotype Corsiva" panose="03010101010201010101" pitchFamily="66" charset="0"/>
              </a:rPr>
              <a:t>Д</a:t>
            </a:r>
            <a:r>
              <a:rPr lang="ru-RU" sz="2200" cap="none" dirty="0" err="1" smtClean="0">
                <a:latin typeface="Monotype Corsiva" panose="03010101010201010101" pitchFamily="66" charset="0"/>
              </a:rPr>
              <a:t>екларацією</a:t>
            </a:r>
            <a:r>
              <a:rPr lang="ru-RU" sz="2200" cap="none" dirty="0" smtClean="0">
                <a:latin typeface="Monotype Corsiva" panose="03010101010201010101" pitchFamily="66" charset="0"/>
              </a:rPr>
              <a:t> прав </a:t>
            </a:r>
            <a:r>
              <a:rPr lang="ru-RU" sz="2200" cap="none" dirty="0" err="1" smtClean="0">
                <a:latin typeface="Monotype Corsiva" panose="03010101010201010101" pitchFamily="66" charset="0"/>
              </a:rPr>
              <a:t>людини</a:t>
            </a:r>
            <a:r>
              <a:rPr lang="ru-RU" sz="2200" cap="none" dirty="0" smtClean="0">
                <a:latin typeface="Monotype Corsiva" panose="03010101010201010101" pitchFamily="66" charset="0"/>
              </a:rPr>
              <a:t>;</a:t>
            </a:r>
            <a:br>
              <a:rPr lang="ru-RU" sz="2200" cap="none" dirty="0" smtClean="0">
                <a:latin typeface="Monotype Corsiva" panose="03010101010201010101" pitchFamily="66" charset="0"/>
              </a:rPr>
            </a:br>
            <a:r>
              <a:rPr lang="ru-RU" sz="2200" cap="none" dirty="0" smtClean="0">
                <a:latin typeface="Monotype Corsiva" panose="03010101010201010101" pitchFamily="66" charset="0"/>
              </a:rPr>
              <a:t>- </a:t>
            </a:r>
            <a:r>
              <a:rPr lang="ru-RU" sz="2200" cap="none" dirty="0" err="1">
                <a:latin typeface="Monotype Corsiva" panose="03010101010201010101" pitchFamily="66" charset="0"/>
              </a:rPr>
              <a:t>К</a:t>
            </a:r>
            <a:r>
              <a:rPr lang="ru-RU" sz="2200" cap="none" dirty="0" err="1" smtClean="0">
                <a:latin typeface="Monotype Corsiva" panose="03010101010201010101" pitchFamily="66" charset="0"/>
              </a:rPr>
              <a:t>онвенцією</a:t>
            </a:r>
            <a:r>
              <a:rPr lang="ru-RU" sz="2200" cap="none" dirty="0" smtClean="0">
                <a:latin typeface="Monotype Corsiva" panose="03010101010201010101" pitchFamily="66" charset="0"/>
              </a:rPr>
              <a:t> ООН про права </a:t>
            </a:r>
            <a:r>
              <a:rPr lang="ru-RU" sz="2200" cap="none" dirty="0" err="1" smtClean="0">
                <a:latin typeface="Monotype Corsiva" panose="03010101010201010101" pitchFamily="66" charset="0"/>
              </a:rPr>
              <a:t>дитини</a:t>
            </a:r>
            <a:r>
              <a:rPr lang="ru-RU" sz="2200" cap="none" dirty="0" smtClean="0">
                <a:latin typeface="Monotype Corsiva" panose="03010101010201010101" pitchFamily="66" charset="0"/>
              </a:rPr>
              <a:t>; </a:t>
            </a:r>
            <a:br>
              <a:rPr lang="ru-RU" sz="2200" cap="none" dirty="0" smtClean="0">
                <a:latin typeface="Monotype Corsiva" panose="03010101010201010101" pitchFamily="66" charset="0"/>
              </a:rPr>
            </a:br>
            <a:r>
              <a:rPr lang="ru-RU" sz="2200" cap="none" dirty="0" smtClean="0">
                <a:latin typeface="Monotype Corsiva" panose="03010101010201010101" pitchFamily="66" charset="0"/>
              </a:rPr>
              <a:t>- </a:t>
            </a:r>
            <a:r>
              <a:rPr lang="ru-RU" sz="2200" cap="none" dirty="0" err="1">
                <a:latin typeface="Monotype Corsiva" panose="03010101010201010101" pitchFamily="66" charset="0"/>
              </a:rPr>
              <a:t>Е</a:t>
            </a:r>
            <a:r>
              <a:rPr lang="ru-RU" sz="2200" cap="none" dirty="0" err="1" smtClean="0">
                <a:latin typeface="Monotype Corsiva" panose="03010101010201010101" pitchFamily="66" charset="0"/>
              </a:rPr>
              <a:t>тичним</a:t>
            </a:r>
            <a:r>
              <a:rPr lang="ru-RU" sz="2200" cap="none" dirty="0" smtClean="0">
                <a:latin typeface="Monotype Corsiva" panose="03010101010201010101" pitchFamily="66" charset="0"/>
              </a:rPr>
              <a:t> кодексом;</a:t>
            </a:r>
            <a:br>
              <a:rPr lang="ru-RU" sz="2200" cap="none" dirty="0" smtClean="0">
                <a:latin typeface="Monotype Corsiva" panose="03010101010201010101" pitchFamily="66" charset="0"/>
              </a:rPr>
            </a:br>
            <a:r>
              <a:rPr lang="ru-RU" sz="2200" cap="none" dirty="0" smtClean="0">
                <a:latin typeface="Monotype Corsiva" panose="03010101010201010101" pitchFamily="66" charset="0"/>
              </a:rPr>
              <a:t>- </a:t>
            </a:r>
            <a:r>
              <a:rPr lang="ru-RU" sz="2200" cap="none" dirty="0">
                <a:latin typeface="Monotype Corsiva" panose="03010101010201010101" pitchFamily="66" charset="0"/>
              </a:rPr>
              <a:t>А</a:t>
            </a:r>
            <a:r>
              <a:rPr lang="ru-RU" sz="2200" cap="none" dirty="0" smtClean="0">
                <a:latin typeface="Monotype Corsiva" panose="03010101010201010101" pitchFamily="66" charset="0"/>
              </a:rPr>
              <a:t>дміністративним кодексом;</a:t>
            </a:r>
            <a:br>
              <a:rPr lang="ru-RU" sz="2200" cap="none" dirty="0" smtClean="0">
                <a:latin typeface="Monotype Corsiva" panose="03010101010201010101" pitchFamily="66" charset="0"/>
              </a:rPr>
            </a:br>
            <a:r>
              <a:rPr lang="ru-RU" sz="2200" cap="none" dirty="0" smtClean="0">
                <a:latin typeface="Monotype Corsiva" panose="03010101010201010101" pitchFamily="66" charset="0"/>
              </a:rPr>
              <a:t>- </a:t>
            </a:r>
            <a:r>
              <a:rPr lang="ru-RU" sz="2200" cap="none" dirty="0" err="1">
                <a:latin typeface="Monotype Corsiva" panose="03010101010201010101" pitchFamily="66" charset="0"/>
              </a:rPr>
              <a:t>Т</a:t>
            </a:r>
            <a:r>
              <a:rPr lang="ru-RU" sz="2200" cap="none" dirty="0" err="1" smtClean="0">
                <a:latin typeface="Monotype Corsiva" panose="03010101010201010101" pitchFamily="66" charset="0"/>
              </a:rPr>
              <a:t>рудовим</a:t>
            </a:r>
            <a:r>
              <a:rPr lang="ru-RU" sz="2200" cap="none" dirty="0" smtClean="0">
                <a:latin typeface="Monotype Corsiva" panose="03010101010201010101" pitchFamily="66" charset="0"/>
              </a:rPr>
              <a:t> </a:t>
            </a:r>
            <a:r>
              <a:rPr lang="ru-RU" sz="2200" cap="none" dirty="0" err="1" smtClean="0">
                <a:latin typeface="Monotype Corsiva" panose="03010101010201010101" pitchFamily="66" charset="0"/>
              </a:rPr>
              <a:t>законодавством</a:t>
            </a:r>
            <a:r>
              <a:rPr lang="ru-RU" sz="2200" cap="none" dirty="0" smtClean="0">
                <a:latin typeface="Monotype Corsiva" panose="03010101010201010101" pitchFamily="66" charset="0"/>
              </a:rPr>
              <a:t>;,</a:t>
            </a:r>
            <a:br>
              <a:rPr lang="ru-RU" sz="2200" cap="none" dirty="0" smtClean="0">
                <a:latin typeface="Monotype Corsiva" panose="03010101010201010101" pitchFamily="66" charset="0"/>
              </a:rPr>
            </a:br>
            <a:r>
              <a:rPr lang="ru-RU" sz="2200" cap="none" dirty="0" smtClean="0">
                <a:latin typeface="Monotype Corsiva" panose="03010101010201010101" pitchFamily="66" charset="0"/>
              </a:rPr>
              <a:t>- Статутом;</a:t>
            </a:r>
            <a:br>
              <a:rPr lang="ru-RU" sz="2200" cap="none" dirty="0" smtClean="0">
                <a:latin typeface="Monotype Corsiva" panose="03010101010201010101" pitchFamily="66" charset="0"/>
              </a:rPr>
            </a:br>
            <a:r>
              <a:rPr lang="ru-RU" sz="2200" cap="none" dirty="0">
                <a:latin typeface="Monotype Corsiva" panose="03010101010201010101" pitchFamily="66" charset="0"/>
              </a:rPr>
              <a:t>- </a:t>
            </a:r>
            <a:r>
              <a:rPr lang="ru-RU" sz="2200" cap="none" dirty="0" smtClean="0">
                <a:latin typeface="Monotype Corsiva" panose="03010101010201010101" pitchFamily="66" charset="0"/>
              </a:rPr>
              <a:t>Нормативно - </a:t>
            </a:r>
            <a:r>
              <a:rPr lang="ru-RU" sz="2200" cap="none" dirty="0" err="1" smtClean="0">
                <a:latin typeface="Monotype Corsiva" panose="03010101010201010101" pitchFamily="66" charset="0"/>
              </a:rPr>
              <a:t>правовими</a:t>
            </a:r>
            <a:r>
              <a:rPr lang="ru-RU" sz="2200" cap="none" dirty="0" smtClean="0">
                <a:latin typeface="Monotype Corsiva" panose="03010101010201010101" pitchFamily="66" charset="0"/>
              </a:rPr>
              <a:t> </a:t>
            </a:r>
            <a:r>
              <a:rPr lang="ru-RU" sz="2200" cap="none" dirty="0">
                <a:latin typeface="Monotype Corsiva" panose="03010101010201010101" pitchFamily="66" charset="0"/>
              </a:rPr>
              <a:t>актами </a:t>
            </a:r>
            <a:r>
              <a:rPr lang="ru-RU" sz="2200" cap="none" dirty="0" err="1">
                <a:latin typeface="Monotype Corsiva" panose="03010101010201010101" pitchFamily="66" charset="0"/>
              </a:rPr>
              <a:t>школи</a:t>
            </a:r>
            <a:r>
              <a:rPr lang="ru-RU" sz="2200" cap="none" dirty="0" smtClean="0">
                <a:latin typeface="Monotype Corsiva" panose="03010101010201010101" pitchFamily="66" charset="0"/>
              </a:rPr>
              <a:t>.</a:t>
            </a:r>
            <a:r>
              <a:rPr lang="ru-RU" dirty="0">
                <a:latin typeface="Monotype Corsiva" panose="03010101010201010101" pitchFamily="66" charset="0"/>
              </a:rPr>
              <a:t/>
            </a:r>
            <a:br>
              <a:rPr lang="ru-RU" dirty="0">
                <a:latin typeface="Monotype Corsiva" panose="03010101010201010101" pitchFamily="66" charset="0"/>
              </a:rPr>
            </a:br>
            <a:endParaRPr lang="ru-RU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528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047" y="325677"/>
            <a:ext cx="11736887" cy="6532323"/>
          </a:xfrm>
        </p:spPr>
        <p:txBody>
          <a:bodyPr>
            <a:normAutofit fontScale="90000"/>
          </a:bodyPr>
          <a:lstStyle/>
          <a:p>
            <a:pPr algn="l"/>
            <a:r>
              <a:rPr lang="ru-RU" cap="none" dirty="0" smtClean="0">
                <a:latin typeface="Monotype Corsiva" panose="03010101010201010101" pitchFamily="66" charset="0"/>
              </a:rPr>
              <a:t>                                                          </a:t>
            </a:r>
            <a:r>
              <a:rPr lang="ru-RU" b="1" cap="none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Етичний</a:t>
            </a:r>
            <a:r>
              <a:rPr lang="ru-RU" b="1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кодекс психолога</a:t>
            </a:r>
            <a:r>
              <a:rPr lang="ru-RU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/>
            </a:r>
            <a:br>
              <a:rPr lang="ru-RU" cap="none" dirty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                                   </a:t>
            </a:r>
            <a:r>
              <a:rPr lang="ru-RU" sz="36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На </a:t>
            </a:r>
            <a:r>
              <a:rPr lang="ru-RU" sz="36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І </a:t>
            </a:r>
            <a:r>
              <a:rPr lang="ru-RU" sz="36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Установчому</a:t>
            </a:r>
            <a:r>
              <a:rPr lang="ru-RU" sz="36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6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з'їзді</a:t>
            </a:r>
            <a:r>
              <a:rPr lang="ru-RU" sz="36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6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Товариства</a:t>
            </a:r>
            <a:r>
              <a:rPr lang="ru-RU" sz="36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6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психологів</a:t>
            </a:r>
            <a:r>
              <a:rPr lang="ru-RU" sz="36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6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України</a:t>
            </a:r>
            <a:r>
              <a:rPr lang="ru-RU" sz="36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20 </a:t>
            </a:r>
            <a:r>
              <a:rPr lang="ru-RU" sz="36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грудня</a:t>
            </a:r>
            <a:r>
              <a:rPr lang="ru-RU" sz="36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1990 року в м. </a:t>
            </a:r>
            <a:r>
              <a:rPr lang="ru-RU" sz="36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Києві</a:t>
            </a:r>
            <a:r>
              <a:rPr lang="ru-RU" sz="36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6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прийнято</a:t>
            </a:r>
            <a:r>
              <a:rPr lang="ru-RU" sz="36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6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Етичний</a:t>
            </a:r>
            <a:r>
              <a:rPr lang="ru-RU" sz="36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кодекс психолога. </a:t>
            </a:r>
            <a:r>
              <a:rPr lang="ru-RU" sz="36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Цей</a:t>
            </a:r>
            <a:r>
              <a:rPr lang="ru-RU" sz="36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6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нормативний</a:t>
            </a:r>
            <a:r>
              <a:rPr lang="ru-RU" sz="36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акт є гарантом </a:t>
            </a:r>
            <a:r>
              <a:rPr lang="ru-RU" sz="36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високопрофесійної</a:t>
            </a:r>
            <a:r>
              <a:rPr lang="ru-RU" sz="36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, </a:t>
            </a:r>
            <a:r>
              <a:rPr lang="ru-RU" sz="36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гуманної</a:t>
            </a:r>
            <a:r>
              <a:rPr lang="ru-RU" sz="36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, </a:t>
            </a:r>
            <a:r>
              <a:rPr lang="ru-RU" sz="36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високоморальної</a:t>
            </a:r>
            <a:r>
              <a:rPr lang="ru-RU" sz="36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6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діяльності</a:t>
            </a:r>
            <a:r>
              <a:rPr lang="ru-RU" sz="36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6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психологів</a:t>
            </a:r>
            <a:r>
              <a:rPr lang="ru-RU" sz="36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6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України</a:t>
            </a:r>
            <a:r>
              <a:rPr lang="ru-RU" sz="36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, </a:t>
            </a:r>
            <a:r>
              <a:rPr lang="ru-RU" sz="36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здійснюваної</a:t>
            </a:r>
            <a:r>
              <a:rPr lang="ru-RU" sz="36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6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залежно</a:t>
            </a:r>
            <a:r>
              <a:rPr lang="ru-RU" sz="36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6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від</a:t>
            </a:r>
            <a:r>
              <a:rPr lang="ru-RU" sz="36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6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спеціалізації</a:t>
            </a:r>
            <a:r>
              <a:rPr lang="ru-RU" sz="36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та </a:t>
            </a:r>
            <a:r>
              <a:rPr lang="ru-RU" sz="36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сфери</a:t>
            </a:r>
            <a:r>
              <a:rPr lang="ru-RU" sz="36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6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інтересів</a:t>
            </a:r>
            <a:r>
              <a:rPr lang="ru-RU" sz="36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.</a:t>
            </a:r>
            <a:br>
              <a:rPr lang="ru-RU" sz="36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sz="36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   Кодекс </a:t>
            </a:r>
            <a:r>
              <a:rPr lang="ru-RU" sz="36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являє</a:t>
            </a:r>
            <a:r>
              <a:rPr lang="ru-RU" sz="36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собою </a:t>
            </a:r>
            <a:r>
              <a:rPr lang="ru-RU" sz="36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сукупність</a:t>
            </a:r>
            <a:r>
              <a:rPr lang="ru-RU" sz="36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6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етичних</a:t>
            </a:r>
            <a:r>
              <a:rPr lang="ru-RU" sz="36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норм, правил </a:t>
            </a:r>
            <a:r>
              <a:rPr lang="ru-RU" sz="36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поведінки</a:t>
            </a:r>
            <a:r>
              <a:rPr lang="ru-RU" sz="36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, </a:t>
            </a:r>
            <a:r>
              <a:rPr lang="ru-RU" sz="36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що</a:t>
            </a:r>
            <a:r>
              <a:rPr lang="ru-RU" sz="36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6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склалися</a:t>
            </a:r>
            <a:r>
              <a:rPr lang="ru-RU" sz="36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у </a:t>
            </a:r>
            <a:r>
              <a:rPr lang="ru-RU" sz="36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психологічному</a:t>
            </a:r>
            <a:r>
              <a:rPr lang="ru-RU" sz="36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6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співтоваристві</a:t>
            </a:r>
            <a:r>
              <a:rPr lang="ru-RU" sz="36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й </a:t>
            </a:r>
            <a:r>
              <a:rPr lang="ru-RU" sz="36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регулюють</a:t>
            </a:r>
            <a:r>
              <a:rPr lang="ru-RU" sz="36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6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його</a:t>
            </a:r>
            <a:r>
              <a:rPr lang="ru-RU" sz="36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6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життєдіяльність</a:t>
            </a:r>
            <a:r>
              <a:rPr lang="ru-RU" sz="36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. </a:t>
            </a:r>
            <a:r>
              <a:rPr lang="ru-RU" sz="36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Об'єктом</a:t>
            </a:r>
            <a:r>
              <a:rPr lang="ru-RU" sz="36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6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досліджень</a:t>
            </a:r>
            <a:r>
              <a:rPr lang="ru-RU" sz="36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і </a:t>
            </a:r>
            <a:r>
              <a:rPr lang="ru-RU" sz="36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впливу</a:t>
            </a:r>
            <a:r>
              <a:rPr lang="ru-RU" sz="36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6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психологів</a:t>
            </a:r>
            <a:r>
              <a:rPr lang="ru-RU" sz="36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є </a:t>
            </a:r>
            <a:r>
              <a:rPr lang="ru-RU" sz="36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внутрішній</a:t>
            </a:r>
            <a:r>
              <a:rPr lang="ru-RU" sz="36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6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світ</a:t>
            </a:r>
            <a:r>
              <a:rPr lang="ru-RU" sz="36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6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особистості</a:t>
            </a:r>
            <a:r>
              <a:rPr lang="ru-RU" sz="36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, тому </a:t>
            </a:r>
            <a:r>
              <a:rPr lang="ru-RU" sz="36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їхні</a:t>
            </a:r>
            <a:r>
              <a:rPr lang="ru-RU" sz="36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6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контакти</a:t>
            </a:r>
            <a:r>
              <a:rPr lang="ru-RU" sz="36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з </a:t>
            </a:r>
            <a:r>
              <a:rPr lang="ru-RU" sz="36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іншими</a:t>
            </a:r>
            <a:r>
              <a:rPr lang="ru-RU" sz="36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людьми </a:t>
            </a:r>
            <a:r>
              <a:rPr lang="ru-RU" sz="36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мають</a:t>
            </a:r>
            <a:r>
              <a:rPr lang="ru-RU" sz="36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бути </a:t>
            </a:r>
            <a:r>
              <a:rPr lang="ru-RU" sz="36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теплими</a:t>
            </a:r>
            <a:r>
              <a:rPr lang="ru-RU" sz="36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, </a:t>
            </a:r>
            <a:r>
              <a:rPr lang="ru-RU" sz="36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доброзичливими</a:t>
            </a:r>
            <a:r>
              <a:rPr lang="ru-RU" sz="36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, </a:t>
            </a:r>
            <a:r>
              <a:rPr lang="ru-RU" sz="36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цілющими</a:t>
            </a:r>
            <a:r>
              <a:rPr lang="ru-RU" sz="36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.</a:t>
            </a:r>
            <a:br>
              <a:rPr lang="ru-RU" sz="36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sz="36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   </a:t>
            </a:r>
            <a:r>
              <a:rPr lang="ru-RU" sz="3600" cap="none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Етичний</a:t>
            </a:r>
            <a:r>
              <a:rPr lang="ru-RU" sz="36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6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кодекс </a:t>
            </a:r>
            <a:r>
              <a:rPr lang="ru-RU" sz="36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сприяє</a:t>
            </a:r>
            <a:r>
              <a:rPr lang="ru-RU" sz="36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6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успішному</a:t>
            </a:r>
            <a:r>
              <a:rPr lang="ru-RU" sz="36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6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здійсненню</a:t>
            </a:r>
            <a:r>
              <a:rPr lang="ru-RU" sz="36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психологами </a:t>
            </a:r>
            <a:r>
              <a:rPr lang="ru-RU" sz="36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своєї</a:t>
            </a:r>
            <a:r>
              <a:rPr lang="ru-RU" sz="36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6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професійної</a:t>
            </a:r>
            <a:r>
              <a:rPr lang="ru-RU" sz="36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6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діяльності</a:t>
            </a:r>
            <a:r>
              <a:rPr lang="ru-RU" sz="36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. </a:t>
            </a:r>
            <a:r>
              <a:rPr lang="ru-RU" sz="36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Зокрема</a:t>
            </a:r>
            <a:r>
              <a:rPr lang="ru-RU" sz="36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, </a:t>
            </a:r>
            <a:r>
              <a:rPr lang="ru-RU" sz="36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шкільним</a:t>
            </a:r>
            <a:r>
              <a:rPr lang="ru-RU" sz="36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психологам </a:t>
            </a:r>
            <a:r>
              <a:rPr lang="ru-RU" sz="36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допомагає</a:t>
            </a:r>
            <a:r>
              <a:rPr lang="ru-RU" sz="36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в </a:t>
            </a:r>
            <a:r>
              <a:rPr lang="ru-RU" sz="36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підвищенні</a:t>
            </a:r>
            <a:r>
              <a:rPr lang="ru-RU" sz="36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6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ефективності</a:t>
            </a:r>
            <a:r>
              <a:rPr lang="ru-RU" sz="36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6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навчання</a:t>
            </a:r>
            <a:r>
              <a:rPr lang="ru-RU" sz="36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й </a:t>
            </a:r>
            <a:r>
              <a:rPr lang="ru-RU" sz="36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виховання</a:t>
            </a:r>
            <a:r>
              <a:rPr lang="ru-RU" sz="36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600" cap="none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учнів</a:t>
            </a:r>
            <a:r>
              <a:rPr lang="ru-RU" sz="36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  <a:t>.</a:t>
            </a:r>
            <a:br>
              <a:rPr lang="ru-RU" sz="3600" cap="none" dirty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endParaRPr lang="ru-RU" sz="3600" cap="none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3420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365" y="263047"/>
            <a:ext cx="11874674" cy="6594954"/>
          </a:xfrm>
        </p:spPr>
        <p:txBody>
          <a:bodyPr>
            <a:noAutofit/>
          </a:bodyPr>
          <a:lstStyle/>
          <a:p>
            <a:pPr algn="l"/>
            <a:r>
              <a:rPr lang="ru-RU" sz="3200" cap="none" dirty="0" smtClean="0">
                <a:latin typeface="Monotype Corsiva" panose="03010101010201010101" pitchFamily="66" charset="0"/>
              </a:rPr>
              <a:t>                                                                          </a:t>
            </a:r>
            <a:br>
              <a:rPr lang="ru-RU" sz="3200" cap="none" dirty="0" smtClean="0">
                <a:latin typeface="Monotype Corsiva" panose="03010101010201010101" pitchFamily="66" charset="0"/>
              </a:rPr>
            </a:br>
            <a:r>
              <a:rPr lang="ru-RU" sz="3200" cap="none" dirty="0">
                <a:latin typeface="Monotype Corsiva" panose="03010101010201010101" pitchFamily="66" charset="0"/>
              </a:rPr>
              <a:t/>
            </a:r>
            <a:br>
              <a:rPr lang="ru-RU" sz="3200" cap="none" dirty="0">
                <a:latin typeface="Monotype Corsiva" panose="03010101010201010101" pitchFamily="66" charset="0"/>
              </a:rPr>
            </a:br>
            <a:r>
              <a:rPr lang="ru-RU" sz="3200" cap="none" dirty="0" smtClean="0">
                <a:latin typeface="Monotype Corsiva" panose="03010101010201010101" pitchFamily="66" charset="0"/>
              </a:rPr>
              <a:t>                                                         </a:t>
            </a:r>
            <a:r>
              <a:rPr lang="ru-RU" sz="3200" b="1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І</a:t>
            </a:r>
            <a:r>
              <a:rPr lang="ru-RU" sz="3600" b="1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. </a:t>
            </a:r>
            <a:r>
              <a:rPr lang="ru-RU" sz="3600" b="1" cap="none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Відповідальність</a:t>
            </a:r>
            <a:r>
              <a:rPr lang="ru-RU" sz="3600" b="1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                 </a:t>
            </a:r>
            <a:r>
              <a:rPr lang="ru-RU" sz="32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/>
            </a:r>
            <a:br>
              <a:rPr lang="ru-RU" sz="32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sz="30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1.1. Психологи </a:t>
            </a:r>
            <a:r>
              <a:rPr lang="ru-RU" sz="3000" cap="none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несуть</a:t>
            </a:r>
            <a:r>
              <a:rPr lang="ru-RU" sz="30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000" cap="none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особисту</a:t>
            </a:r>
            <a:r>
              <a:rPr lang="ru-RU" sz="30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000" cap="none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відповідальність</a:t>
            </a:r>
            <a:r>
              <a:rPr lang="ru-RU" sz="30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за свою роботу.</a:t>
            </a:r>
            <a:br>
              <a:rPr lang="ru-RU" sz="30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sz="30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1.2. Психологи </a:t>
            </a:r>
            <a:r>
              <a:rPr lang="ru-RU" sz="3000" cap="none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зобов'язані</a:t>
            </a:r>
            <a:r>
              <a:rPr lang="ru-RU" sz="30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000" cap="none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всіляко</a:t>
            </a:r>
            <a:r>
              <a:rPr lang="ru-RU" sz="30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000" cap="none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запобігати</a:t>
            </a:r>
            <a:r>
              <a:rPr lang="ru-RU" sz="30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і не </a:t>
            </a:r>
            <a:r>
              <a:rPr lang="ru-RU" sz="3000" cap="none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допускати</a:t>
            </a:r>
            <a:r>
              <a:rPr lang="ru-RU" sz="30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000" cap="none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антигуманних</a:t>
            </a:r>
            <a:r>
              <a:rPr lang="ru-RU" sz="30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000" cap="none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наслідків</a:t>
            </a:r>
            <a:r>
              <a:rPr lang="ru-RU" sz="30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у </a:t>
            </a:r>
            <a:r>
              <a:rPr lang="ru-RU" sz="3000" cap="none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своїй</a:t>
            </a:r>
            <a:r>
              <a:rPr lang="ru-RU" sz="30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000" cap="none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професійній</a:t>
            </a:r>
            <a:r>
              <a:rPr lang="ru-RU" sz="30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000" cap="none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діяльності</a:t>
            </a:r>
            <a:r>
              <a:rPr lang="ru-RU" sz="30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.</a:t>
            </a:r>
            <a:br>
              <a:rPr lang="ru-RU" sz="30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sz="30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1.3. Психологи </a:t>
            </a:r>
            <a:r>
              <a:rPr lang="ru-RU" sz="3000" cap="none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мають</a:t>
            </a:r>
            <a:r>
              <a:rPr lang="ru-RU" sz="30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000" cap="none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утримуватися</a:t>
            </a:r>
            <a:r>
              <a:rPr lang="ru-RU" sz="30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000" cap="none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від</a:t>
            </a:r>
            <a:r>
              <a:rPr lang="ru-RU" sz="30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будь-</a:t>
            </a:r>
            <a:r>
              <a:rPr lang="ru-RU" sz="3000" cap="none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яких</a:t>
            </a:r>
            <a:r>
              <a:rPr lang="ru-RU" sz="30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000" cap="none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дій</a:t>
            </a:r>
            <a:r>
              <a:rPr lang="ru-RU" sz="30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000" cap="none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чи</a:t>
            </a:r>
            <a:r>
              <a:rPr lang="ru-RU" sz="30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000" cap="none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заяв</a:t>
            </a:r>
            <a:r>
              <a:rPr lang="ru-RU" sz="30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, </a:t>
            </a:r>
            <a:r>
              <a:rPr lang="ru-RU" sz="3000" cap="none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що</a:t>
            </a:r>
            <a:r>
              <a:rPr lang="ru-RU" sz="30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000" cap="none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загрожують</a:t>
            </a:r>
            <a:r>
              <a:rPr lang="ru-RU" sz="30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000" cap="none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недоторканності</a:t>
            </a:r>
            <a:r>
              <a:rPr lang="ru-RU" sz="30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особи; не </a:t>
            </a:r>
            <a:r>
              <a:rPr lang="ru-RU" sz="3000" cap="none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мають</a:t>
            </a:r>
            <a:r>
              <a:rPr lang="ru-RU" sz="30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права </a:t>
            </a:r>
            <a:r>
              <a:rPr lang="ru-RU" sz="3000" cap="none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використовувати</a:t>
            </a:r>
            <a:r>
              <a:rPr lang="ru-RU" sz="30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000" cap="none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свої</a:t>
            </a:r>
            <a:r>
              <a:rPr lang="ru-RU" sz="30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000" cap="none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знання</a:t>
            </a:r>
            <a:r>
              <a:rPr lang="ru-RU" sz="30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і становище з метою </a:t>
            </a:r>
            <a:r>
              <a:rPr lang="ru-RU" sz="3000" cap="none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приниження</a:t>
            </a:r>
            <a:r>
              <a:rPr lang="ru-RU" sz="30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000" cap="none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людської</a:t>
            </a:r>
            <a:r>
              <a:rPr lang="ru-RU" sz="30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000" cap="none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гідності</a:t>
            </a:r>
            <a:r>
              <a:rPr lang="ru-RU" sz="30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, </a:t>
            </a:r>
            <a:r>
              <a:rPr lang="ru-RU" sz="3000" cap="none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пригнічування</a:t>
            </a:r>
            <a:r>
              <a:rPr lang="ru-RU" sz="30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000" cap="none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особистості</a:t>
            </a:r>
            <a:r>
              <a:rPr lang="ru-RU" sz="30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000" cap="none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або</a:t>
            </a:r>
            <a:r>
              <a:rPr lang="ru-RU" sz="30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000" cap="none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маніпулювання</a:t>
            </a:r>
            <a:r>
              <a:rPr lang="ru-RU" sz="30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нею; </a:t>
            </a:r>
            <a:r>
              <a:rPr lang="ru-RU" sz="3000" cap="none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несуть</a:t>
            </a:r>
            <a:r>
              <a:rPr lang="ru-RU" sz="30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000" cap="none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відповідальність</a:t>
            </a:r>
            <a:r>
              <a:rPr lang="ru-RU" sz="30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за </a:t>
            </a:r>
            <a:r>
              <a:rPr lang="ru-RU" sz="3000" cap="none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додержання</a:t>
            </a:r>
            <a:r>
              <a:rPr lang="ru-RU" sz="30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000" cap="none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пріоритету</a:t>
            </a:r>
            <a:r>
              <a:rPr lang="ru-RU" sz="30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000" cap="none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інтересів</a:t>
            </a:r>
            <a:r>
              <a:rPr lang="ru-RU" sz="30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000" cap="none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людини</a:t>
            </a:r>
            <a:r>
              <a:rPr lang="ru-RU" sz="30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.</a:t>
            </a:r>
            <a:br>
              <a:rPr lang="ru-RU" sz="30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sz="30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1.4.На </a:t>
            </a:r>
            <a:r>
              <a:rPr lang="ru-RU" sz="3000" cap="none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психологів</a:t>
            </a:r>
            <a:r>
              <a:rPr lang="ru-RU" sz="30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000" cap="none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покладається</a:t>
            </a:r>
            <a:r>
              <a:rPr lang="ru-RU" sz="30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000" cap="none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відповідальність</a:t>
            </a:r>
            <a:r>
              <a:rPr lang="ru-RU" sz="30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за </a:t>
            </a:r>
            <a:r>
              <a:rPr lang="ru-RU" sz="3000" cap="none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надійність</a:t>
            </a:r>
            <a:r>
              <a:rPr lang="ru-RU" sz="30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000" cap="none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використовуваних</a:t>
            </a:r>
            <a:r>
              <a:rPr lang="ru-RU" sz="30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000" cap="none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методів</a:t>
            </a:r>
            <a:r>
              <a:rPr lang="ru-RU" sz="30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та </a:t>
            </a:r>
            <a:r>
              <a:rPr lang="ru-RU" sz="3000" cap="none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програмного</a:t>
            </a:r>
            <a:r>
              <a:rPr lang="ru-RU" sz="30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000" cap="none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забезпечення</a:t>
            </a:r>
            <a:r>
              <a:rPr lang="ru-RU" sz="30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, </a:t>
            </a:r>
            <a:r>
              <a:rPr lang="ru-RU" sz="3000" cap="none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валідність</a:t>
            </a:r>
            <a:r>
              <a:rPr lang="ru-RU" sz="30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000" cap="none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обробки</a:t>
            </a:r>
            <a:r>
              <a:rPr lang="ru-RU" sz="30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000" cap="none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даних</a:t>
            </a:r>
            <a:r>
              <a:rPr lang="ru-RU" sz="30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000" cap="none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досліджень</a:t>
            </a:r>
            <a:r>
              <a:rPr lang="ru-RU" sz="30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, </a:t>
            </a:r>
            <a:r>
              <a:rPr lang="ru-RU" sz="3000" cap="none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зокрема</a:t>
            </a:r>
            <a:r>
              <a:rPr lang="ru-RU" sz="30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тих, </a:t>
            </a:r>
            <a:r>
              <a:rPr lang="ru-RU" sz="3000" cap="none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які</a:t>
            </a:r>
            <a:r>
              <a:rPr lang="ru-RU" sz="30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000" cap="none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проводять</a:t>
            </a:r>
            <a:r>
              <a:rPr lang="ru-RU" sz="30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з </a:t>
            </a:r>
            <a:r>
              <a:rPr lang="ru-RU" sz="3000" cap="none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використанням</a:t>
            </a:r>
            <a:r>
              <a:rPr lang="ru-RU" sz="30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000" cap="none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комп'ютерних</a:t>
            </a:r>
            <a:r>
              <a:rPr lang="ru-RU" sz="30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000" cap="none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технологій</a:t>
            </a:r>
            <a:r>
              <a:rPr lang="ru-RU" sz="30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.</a:t>
            </a:r>
            <a:br>
              <a:rPr lang="ru-RU" sz="30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sz="30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1.5. Психологи </a:t>
            </a:r>
            <a:r>
              <a:rPr lang="ru-RU" sz="3000" cap="none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застосовують</a:t>
            </a:r>
            <a:r>
              <a:rPr lang="ru-RU" sz="30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000" cap="none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лише</a:t>
            </a:r>
            <a:r>
              <a:rPr lang="ru-RU" sz="30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000" cap="none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ті</a:t>
            </a:r>
            <a:r>
              <a:rPr lang="ru-RU" sz="30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000" cap="none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знання</a:t>
            </a:r>
            <a:r>
              <a:rPr lang="ru-RU" sz="30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, </a:t>
            </a:r>
            <a:r>
              <a:rPr lang="ru-RU" sz="3000" cap="none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якими</a:t>
            </a:r>
            <a:r>
              <a:rPr lang="ru-RU" sz="30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вони </a:t>
            </a:r>
            <a:r>
              <a:rPr lang="ru-RU" sz="3000" cap="none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володіють</a:t>
            </a:r>
            <a:r>
              <a:rPr lang="ru-RU" sz="30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000" cap="none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відповідно</a:t>
            </a:r>
            <a:r>
              <a:rPr lang="ru-RU" sz="30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до </a:t>
            </a:r>
            <a:r>
              <a:rPr lang="ru-RU" sz="3000" cap="none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своєї</a:t>
            </a:r>
            <a:r>
              <a:rPr lang="ru-RU" sz="30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000" cap="none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кваліфікації</a:t>
            </a:r>
            <a:r>
              <a:rPr lang="ru-RU" sz="30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, </a:t>
            </a:r>
            <a:r>
              <a:rPr lang="ru-RU" sz="3000" cap="none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повноважень</a:t>
            </a:r>
            <a:r>
              <a:rPr lang="ru-RU" sz="30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і </a:t>
            </a:r>
            <a:r>
              <a:rPr lang="ru-RU" sz="3000" cap="none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соціального</a:t>
            </a:r>
            <a:r>
              <a:rPr lang="ru-RU" sz="30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статусу.</a:t>
            </a:r>
            <a:r>
              <a:rPr lang="ru-RU" sz="3000" cap="none" dirty="0" smtClean="0">
                <a:latin typeface="Monotype Corsiva" panose="03010101010201010101" pitchFamily="66" charset="0"/>
              </a:rPr>
              <a:t/>
            </a:r>
            <a:br>
              <a:rPr lang="ru-RU" sz="3000" cap="none" dirty="0" smtClean="0">
                <a:latin typeface="Monotype Corsiva" panose="03010101010201010101" pitchFamily="66" charset="0"/>
              </a:rPr>
            </a:br>
            <a:endParaRPr lang="ru-RU" sz="3000" cap="none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248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3568" y="1077523"/>
            <a:ext cx="11268205" cy="5047704"/>
          </a:xfrm>
        </p:spPr>
        <p:txBody>
          <a:bodyPr>
            <a:noAutofit/>
          </a:bodyPr>
          <a:lstStyle/>
          <a:p>
            <a:pPr algn="l"/>
            <a:r>
              <a:rPr lang="ru-RU" sz="3600" b="1" cap="none" dirty="0" smtClean="0">
                <a:latin typeface="Monotype Corsiva" panose="03010101010201010101" pitchFamily="66" charset="0"/>
              </a:rPr>
              <a:t>                                                 </a:t>
            </a:r>
            <a:r>
              <a:rPr lang="ru-RU" sz="3600" b="1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ІІ. </a:t>
            </a:r>
            <a:r>
              <a:rPr lang="ru-RU" sz="3600" b="1" cap="none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Компетентність</a:t>
            </a:r>
            <a:r>
              <a:rPr lang="ru-RU" sz="36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/>
            </a:r>
            <a:br>
              <a:rPr lang="ru-RU" sz="36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sz="36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2.1.	 Психологи </a:t>
            </a:r>
            <a:r>
              <a:rPr lang="ru-RU" sz="3600" cap="none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постійно</a:t>
            </a:r>
            <a:r>
              <a:rPr lang="ru-RU" sz="36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600" cap="none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збагачують</a:t>
            </a:r>
            <a:r>
              <a:rPr lang="ru-RU" sz="36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600" cap="none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свої</a:t>
            </a:r>
            <a:r>
              <a:rPr lang="ru-RU" sz="36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600" cap="none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знання</a:t>
            </a:r>
            <a:r>
              <a:rPr lang="ru-RU" sz="36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про </a:t>
            </a:r>
            <a:r>
              <a:rPr lang="ru-RU" sz="3600" cap="none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нові</a:t>
            </a:r>
            <a:r>
              <a:rPr lang="ru-RU" sz="36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600" cap="none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наукові</a:t>
            </a:r>
            <a:r>
              <a:rPr lang="ru-RU" sz="36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600" cap="none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досягнення</a:t>
            </a:r>
            <a:r>
              <a:rPr lang="ru-RU" sz="36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в </a:t>
            </a:r>
            <a:r>
              <a:rPr lang="ru-RU" sz="3600" cap="none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галузі</a:t>
            </a:r>
            <a:r>
              <a:rPr lang="ru-RU" sz="36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600" cap="none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їхньої</a:t>
            </a:r>
            <a:r>
              <a:rPr lang="ru-RU" sz="36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600" cap="none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діяльності</a:t>
            </a:r>
            <a:r>
              <a:rPr lang="ru-RU" sz="36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, </a:t>
            </a:r>
            <a:r>
              <a:rPr lang="ru-RU" sz="3600" cap="none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беруться</a:t>
            </a:r>
            <a:r>
              <a:rPr lang="ru-RU" sz="36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за </a:t>
            </a:r>
            <a:r>
              <a:rPr lang="ru-RU" sz="3600" cap="none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розв'язання</a:t>
            </a:r>
            <a:r>
              <a:rPr lang="ru-RU" sz="36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600" cap="none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тільки</a:t>
            </a:r>
            <a:r>
              <a:rPr lang="ru-RU" sz="36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тих </a:t>
            </a:r>
            <a:r>
              <a:rPr lang="ru-RU" sz="3600" cap="none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завдань</a:t>
            </a:r>
            <a:r>
              <a:rPr lang="ru-RU" sz="36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, </a:t>
            </a:r>
            <a:r>
              <a:rPr lang="ru-RU" sz="3600" cap="none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які</a:t>
            </a:r>
            <a:r>
              <a:rPr lang="ru-RU" sz="36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належать до </a:t>
            </a:r>
            <a:r>
              <a:rPr lang="ru-RU" sz="3600" cap="none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сфери</a:t>
            </a:r>
            <a:r>
              <a:rPr lang="ru-RU" sz="36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600" cap="none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їхньої</a:t>
            </a:r>
            <a:r>
              <a:rPr lang="ru-RU" sz="36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600" cap="none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компетенції</a:t>
            </a:r>
            <a:r>
              <a:rPr lang="ru-RU" sz="36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. У </a:t>
            </a:r>
            <a:r>
              <a:rPr lang="ru-RU" sz="3600" cap="none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разі</a:t>
            </a:r>
            <a:r>
              <a:rPr lang="ru-RU" sz="36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600" cap="none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непосильності</a:t>
            </a:r>
            <a:r>
              <a:rPr lang="ru-RU" sz="36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600" cap="none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завдання</a:t>
            </a:r>
            <a:r>
              <a:rPr lang="ru-RU" sz="36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психологи </a:t>
            </a:r>
            <a:r>
              <a:rPr lang="ru-RU" sz="3600" cap="none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передають</a:t>
            </a:r>
            <a:r>
              <a:rPr lang="ru-RU" sz="36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600" cap="none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його</a:t>
            </a:r>
            <a:r>
              <a:rPr lang="ru-RU" sz="36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600" cap="none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іншому</a:t>
            </a:r>
            <a:r>
              <a:rPr lang="ru-RU" sz="36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600" cap="none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досвідченому</a:t>
            </a:r>
            <a:r>
              <a:rPr lang="ru-RU" sz="36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600" cap="none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фахівцеві</a:t>
            </a:r>
            <a:r>
              <a:rPr lang="ru-RU" sz="36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600" cap="none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або</a:t>
            </a:r>
            <a:r>
              <a:rPr lang="ru-RU" sz="36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600" cap="none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допомагають</a:t>
            </a:r>
            <a:r>
              <a:rPr lang="ru-RU" sz="36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600" cap="none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людині</a:t>
            </a:r>
            <a:r>
              <a:rPr lang="ru-RU" sz="36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, яка </a:t>
            </a:r>
            <a:r>
              <a:rPr lang="ru-RU" sz="3600" cap="none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звернулася</a:t>
            </a:r>
            <a:r>
              <a:rPr lang="ru-RU" sz="36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за </a:t>
            </a:r>
            <a:r>
              <a:rPr lang="ru-RU" sz="3600" cap="none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підтримкою</a:t>
            </a:r>
            <a:r>
              <a:rPr lang="ru-RU" sz="36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, </a:t>
            </a:r>
            <a:r>
              <a:rPr lang="ru-RU" sz="3600" cap="none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налагодити</a:t>
            </a:r>
            <a:r>
              <a:rPr lang="ru-RU" sz="36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контакт </a:t>
            </a:r>
            <a:r>
              <a:rPr lang="ru-RU" sz="3600" cap="none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із</a:t>
            </a:r>
            <a:r>
              <a:rPr lang="ru-RU" sz="36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600" cap="none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професіоналами</a:t>
            </a:r>
            <a:r>
              <a:rPr lang="ru-RU" sz="36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, </a:t>
            </a:r>
            <a:r>
              <a:rPr lang="ru-RU" sz="3600" cap="none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що</a:t>
            </a:r>
            <a:r>
              <a:rPr lang="ru-RU" sz="36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600" cap="none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можуть</a:t>
            </a:r>
            <a:r>
              <a:rPr lang="ru-RU" sz="36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600" cap="none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надати</a:t>
            </a:r>
            <a:r>
              <a:rPr lang="ru-RU" sz="36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600" cap="none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адекватну</a:t>
            </a:r>
            <a:r>
              <a:rPr lang="ru-RU" sz="36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600" cap="none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допомогу</a:t>
            </a:r>
            <a:r>
              <a:rPr lang="ru-RU" sz="36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.</a:t>
            </a:r>
            <a:br>
              <a:rPr lang="ru-RU" sz="3600" cap="none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endParaRPr lang="ru-RU" sz="3600" cap="none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816135"/>
      </p:ext>
    </p:extLst>
  </p:cSld>
  <p:clrMapOvr>
    <a:masterClrMapping/>
  </p:clrMapOvr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567</TotalTime>
  <Words>98</Words>
  <Application>Microsoft Office PowerPoint</Application>
  <PresentationFormat>Широкоэкранный</PresentationFormat>
  <Paragraphs>23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Arial</vt:lpstr>
      <vt:lpstr>Century Gothic</vt:lpstr>
      <vt:lpstr>Gabriola</vt:lpstr>
      <vt:lpstr>Garamond</vt:lpstr>
      <vt:lpstr>Gungsuh</vt:lpstr>
      <vt:lpstr>Monotype Corsiva</vt:lpstr>
      <vt:lpstr>Vijaya</vt:lpstr>
      <vt:lpstr>След самолета</vt:lpstr>
      <vt:lpstr>ПОРТФОЛІО Практичного психолога</vt:lpstr>
      <vt:lpstr>                                Народилась на Волині </vt:lpstr>
      <vt:lpstr>Духовним і творчим ідеалом  для мене є постать відомої сучасної  української поетеси Ліни Костенко,  у творчість якої я закохана</vt:lpstr>
      <vt:lpstr>     Портфоліо психолога це-  П – психологічні інновації О – освітні маршрути Р – робота над собою Т – техніки в роботі Ф – фіксування результатів О – оцінка власних досягнень Л – любов до професії І – імпульс до активності О – об'єктивний погляд на себе </vt:lpstr>
      <vt:lpstr>                                 Мій головний принцип:            бачити в кожному, хто прийшов до мого кабінету, особистість. Бережливе і спокійне ставлення + професійний вплив  = запорука успішного вирішення проблем.  І дорослий і дитина – будь – яка людина потребує, щоб її зрозуміли, прийняли та підтримали. Кожний має можливість залишити в кабінеті психолога свої страхи, сумніви, невпевненість,  «важкі почуття».</vt:lpstr>
      <vt:lpstr>                                                                       Документація практичного психолога                                                                                             Нормативна база                  В своїй діяльності практичні психологи та соціальні педагоги керуються: - Законом України « Про освіту »; - Положенням про психологічну службу системи освіти України, зареєстрованому в Міністерстві юстиції України 30.12.99 за № 922\4215 та затверджене наказом МОНУ від 03.05.99 № 127 - Положенням про психологічну службу системи освіти України ( наказ МНОУ № 127 від 3.05.99р., у редакції наказу МОНУ від 02.07.2009р. № 616, Наказ МОНУ № 439 від 7.06.2001р., Типового положення про центри практичної психології і соціальної роботи ( наказ МОНУ № 385 від 14.08.2000 р.); - Положенням про експертизу психологічного інструментарію МОНУ № 330 від 20 квітня 2001р.; -  Посадовою інструкцією; -  Конституцією україни ; - Рішенням органів управління освіти всіх рівнів з питань навчання та виховання учнів; - Декларацією прав людини; - Конвенцією ООН про права дитини;  - Етичним кодексом; - Адміністративним кодексом; - Трудовим законодавством;, - Статутом; - Нормативно - правовими актами школи. </vt:lpstr>
      <vt:lpstr>                                                          Етичний кодекс психолога                                      На І Установчому з'їзді Товариства психологів України 20 грудня 1990 року в м. Києві прийнято Етичний кодекс психолога. Цей нормативний акт є гарантом високопрофесійної, гуманної, високоморальної діяльності психологів України, здійснюваної залежно від спеціалізації та сфери інтересів.      Кодекс являє собою сукупність етичних норм, правил поведінки, що склалися у психологічному співтоваристві й регулюють його життєдіяльність. Об'єктом досліджень і впливу психологів є внутрішній світ особистості, тому їхні контакти з іншими людьми мають бути теплими, доброзичливими, цілющими.      Етичний кодекс сприяє успішному здійсненню психологами своєї професійної діяльності. Зокрема, шкільним психологам допомагає в підвищенні ефективності навчання й виховання учнів. </vt:lpstr>
      <vt:lpstr>                                                                                                                                     І. Відповідальність                    1.1. Психологи несуть особисту відповідальність за свою роботу. 1.2. Психологи зобов'язані всіляко запобігати і не допускати антигуманних наслідків у своїй професійній діяльності. 1.3. Психологи мають утримуватися від будь-яких дій чи заяв, що загрожують недоторканності особи; не мають права використовувати свої знання і становище з метою приниження людської гідності, пригнічування особистості або маніпулювання нею; несуть відповідальність за додержання пріоритету інтересів людини. 1.4.На психологів покладається відповідальність за надійність використовуваних методів та програмного забезпечення, валідність обробки даних досліджень, зокрема тих, які проводять з використанням комп'ютерних технологій. 1.5. Психологи застосовують лише ті знання, якими вони володіють відповідно до своєї кваліфікації, повноважень і соціального статусу. </vt:lpstr>
      <vt:lpstr>                                                 ІІ. Компетентність 2.1.  Психологи постійно збагачують свої знання про нові наукові досягнення в галузі їхньої діяльності, беруться за розв'язання тільки тих завдань, які належать до сфери їхньої компетенції. У разі непосильності завдання психологи передають його іншому досвідченому фахівцеві або допомагають людині, яка звернулася за підтримкою, налагодити контакт із професіоналами, що можуть надати адекватну допомогу. </vt:lpstr>
      <vt:lpstr>                                                       IІІ. Захист інтересів клієнта  3.1. Психологи суворо додержуються принципу добровільної участі клієнта в обстеженнях. 3.2. Психологи, вступаючи в контакт з особами, не мають права змушувати клієнта надавати будь-яку інформацію без його волі, не можуть вживати примусових заходів для отримання даних, крім випадків, коли така інформація сприятиме безпеці оточення або самого клієнта. 3.3. Психологи не беруть участь в діях, спрямованих проти свободи особи. Вони не мають права змушувати клієнта розповідати про свою життєву філософію, політичні, релігійні чи етичні переконання, не повинні вимагати відмовитися від них </vt:lpstr>
      <vt:lpstr>                                                                                                       IV. Конфіденційність 4.1. Психолог зобов'язаний додержуватися конфіденційності у всьому, що стосується взаємин з клієнтом, його особистого життя і життєвих обставин. Виняток становлять випадки, коли виявлені симптоми є небезпечними для клієнта та інших людей. І психолог зобов'язаний поінформувати тих, хто може надати кваліфікаційну допомогу. Конфіденційності можна не додержуватися, якщо клієнт просить або погоджується, аби в його інтересах інформацію було передано іншій особі. 4.2. Психолог не збирає додаткових відомостей про обстежуваного без його згоди і задовольняється лише тією інформацією, яка потрібна для виконання професійного завдання. Запис на магнітну стрічку і відеоплівку, фотографування й занесення інформації про клієнта до комп'ютерних банків даних здійснюється лише за згодою клієнта. 4.3. Психолог зобов'язаний зберігати професійну таємницю, не поширювати відомостей, отриманих у процесі діагностичної і корекційної роботи, додержуватись анонімності клієнта (наприклад, під час навчання, у публікаціях).  Для демонстрації та прослуховування будь-яких матеріалів потрібний письмовий дозвіл людини, за чиєю згодою вони були записані; на вимогу клієнта матеріали негайно знищують. 4.4. Документація роботи психологів має вміщувати лише професійно необхідні матеріали. До цих матеріалів, пов’язаних із конфіденційним змістом діяльності психологів, не повинні мати доступ сторонні особи. У тих випадках, коли психологи звертаються по допомогу до інших фахівців, потрібно спеціально ознайомити їх з питанням, що стосуються умов і терміну зберігання таких матеріалів, а також обмежень у використанні інформації про клієнта, і попередити про міру відповідальності за недотримання конфіденційності. </vt:lpstr>
      <vt:lpstr>                                V. Етичні правила психологічних досліджень 5.1. Планування психологічних досліджень передбачає дотримання таких умов: - визначення об'єкта дослідження; - чітке й однозначне формулювання його мети й завдань; - встановлення контингенту обстежуваних;  - прогнозування можливостей використання отриманих результатів (наприклад, оцінювання перспективи професійної успішності, формування спільного колективу, психологічного втручання тощо).      Психолог самостійно вибирає методи роботи, керуючись при цьому вимогами максимальної ефективності та наукової обґрунтованості. </vt:lpstr>
      <vt:lpstr>                                                  VІ. Кваліфікована пропаганда психології  6.1. Психологи інформують науковців, учителів, лікарів, широку громадськість про свою галузь діяльності на основі об'єктивних, точних даних так, щоб не дискредитувати професію психолога та психологію як науково-практичний комплекс. 6.2. Психолог не виступає з публічними заявами для реклами або самореклами. 6.3. Поради психолога в засобах масової інформації мають подаватися в узагальненій формі, без посилань на конкретні факти й ситуації, щоб не припустити розголошення конфіденційної інформації. Усні виступи, друковані матеріали, аудіовізуальна та інші публікації, у яких з ілюстративною метою наводять клінічні випадки, повинні виключати ідентифікування особи, групи чи організації. Методики публікують лише у формі, яка дає змогу зберегти їхню валідність і надійність. </vt:lpstr>
      <vt:lpstr>                                          VII. Професійна кооперація 7.1. Психолог, ведучи професійну дискусію, не повинен дискредитувати колег або представників інших професій, які використовують ті самі або інші наукові методи, він має виявляти повагу до наукових шкіл і напрямків. Психолог цінує професійну компетентність, високу культуру та ерудицію, відповідальне ставлення до справи колег та представників інших професій. Якщо ж психолог виявить ненауковість чи неетичність у професійній діяльності колеги, він повинен сприяти виправленню ситуації.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Трохименко Наталія Антонівна</dc:title>
  <dc:creator>Эвелина</dc:creator>
  <cp:lastModifiedBy>Наталія Трохименко</cp:lastModifiedBy>
  <cp:revision>62</cp:revision>
  <cp:lastPrinted>2018-02-20T16:20:07Z</cp:lastPrinted>
  <dcterms:created xsi:type="dcterms:W3CDTF">2018-02-16T15:24:44Z</dcterms:created>
  <dcterms:modified xsi:type="dcterms:W3CDTF">2021-10-29T05:56:58Z</dcterms:modified>
</cp:coreProperties>
</file>