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1507" r:id="rId3"/>
    <p:sldId id="661" r:id="rId4"/>
    <p:sldId id="670" r:id="rId5"/>
    <p:sldId id="671" r:id="rId6"/>
    <p:sldId id="672" r:id="rId7"/>
    <p:sldId id="676" r:id="rId8"/>
    <p:sldId id="677" r:id="rId9"/>
    <p:sldId id="678" r:id="rId10"/>
    <p:sldId id="680" r:id="rId11"/>
    <p:sldId id="682" r:id="rId12"/>
    <p:sldId id="683" r:id="rId13"/>
    <p:sldId id="685" r:id="rId14"/>
    <p:sldId id="686" r:id="rId15"/>
    <p:sldId id="687" r:id="rId16"/>
    <p:sldId id="689" r:id="rId17"/>
    <p:sldId id="690" r:id="rId18"/>
    <p:sldId id="691" r:id="rId19"/>
    <p:sldId id="695" r:id="rId20"/>
    <p:sldId id="696" r:id="rId21"/>
    <p:sldId id="697" r:id="rId22"/>
    <p:sldId id="698" r:id="rId23"/>
    <p:sldId id="699" r:id="rId24"/>
    <p:sldId id="700" r:id="rId25"/>
    <p:sldId id="1508" r:id="rId26"/>
    <p:sldId id="1509" r:id="rId27"/>
    <p:sldId id="1510" r:id="rId28"/>
    <p:sldId id="1354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96BC5"/>
    <a:srgbClr val="F4BF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34" d="100"/>
          <a:sy n="34" d="100"/>
        </p:scale>
        <p:origin x="12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інструмент Кадрування;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 робочому полі перетягнути прямокутник на ту частину зображення, яку потрібно залишити;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уточнити розміри та положення прямокутника, перетягуючи бічні смуги або весь прямокутник;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клацнути всередині прямокутника.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4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4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4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4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1828" y="191419"/>
          <a:ext cx="878854" cy="6151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0" y="367190"/>
        <a:ext cx="615198" cy="263656"/>
      </dsp:txXfrm>
    </dsp:sp>
    <dsp:sp modelId="{3F244AEF-BD16-4508-9A5A-9640B519654B}">
      <dsp:nvSpPr>
        <dsp:cNvPr id="0" name=""/>
        <dsp:cNvSpPr/>
      </dsp:nvSpPr>
      <dsp:spPr>
        <a:xfrm rot="5400000">
          <a:off x="5990539" y="-5372102"/>
          <a:ext cx="684260" cy="1143494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інструмент Кадрування;</a:t>
          </a:r>
        </a:p>
      </dsp:txBody>
      <dsp:txXfrm rot="-5400000">
        <a:off x="615198" y="36642"/>
        <a:ext cx="11401540" cy="617454"/>
      </dsp:txXfrm>
    </dsp:sp>
    <dsp:sp modelId="{CA699784-EE11-48B7-BD5B-E6C7811778B0}">
      <dsp:nvSpPr>
        <dsp:cNvPr id="0" name=""/>
        <dsp:cNvSpPr/>
      </dsp:nvSpPr>
      <dsp:spPr>
        <a:xfrm rot="5400000">
          <a:off x="-131828" y="995869"/>
          <a:ext cx="878854" cy="61519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0" y="1171640"/>
        <a:ext cx="615198" cy="263656"/>
      </dsp:txXfrm>
    </dsp:sp>
    <dsp:sp modelId="{E5CB376A-E1F5-4E26-86CA-E248F361C893}">
      <dsp:nvSpPr>
        <dsp:cNvPr id="0" name=""/>
        <dsp:cNvSpPr/>
      </dsp:nvSpPr>
      <dsp:spPr>
        <a:xfrm rot="5400000">
          <a:off x="5981125" y="-4567803"/>
          <a:ext cx="703089" cy="1143494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 робочому полі перетягнути прямокутник на ту частину зображення, яку потрібно залишити;</a:t>
          </a:r>
        </a:p>
      </dsp:txBody>
      <dsp:txXfrm rot="-5400000">
        <a:off x="615198" y="832446"/>
        <a:ext cx="11400621" cy="634445"/>
      </dsp:txXfrm>
    </dsp:sp>
    <dsp:sp modelId="{D547829D-0660-4ECE-8B9B-4DD150AEB617}">
      <dsp:nvSpPr>
        <dsp:cNvPr id="0" name=""/>
        <dsp:cNvSpPr/>
      </dsp:nvSpPr>
      <dsp:spPr>
        <a:xfrm rot="5400000">
          <a:off x="-131828" y="1800319"/>
          <a:ext cx="878854" cy="61519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1976090"/>
        <a:ext cx="615198" cy="263656"/>
      </dsp:txXfrm>
    </dsp:sp>
    <dsp:sp modelId="{9E04A936-A0BD-4697-B593-D6F4E69814DB}">
      <dsp:nvSpPr>
        <dsp:cNvPr id="0" name=""/>
        <dsp:cNvSpPr/>
      </dsp:nvSpPr>
      <dsp:spPr>
        <a:xfrm rot="5400000">
          <a:off x="5981125" y="-3763353"/>
          <a:ext cx="703089" cy="1143494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уточнити розміри та положення прямокутника, перетягуючи бічні смуги або весь прямокутник;</a:t>
          </a:r>
        </a:p>
      </dsp:txBody>
      <dsp:txXfrm rot="-5400000">
        <a:off x="615198" y="1636896"/>
        <a:ext cx="11400621" cy="634445"/>
      </dsp:txXfrm>
    </dsp:sp>
    <dsp:sp modelId="{52803C1C-157C-4C4C-B9E1-A477114FB6F8}">
      <dsp:nvSpPr>
        <dsp:cNvPr id="0" name=""/>
        <dsp:cNvSpPr/>
      </dsp:nvSpPr>
      <dsp:spPr>
        <a:xfrm rot="5400000">
          <a:off x="-131828" y="2604768"/>
          <a:ext cx="878854" cy="61519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4</a:t>
          </a:r>
        </a:p>
      </dsp:txBody>
      <dsp:txXfrm rot="-5400000">
        <a:off x="0" y="2780539"/>
        <a:ext cx="615198" cy="263656"/>
      </dsp:txXfrm>
    </dsp:sp>
    <dsp:sp modelId="{2DAD2266-D1F5-4340-BFC3-C47B398908AF}">
      <dsp:nvSpPr>
        <dsp:cNvPr id="0" name=""/>
        <dsp:cNvSpPr/>
      </dsp:nvSpPr>
      <dsp:spPr>
        <a:xfrm rot="5400000">
          <a:off x="5981125" y="-2958903"/>
          <a:ext cx="703089" cy="1143494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клацнути всередині прямокутника.</a:t>
          </a:r>
        </a:p>
      </dsp:txBody>
      <dsp:txXfrm rot="-5400000">
        <a:off x="615198" y="2441346"/>
        <a:ext cx="11400621" cy="63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5B0C-098F-4945-B4AE-50ED81D12601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C290-2272-4590-9C92-FED5B764E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49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51221C-393E-4FE7-AED2-E07CE01EF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416466" y="3045082"/>
            <a:ext cx="244102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1</a:t>
            </a: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0</a:t>
            </a:r>
          </a:p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uk-UA" sz="54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(11)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545104" y="700372"/>
            <a:ext cx="948605" cy="53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1</a:t>
            </a: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0</a:t>
            </a:r>
            <a:b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</a:br>
            <a:r>
              <a:rPr lang="uk-UA" sz="2000" b="1" i="0" spc="-400" baseline="0" dirty="0">
                <a:solidFill>
                  <a:srgbClr val="19426B"/>
                </a:solidFill>
                <a:latin typeface="Comic Sans MS" panose="030F0702030302020204" pitchFamily="66" charset="0"/>
              </a:rPr>
              <a:t>(11)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28.10.2021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Методи створення та збереження зображень для веб-сторінок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15</a:t>
            </a:r>
          </a:p>
        </p:txBody>
      </p:sp>
      <p:pic>
        <p:nvPicPr>
          <p:cNvPr id="10" name="Picture 4" descr="https://png2.kisspng.com/sh/c75f9dbb0ac2fe849707c6751266cfa3/L0KzQYm3VMA0N6FAj5H0aYP2gLBuTfNwdaF6jNd7LXnmf7B6TfdzaaFtgdU2ZHX2ebj1Tflkd58yfNd8aXfxPcjsgr1lbadqhNH5bXXxhH68gfM0a2VnUKNtMnO1RHACU8MzPGI2TaMAMkK6R4q6UsAyOWo6RuJ3Zx==/kisspng-computer-icons-graphic-design-icon-design-web-development-5ac3c4b81d2c24.9332411515227793201195.png">
            <a:extLst>
              <a:ext uri="{FF2B5EF4-FFF2-40B4-BE49-F238E27FC236}">
                <a16:creationId xmlns:a16="http://schemas.microsoft.com/office/drawing/2014/main" id="{B379FA3B-5330-4AF3-9009-3F0D771C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7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, photo, photography, picture, web icon">
            <a:extLst>
              <a:ext uri="{FF2B5EF4-FFF2-40B4-BE49-F238E27FC236}">
                <a16:creationId xmlns:a16="http://schemas.microsoft.com/office/drawing/2014/main" id="{9B39BBB3-FA59-4E5C-A3F1-1B07075B0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74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 </a:t>
            </a:r>
            <a:r>
              <a:rPr lang="en-US" dirty="0"/>
              <a:t>GIMP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Запустити графічний редактор GIMP</a:t>
            </a:r>
            <a:r>
              <a:rPr lang="uk-UA" sz="2800" b="1" i="1" kern="0" dirty="0">
                <a:solidFill>
                  <a:schemeClr val="bg1"/>
                </a:solidFill>
              </a:rPr>
              <a:t> можна за допомогою: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54E4DA2-BCCC-4124-8674-3ED669E9FF46}"/>
              </a:ext>
            </a:extLst>
          </p:cNvPr>
          <p:cNvSpPr/>
          <p:nvPr/>
        </p:nvSpPr>
        <p:spPr>
          <a:xfrm>
            <a:off x="72008" y="2278065"/>
            <a:ext cx="8157592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Відповідної вказівки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головного меню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D537ED9-1B70-48D0-9414-2934B671449A}"/>
              </a:ext>
            </a:extLst>
          </p:cNvPr>
          <p:cNvSpPr/>
          <p:nvPr/>
        </p:nvSpPr>
        <p:spPr>
          <a:xfrm>
            <a:off x="8368748" y="2278065"/>
            <a:ext cx="3753403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Ярлика програми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DFBF7-3361-40B1-AA82-AB0752E8AF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89"/>
          <a:stretch/>
        </p:blipFill>
        <p:spPr>
          <a:xfrm>
            <a:off x="72007" y="3362632"/>
            <a:ext cx="8157591" cy="286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0D14CC-7A1C-428A-A0E5-1E655A652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436" y="3301118"/>
            <a:ext cx="2808411" cy="2861802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B3E596A7-8CAB-4912-8075-13F14ACBC1FB}"/>
              </a:ext>
            </a:extLst>
          </p:cNvPr>
          <p:cNvSpPr/>
          <p:nvPr/>
        </p:nvSpPr>
        <p:spPr>
          <a:xfrm>
            <a:off x="1285670" y="3803272"/>
            <a:ext cx="2201241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8" name="Стрілка вліво 20">
            <a:extLst>
              <a:ext uri="{FF2B5EF4-FFF2-40B4-BE49-F238E27FC236}">
                <a16:creationId xmlns:a16="http://schemas.microsoft.com/office/drawing/2014/main" id="{394AE89D-01D2-49B0-B5AD-9404F7A1D256}"/>
              </a:ext>
            </a:extLst>
          </p:cNvPr>
          <p:cNvSpPr/>
          <p:nvPr/>
        </p:nvSpPr>
        <p:spPr>
          <a:xfrm rot="18900000">
            <a:off x="1823870" y="3278403"/>
            <a:ext cx="850820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7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Вікно програми </a:t>
            </a:r>
            <a:r>
              <a:rPr lang="en-US" dirty="0"/>
              <a:t>GIMP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3D5EF2-5858-40DE-9379-776B9E2D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115" y="1514039"/>
            <a:ext cx="8109769" cy="463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4F99E3F-5D12-4E60-B196-E9906919373F}"/>
              </a:ext>
            </a:extLst>
          </p:cNvPr>
          <p:cNvSpPr/>
          <p:nvPr/>
        </p:nvSpPr>
        <p:spPr>
          <a:xfrm>
            <a:off x="2060164" y="1768863"/>
            <a:ext cx="4630195" cy="2409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6C10C1-3299-46C9-8FE4-815FD813AF37}"/>
              </a:ext>
            </a:extLst>
          </p:cNvPr>
          <p:cNvSpPr txBox="1"/>
          <p:nvPr/>
        </p:nvSpPr>
        <p:spPr>
          <a:xfrm>
            <a:off x="1291767" y="958753"/>
            <a:ext cx="2678988" cy="461665"/>
          </a:xfrm>
          <a:prstGeom prst="wedgeRectCallout">
            <a:avLst>
              <a:gd name="adj1" fmla="val 43166"/>
              <a:gd name="adj2" fmla="val 14465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меню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E847CD2-C301-4418-B7C9-785861CFF8A0}"/>
              </a:ext>
            </a:extLst>
          </p:cNvPr>
          <p:cNvSpPr/>
          <p:nvPr/>
        </p:nvSpPr>
        <p:spPr>
          <a:xfrm>
            <a:off x="3484861" y="2023686"/>
            <a:ext cx="1068090" cy="35375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45152-3E3E-48CF-9252-FB852D121503}"/>
              </a:ext>
            </a:extLst>
          </p:cNvPr>
          <p:cNvSpPr txBox="1"/>
          <p:nvPr/>
        </p:nvSpPr>
        <p:spPr>
          <a:xfrm>
            <a:off x="4801883" y="2114006"/>
            <a:ext cx="3358892" cy="830997"/>
          </a:xfrm>
          <a:prstGeom prst="wedgeRectCallout">
            <a:avLst>
              <a:gd name="adj1" fmla="val -60231"/>
              <a:gd name="adj2" fmla="val -3921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Вкладки відритих зображень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4B3C56F-D458-4F91-8888-4F95DAF93BBE}"/>
              </a:ext>
            </a:extLst>
          </p:cNvPr>
          <p:cNvSpPr/>
          <p:nvPr/>
        </p:nvSpPr>
        <p:spPr>
          <a:xfrm>
            <a:off x="2041115" y="2186940"/>
            <a:ext cx="1443746" cy="19202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89BEC2-43E3-4647-BECA-C4985E42A772}"/>
              </a:ext>
            </a:extLst>
          </p:cNvPr>
          <p:cNvSpPr txBox="1"/>
          <p:nvPr/>
        </p:nvSpPr>
        <p:spPr>
          <a:xfrm>
            <a:off x="81474" y="2167398"/>
            <a:ext cx="1855481" cy="1200329"/>
          </a:xfrm>
          <a:prstGeom prst="wedgeRectCallout">
            <a:avLst>
              <a:gd name="adj1" fmla="val 66327"/>
              <a:gd name="adj2" fmla="val 1111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</a:t>
            </a:r>
            <a:r>
              <a:rPr lang="uk-UA" sz="2400" b="1" i="1" kern="0" dirty="0" err="1">
                <a:solidFill>
                  <a:srgbClr val="FFFFFF"/>
                </a:solidFill>
              </a:rPr>
              <a:t>інстру</a:t>
            </a:r>
            <a:r>
              <a:rPr lang="uk-UA" sz="2400" b="1" i="1" kern="0" dirty="0">
                <a:solidFill>
                  <a:srgbClr val="FFFFFF"/>
                </a:solidFill>
              </a:rPr>
              <a:t>-ментів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67A19B8-2C5C-4E80-942F-1894204C61EB}"/>
              </a:ext>
            </a:extLst>
          </p:cNvPr>
          <p:cNvSpPr/>
          <p:nvPr/>
        </p:nvSpPr>
        <p:spPr>
          <a:xfrm>
            <a:off x="2041115" y="4106247"/>
            <a:ext cx="1443746" cy="3743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E51AB1-F2FB-479F-A8FE-EB437AAE36D1}"/>
              </a:ext>
            </a:extLst>
          </p:cNvPr>
          <p:cNvSpPr txBox="1"/>
          <p:nvPr/>
        </p:nvSpPr>
        <p:spPr>
          <a:xfrm>
            <a:off x="81473" y="3854932"/>
            <a:ext cx="1855481" cy="830997"/>
          </a:xfrm>
          <a:prstGeom prst="wedgeRectCallout">
            <a:avLst>
              <a:gd name="adj1" fmla="val 82754"/>
              <a:gd name="adj2" fmla="val -42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Вибір кольорів</a:t>
            </a:r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D7835267-3877-4693-9F17-176A115EFEBF}"/>
              </a:ext>
            </a:extLst>
          </p:cNvPr>
          <p:cNvSpPr/>
          <p:nvPr/>
        </p:nvSpPr>
        <p:spPr>
          <a:xfrm>
            <a:off x="2060164" y="1527951"/>
            <a:ext cx="8071672" cy="24091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E4E3E-17A9-4886-A732-31C36AF6A8D1}"/>
              </a:ext>
            </a:extLst>
          </p:cNvPr>
          <p:cNvSpPr txBox="1"/>
          <p:nvPr/>
        </p:nvSpPr>
        <p:spPr>
          <a:xfrm>
            <a:off x="6838930" y="958753"/>
            <a:ext cx="3447385" cy="461665"/>
          </a:xfrm>
          <a:prstGeom prst="wedgeRectCallout">
            <a:avLst>
              <a:gd name="adj1" fmla="val -42857"/>
              <a:gd name="adj2" fmla="val 972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заголовка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A6CD309-6653-4FB6-9AA4-5AB118210AAA}"/>
              </a:ext>
            </a:extLst>
          </p:cNvPr>
          <p:cNvSpPr/>
          <p:nvPr/>
        </p:nvSpPr>
        <p:spPr>
          <a:xfrm>
            <a:off x="4534450" y="2992677"/>
            <a:ext cx="3022745" cy="228036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11B07D-5D40-471D-B17F-F7A7A6F56A16}"/>
              </a:ext>
            </a:extLst>
          </p:cNvPr>
          <p:cNvSpPr txBox="1"/>
          <p:nvPr/>
        </p:nvSpPr>
        <p:spPr>
          <a:xfrm>
            <a:off x="6305077" y="3129110"/>
            <a:ext cx="1855481" cy="830997"/>
          </a:xfrm>
          <a:prstGeom prst="wedgeRectCallout">
            <a:avLst>
              <a:gd name="adj1" fmla="val -52901"/>
              <a:gd name="adj2" fmla="val 9394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Робоче поле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7BF54E28-4E95-4078-81F0-7E424699866B}"/>
              </a:ext>
            </a:extLst>
          </p:cNvPr>
          <p:cNvSpPr/>
          <p:nvPr/>
        </p:nvSpPr>
        <p:spPr>
          <a:xfrm>
            <a:off x="8646160" y="4790441"/>
            <a:ext cx="1504724" cy="2986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D4FFB6-47B4-4CB1-85A3-FA11A4E927A9}"/>
              </a:ext>
            </a:extLst>
          </p:cNvPr>
          <p:cNvSpPr txBox="1"/>
          <p:nvPr/>
        </p:nvSpPr>
        <p:spPr>
          <a:xfrm>
            <a:off x="10224642" y="3854932"/>
            <a:ext cx="1926119" cy="830997"/>
          </a:xfrm>
          <a:prstGeom prst="wedgeRectCallout">
            <a:avLst>
              <a:gd name="adj1" fmla="val -61579"/>
              <a:gd name="adj2" fmla="val 7145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Діалогові вікна</a:t>
            </a: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B2F09398-0382-4BB2-85E9-A27C472DAF95}"/>
              </a:ext>
            </a:extLst>
          </p:cNvPr>
          <p:cNvSpPr/>
          <p:nvPr/>
        </p:nvSpPr>
        <p:spPr>
          <a:xfrm>
            <a:off x="2041115" y="5878100"/>
            <a:ext cx="8090721" cy="29869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B34C1A-37AE-4F59-A2E3-3837A1ADF624}"/>
              </a:ext>
            </a:extLst>
          </p:cNvPr>
          <p:cNvSpPr txBox="1"/>
          <p:nvPr/>
        </p:nvSpPr>
        <p:spPr>
          <a:xfrm>
            <a:off x="10224642" y="4938620"/>
            <a:ext cx="1926119" cy="830997"/>
          </a:xfrm>
          <a:prstGeom prst="wedgeRectCallout">
            <a:avLst>
              <a:gd name="adj1" fmla="val -94249"/>
              <a:gd name="adj2" fmla="val 7619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</p:spTree>
    <p:extLst>
      <p:ext uri="{BB962C8B-B14F-4D97-AF65-F5344CB8AC3E}">
        <p14:creationId xmlns:p14="http://schemas.microsoft.com/office/powerpoint/2010/main" val="3848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 </a:t>
            </a:r>
            <a:r>
              <a:rPr lang="en-US" dirty="0"/>
              <a:t>GIMP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4863786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після запуску програми з’явиться кілька окремих вікон, то їх можна об’єднати в одне командою меню  </a:t>
            </a:r>
            <a:r>
              <a:rPr lang="uk-UA" sz="2800" b="1" i="1" kern="0" dirty="0">
                <a:solidFill>
                  <a:srgbClr val="FFFF00"/>
                </a:solidFill>
              </a:rPr>
              <a:t>Вікна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Одновіконний режим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6A48B3-88D7-4E62-826A-69A2BB180F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772" b="15734"/>
          <a:stretch/>
        </p:blipFill>
        <p:spPr>
          <a:xfrm>
            <a:off x="5083511" y="1196764"/>
            <a:ext cx="7036481" cy="3103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783B796-71B7-4BB2-946B-D5F1FC1A43FB}"/>
              </a:ext>
            </a:extLst>
          </p:cNvPr>
          <p:cNvSpPr/>
          <p:nvPr/>
        </p:nvSpPr>
        <p:spPr>
          <a:xfrm>
            <a:off x="5083510" y="3992054"/>
            <a:ext cx="1889529" cy="30643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6FB694F7-D4E8-468C-9C8E-311C627871CD}"/>
              </a:ext>
            </a:extLst>
          </p:cNvPr>
          <p:cNvSpPr/>
          <p:nvPr/>
        </p:nvSpPr>
        <p:spPr>
          <a:xfrm rot="18900000">
            <a:off x="6516441" y="331071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4B5D2C-EB7B-49D9-98D7-02551C7A0A55}"/>
              </a:ext>
            </a:extLst>
          </p:cNvPr>
          <p:cNvSpPr txBox="1"/>
          <p:nvPr/>
        </p:nvSpPr>
        <p:spPr>
          <a:xfrm>
            <a:off x="1565385" y="4565867"/>
            <a:ext cx="10554607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Вигляд вікна може відрізнятися від наведеного на рисунку, оскільки програма дозволяє змінювати розташування й приховувати  більшість елементів керування. </a:t>
            </a:r>
          </a:p>
        </p:txBody>
      </p:sp>
      <p:pic>
        <p:nvPicPr>
          <p:cNvPr id="12" name="Picture 2" descr="attention, notice, warning icon">
            <a:extLst>
              <a:ext uri="{FF2B5EF4-FFF2-40B4-BE49-F238E27FC236}">
                <a16:creationId xmlns:a16="http://schemas.microsoft.com/office/drawing/2014/main" id="{C7745BAF-86EE-4401-928B-980FC4ACB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" y="4540676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й опрацювання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нового зображення </a:t>
            </a:r>
            <a:r>
              <a:rPr lang="uk-UA" sz="2800" b="1" i="1" kern="0" dirty="0">
                <a:solidFill>
                  <a:schemeClr val="bg1"/>
                </a:solidFill>
              </a:rPr>
              <a:t>треба виконати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, зазначити в діалоговому вікні ширину й висоту майбутнього зображення в пікселях. 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94C63-0CBD-4FCE-9458-0FCBA3F8B415}"/>
              </a:ext>
            </a:extLst>
          </p:cNvPr>
          <p:cNvSpPr txBox="1"/>
          <p:nvPr/>
        </p:nvSpPr>
        <p:spPr>
          <a:xfrm>
            <a:off x="72008" y="3176288"/>
            <a:ext cx="696183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також зі списку Шаблони вибрати один із готових варіантів розмірів зображення.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37E3E-8703-4A60-A68F-2409BE655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21" y="3164379"/>
            <a:ext cx="4925372" cy="3341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 зі стрілкою 7">
            <a:extLst>
              <a:ext uri="{FF2B5EF4-FFF2-40B4-BE49-F238E27FC236}">
                <a16:creationId xmlns:a16="http://schemas.microsoft.com/office/drawing/2014/main" id="{BF187F54-C7C7-4CCD-B4AD-044372B4CDC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7033846" y="3928905"/>
            <a:ext cx="1185706" cy="15532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452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Вибір кольорів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роботи із зображенням можна вибрати два кольори: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86D56-F6CE-4A3F-B12D-AFC4EB6A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146" y="2278063"/>
            <a:ext cx="1677708" cy="1292661"/>
          </a:xfrm>
          <a:prstGeom prst="rect">
            <a:avLst/>
          </a:prstGeom>
        </p:spPr>
      </p:pic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500B9122-56DC-4C91-B0CA-3AB488F37CBA}"/>
              </a:ext>
            </a:extLst>
          </p:cNvPr>
          <p:cNvSpPr/>
          <p:nvPr/>
        </p:nvSpPr>
        <p:spPr>
          <a:xfrm>
            <a:off x="72008" y="2278064"/>
            <a:ext cx="5052651" cy="1292661"/>
          </a:xfrm>
          <a:prstGeom prst="wedgeRectCallout">
            <a:avLst>
              <a:gd name="adj1" fmla="val 60108"/>
              <a:gd name="adj2" fmla="val -16789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Колір переднього плану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FAB4D321-DF85-4658-B0D4-550867EFB0B1}"/>
              </a:ext>
            </a:extLst>
          </p:cNvPr>
          <p:cNvSpPr/>
          <p:nvPr/>
        </p:nvSpPr>
        <p:spPr>
          <a:xfrm>
            <a:off x="7067341" y="2278063"/>
            <a:ext cx="5052651" cy="1292661"/>
          </a:xfrm>
          <a:prstGeom prst="wedgeRectCallout">
            <a:avLst>
              <a:gd name="adj1" fmla="val -59414"/>
              <a:gd name="adj2" fmla="val 16637"/>
            </a:avLst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колір тла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401503D-9A4C-403A-B86B-B290D5956378}"/>
              </a:ext>
            </a:extLst>
          </p:cNvPr>
          <p:cNvSpPr/>
          <p:nvPr/>
        </p:nvSpPr>
        <p:spPr>
          <a:xfrm>
            <a:off x="69848" y="3738109"/>
            <a:ext cx="3973050" cy="26182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два великі прямокутники показують вибрані кольори;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BBE9F73-A94A-4797-83DE-B9176A1D961B}"/>
              </a:ext>
            </a:extLst>
          </p:cNvPr>
          <p:cNvSpPr/>
          <p:nvPr/>
        </p:nvSpPr>
        <p:spPr>
          <a:xfrm>
            <a:off x="4108393" y="3738109"/>
            <a:ext cx="3973050" cy="26182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кнопка з маленькими квадратиками відновлює початкові кольори;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D2B1416-D086-4A7A-9F40-FE3A5C19FE77}"/>
              </a:ext>
            </a:extLst>
          </p:cNvPr>
          <p:cNvSpPr/>
          <p:nvPr/>
        </p:nvSpPr>
        <p:spPr>
          <a:xfrm>
            <a:off x="8146941" y="3738109"/>
            <a:ext cx="3973050" cy="26182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кнопка зі стрілками в разі її клацання міняє кольори місцями.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rgbClr val="FFFFFF"/>
              </a:solidFill>
            </a:endParaRP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6FE36FF8-A6D4-4283-9B94-2AF36902CBB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5590540" y="3390900"/>
            <a:ext cx="504378" cy="347209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826F9170-52B1-463E-928C-B3E44E0D22C4}"/>
              </a:ext>
            </a:extLst>
          </p:cNvPr>
          <p:cNvCxnSpPr>
            <a:cxnSpLocks/>
          </p:cNvCxnSpPr>
          <p:nvPr/>
        </p:nvCxnSpPr>
        <p:spPr>
          <a:xfrm flipH="1" flipV="1">
            <a:off x="6762541" y="2572378"/>
            <a:ext cx="1858945" cy="116573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1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Вибір кольорів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795662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клацнути один із великих прямокутників, то відкриється діалогове вікно для вибору відповідного кольору. 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1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0E8DC-1823-4725-9ACC-A5FC8EF6EB10}"/>
              </a:ext>
            </a:extLst>
          </p:cNvPr>
          <p:cNvSpPr txBox="1"/>
          <p:nvPr/>
        </p:nvSpPr>
        <p:spPr>
          <a:xfrm>
            <a:off x="72008" y="3152858"/>
            <a:ext cx="795662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ньому зручно вибирати колір у режимі колірного колеса (умикається  кнопкою).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7C06AA-89D9-467F-B493-2D4A64441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896" y="1196763"/>
            <a:ext cx="3582034" cy="334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4D89D1E9-FF11-465E-83B8-B1CF929D5C4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8028633" y="1729740"/>
            <a:ext cx="924867" cy="2115616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CBB0CF-2E2A-482B-BE7B-503F19019915}"/>
              </a:ext>
            </a:extLst>
          </p:cNvPr>
          <p:cNvSpPr txBox="1"/>
          <p:nvPr/>
        </p:nvSpPr>
        <p:spPr>
          <a:xfrm>
            <a:off x="72008" y="4678066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 задати колір, слід клацнути на колесі потрібний тон кольору, а потім клацнути в трикутнику і вибрати відтінок. Для завершення роботи з вікном потрібно 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Гаразд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79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Огляд засобів керування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814754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 панелі інструментів містяться кнопки різноманітних інструментів. Щоб  </a:t>
            </a:r>
            <a:r>
              <a:rPr lang="uk-UA" sz="2800" b="1" i="1" kern="0" dirty="0">
                <a:solidFill>
                  <a:srgbClr val="FFFF00"/>
                </a:solidFill>
              </a:rPr>
              <a:t>вибрати потрібний інструмент</a:t>
            </a:r>
            <a:r>
              <a:rPr lang="uk-UA" sz="2800" b="1" i="1" kern="0" dirty="0">
                <a:solidFill>
                  <a:schemeClr val="bg1"/>
                </a:solidFill>
              </a:rPr>
              <a:t>, слід клацнути відповідну кнопку. 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05A796-8057-43A5-BC5D-0B1919908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75" y="1196763"/>
            <a:ext cx="3791422" cy="533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AAFBE2-3AE2-4C9F-A705-4C7E044ACE5D}"/>
              </a:ext>
            </a:extLst>
          </p:cNvPr>
          <p:cNvSpPr txBox="1"/>
          <p:nvPr/>
        </p:nvSpPr>
        <p:spPr>
          <a:xfrm>
            <a:off x="72008" y="3156192"/>
            <a:ext cx="814754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вікні параметрів, яке розміщено під панеллю інструментів, можна переглядати і змінювати властивості активного інструмента.</a:t>
            </a:r>
          </a:p>
        </p:txBody>
      </p:sp>
    </p:spTree>
    <p:extLst>
      <p:ext uri="{BB962C8B-B14F-4D97-AF65-F5344CB8AC3E}">
        <p14:creationId xmlns:p14="http://schemas.microsoft.com/office/powerpoint/2010/main" val="24965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Огляд засобів керування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 до більшості засобів роботи із зображенням здійснюється через </a:t>
            </a:r>
            <a:r>
              <a:rPr lang="uk-UA" sz="2800" b="1" i="1" kern="0" dirty="0">
                <a:solidFill>
                  <a:srgbClr val="FFFF00"/>
                </a:solidFill>
              </a:rPr>
              <a:t>діалогові вікна</a:t>
            </a:r>
            <a:r>
              <a:rPr lang="uk-UA" sz="2800" b="1" i="1" kern="0" dirty="0">
                <a:solidFill>
                  <a:schemeClr val="bg1"/>
                </a:solidFill>
              </a:rPr>
              <a:t>. Їх розташування можна змінювати. Якщо потрібного діалогового вікна на екрані немає, його потрібно ввімкнути, вибравши назву з меню </a:t>
            </a:r>
            <a:r>
              <a:rPr lang="uk-UA" sz="2800" b="1" i="1" kern="0" dirty="0">
                <a:solidFill>
                  <a:srgbClr val="FFFF00"/>
                </a:solidFill>
              </a:rPr>
              <a:t>Вікна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Діалоги з підтримкою прикріплення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80787F-7B11-4CEE-A087-1FBD2C02F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07" y="3629791"/>
            <a:ext cx="11006985" cy="203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5DD67BE-4908-4DD7-B18D-9A8A1426BF46}"/>
              </a:ext>
            </a:extLst>
          </p:cNvPr>
          <p:cNvSpPr/>
          <p:nvPr/>
        </p:nvSpPr>
        <p:spPr>
          <a:xfrm>
            <a:off x="7367546" y="4798700"/>
            <a:ext cx="4231946" cy="4210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62005CD1-FECB-45FE-821E-DEA9EF3430A8}"/>
              </a:ext>
            </a:extLst>
          </p:cNvPr>
          <p:cNvSpPr/>
          <p:nvPr/>
        </p:nvSpPr>
        <p:spPr>
          <a:xfrm rot="18900000">
            <a:off x="8778887" y="413512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4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Огляд засобів керування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більш зручного перегляду зображення, відшукання дрібних дефектів іноді доцільно збільшити чи зменшити масштаб.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4475-6797-484E-AC48-23D78B80D3A2}"/>
              </a:ext>
            </a:extLst>
          </p:cNvPr>
          <p:cNvSpPr txBox="1"/>
          <p:nvPr/>
        </p:nvSpPr>
        <p:spPr>
          <a:xfrm>
            <a:off x="72008" y="2696310"/>
            <a:ext cx="12050142" cy="50783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Масштаб перегляду можна змінити різними способами: 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99CD6F21-604E-48A1-AD20-D9C1A95B7D5D}"/>
              </a:ext>
            </a:extLst>
          </p:cNvPr>
          <p:cNvGrpSpPr/>
          <p:nvPr/>
        </p:nvGrpSpPr>
        <p:grpSpPr>
          <a:xfrm>
            <a:off x="72008" y="3326341"/>
            <a:ext cx="12050142" cy="523220"/>
            <a:chOff x="72008" y="3778510"/>
            <a:chExt cx="12050142" cy="523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32138A-3712-4282-88FC-FFE952EFBFEE}"/>
                </a:ext>
              </a:extLst>
            </p:cNvPr>
            <p:cNvSpPr txBox="1"/>
            <p:nvPr/>
          </p:nvSpPr>
          <p:spPr>
            <a:xfrm>
              <a:off x="72008" y="3778510"/>
              <a:ext cx="12050142" cy="5232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увести точне значення в поле        у рядку стану;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CE04E63-7E88-4FAD-B8E7-6138EF53A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0011" y="3809098"/>
              <a:ext cx="798936" cy="47080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EF6C396-A6A7-4399-B9C4-EB28074498EB}"/>
              </a:ext>
            </a:extLst>
          </p:cNvPr>
          <p:cNvSpPr txBox="1"/>
          <p:nvPr/>
        </p:nvSpPr>
        <p:spPr>
          <a:xfrm>
            <a:off x="72008" y="3947510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розкрити список кнопкою біля цього поля і вибрати потрібне значення;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39979-53A1-4485-BFCF-2C6F9E7C4EFF}"/>
              </a:ext>
            </a:extLst>
          </p:cNvPr>
          <p:cNvSpPr txBox="1"/>
          <p:nvPr/>
        </p:nvSpPr>
        <p:spPr>
          <a:xfrm>
            <a:off x="72008" y="4999566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натиснувши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прокрутити коліщатко миші.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811CE-125E-4652-AD70-9C872DA93987}"/>
              </a:ext>
            </a:extLst>
          </p:cNvPr>
          <p:cNvSpPr txBox="1"/>
          <p:nvPr/>
        </p:nvSpPr>
        <p:spPr>
          <a:xfrm>
            <a:off x="72008" y="562073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Зміна масштабу впливає не на саме зображення, а лише на його вигляд на екрані.</a:t>
            </a:r>
          </a:p>
        </p:txBody>
      </p:sp>
    </p:spTree>
    <p:extLst>
      <p:ext uri="{BB962C8B-B14F-4D97-AF65-F5344CB8AC3E}">
        <p14:creationId xmlns:p14="http://schemas.microsoft.com/office/powerpoint/2010/main" val="26765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9" grpId="0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малювання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растровому редакторі  </a:t>
            </a:r>
            <a:r>
              <a:rPr lang="uk-UA" sz="2800" b="1" i="1" kern="0" dirty="0">
                <a:solidFill>
                  <a:srgbClr val="FFFF00"/>
                </a:solidFill>
              </a:rPr>
              <a:t>GIMP</a:t>
            </a:r>
            <a:r>
              <a:rPr lang="uk-UA" sz="2800" b="1" i="1" kern="0" dirty="0">
                <a:solidFill>
                  <a:schemeClr val="bg1"/>
                </a:solidFill>
              </a:rPr>
              <a:t> інструменти згруповано за призначенням. 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CBC86-89AB-4B4D-A141-FAE67C905AD1}"/>
              </a:ext>
            </a:extLst>
          </p:cNvPr>
          <p:cNvSpPr txBox="1"/>
          <p:nvPr/>
        </p:nvSpPr>
        <p:spPr>
          <a:xfrm>
            <a:off x="72008" y="227411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Розглянемо інструменти малювання.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98356-6EDC-4C3B-824C-DF00048D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568" y="2932819"/>
            <a:ext cx="3973833" cy="345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FC3BA81B-F55F-499B-A770-56426B54A996}"/>
              </a:ext>
            </a:extLst>
          </p:cNvPr>
          <p:cNvGrpSpPr/>
          <p:nvPr/>
        </p:nvGrpSpPr>
        <p:grpSpPr>
          <a:xfrm>
            <a:off x="72008" y="2932819"/>
            <a:ext cx="7695368" cy="2246769"/>
            <a:chOff x="72008" y="2932819"/>
            <a:chExt cx="7695368" cy="22467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334D0F-4AD6-43B5-9B2F-951DF0F245A7}"/>
                </a:ext>
              </a:extLst>
            </p:cNvPr>
            <p:cNvSpPr txBox="1"/>
            <p:nvPr/>
          </p:nvSpPr>
          <p:spPr>
            <a:xfrm>
              <a:off x="72008" y="2932819"/>
              <a:ext cx="7695368" cy="224676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Інструмент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Пензель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  дозволяє малювати за допомогою «пензлів» різної форми. На рисунку  показано частину панелі параметрів інструмента 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Пензель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. 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1D507A7E-DE1C-4F6E-863D-A2FF58075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0120" y="2964325"/>
              <a:ext cx="493440" cy="493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2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Актуалізація опорних знань і життєвого досвіду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Пропоную організувати диспут з питань: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7B675BA-BCF1-4BF0-8559-2AE61A776F85}"/>
              </a:ext>
            </a:extLst>
          </p:cNvPr>
          <p:cNvSpPr/>
          <p:nvPr/>
        </p:nvSpPr>
        <p:spPr>
          <a:xfrm>
            <a:off x="67039" y="1884218"/>
            <a:ext cx="12047985" cy="15991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Чи настільки важливо, яка графіка на сайті?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B2919A19-95F2-4F7C-8A8A-94A95AB7C73F}"/>
              </a:ext>
            </a:extLst>
          </p:cNvPr>
          <p:cNvSpPr/>
          <p:nvPr/>
        </p:nvSpPr>
        <p:spPr>
          <a:xfrm>
            <a:off x="74165" y="3647572"/>
            <a:ext cx="6849149" cy="27341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Може, важливіший зміст </a:t>
            </a:r>
            <a:r>
              <a:rPr lang="uk-UA" sz="3600" b="1" i="1" kern="0" dirty="0" err="1">
                <a:solidFill>
                  <a:srgbClr val="FFFFFF"/>
                </a:solidFill>
              </a:rPr>
              <a:t>сайта</a:t>
            </a:r>
            <a:r>
              <a:rPr lang="uk-UA" sz="3600" b="1" i="1" kern="0" dirty="0">
                <a:solidFill>
                  <a:srgbClr val="FFFFFF"/>
                </a:solidFill>
              </a:rPr>
              <a:t>, фактична інформація?</a:t>
            </a:r>
            <a:endParaRPr lang="uk-UA" sz="3600" b="1" i="1" kern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252DCDC7-5AEA-4CEF-9767-CBE51256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74" y="3647572"/>
            <a:ext cx="5100376" cy="27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2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малювання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F3F958-FDF8-475E-A81F-256EA22F1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159" y="1196763"/>
            <a:ext cx="3973833" cy="345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CF33A9D-66DF-45FB-94D0-ADC871141112}"/>
              </a:ext>
            </a:extLst>
          </p:cNvPr>
          <p:cNvSpPr/>
          <p:nvPr/>
        </p:nvSpPr>
        <p:spPr>
          <a:xfrm>
            <a:off x="8146158" y="1801824"/>
            <a:ext cx="3278817" cy="38871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E6F32-2CE4-4F4C-B26B-351EDDF026C1}"/>
              </a:ext>
            </a:extLst>
          </p:cNvPr>
          <p:cNvSpPr txBox="1"/>
          <p:nvPr/>
        </p:nvSpPr>
        <p:spPr>
          <a:xfrm>
            <a:off x="72007" y="1196763"/>
            <a:ext cx="7735561" cy="830997"/>
          </a:xfrm>
          <a:prstGeom prst="wedgeRectCallout">
            <a:avLst>
              <a:gd name="adj1" fmla="val 54859"/>
              <a:gd name="adj2" fmla="val 4356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Зі списку </a:t>
            </a:r>
            <a:r>
              <a:rPr lang="uk-UA" sz="2400" b="1" i="1" kern="0" dirty="0">
                <a:solidFill>
                  <a:srgbClr val="FFFF00"/>
                </a:solidFill>
              </a:rPr>
              <a:t>Режим</a:t>
            </a:r>
            <a:r>
              <a:rPr lang="uk-UA" sz="2400" b="1" i="1" kern="0" dirty="0">
                <a:solidFill>
                  <a:schemeClr val="bg1"/>
                </a:solidFill>
              </a:rPr>
              <a:t> можна вибрати, як саме пензель впливатиме на зображення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FA5D1AA-9C36-4998-8472-B71BAB4A2AA0}"/>
              </a:ext>
            </a:extLst>
          </p:cNvPr>
          <p:cNvSpPr/>
          <p:nvPr/>
        </p:nvSpPr>
        <p:spPr>
          <a:xfrm>
            <a:off x="8146158" y="2269926"/>
            <a:ext cx="3939162" cy="5256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BB8792-45C9-4610-8A78-9C4530F504C1}"/>
              </a:ext>
            </a:extLst>
          </p:cNvPr>
          <p:cNvSpPr txBox="1"/>
          <p:nvPr/>
        </p:nvSpPr>
        <p:spPr>
          <a:xfrm>
            <a:off x="72007" y="2165419"/>
            <a:ext cx="7735561" cy="830997"/>
          </a:xfrm>
          <a:prstGeom prst="wedgeRectCallout">
            <a:avLst>
              <a:gd name="adj1" fmla="val 56288"/>
              <a:gd name="adj2" fmla="val 124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Регулятори призначено для змінення щільності (непрозорості) пензля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C9EBFBA-21E0-4251-B267-9290CB4A725D}"/>
              </a:ext>
            </a:extLst>
          </p:cNvPr>
          <p:cNvSpPr/>
          <p:nvPr/>
        </p:nvSpPr>
        <p:spPr>
          <a:xfrm>
            <a:off x="8160510" y="2893164"/>
            <a:ext cx="500946" cy="5256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B9B34F-B4B1-4835-AE2A-F8FAA483F9F9}"/>
              </a:ext>
            </a:extLst>
          </p:cNvPr>
          <p:cNvSpPr txBox="1"/>
          <p:nvPr/>
        </p:nvSpPr>
        <p:spPr>
          <a:xfrm>
            <a:off x="72007" y="3139910"/>
            <a:ext cx="7735561" cy="830997"/>
          </a:xfrm>
          <a:prstGeom prst="wedgeRectCallout">
            <a:avLst>
              <a:gd name="adj1" fmla="val 56682"/>
              <a:gd name="adj2" fmla="val -458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Кнопкою </a:t>
            </a:r>
            <a:r>
              <a:rPr lang="uk-UA" sz="2400" b="1" i="1" kern="0" dirty="0">
                <a:solidFill>
                  <a:srgbClr val="FFFF00"/>
                </a:solidFill>
              </a:rPr>
              <a:t>Пензель</a:t>
            </a:r>
            <a:r>
              <a:rPr lang="uk-UA" sz="2400" b="1" i="1" kern="0" dirty="0">
                <a:solidFill>
                  <a:schemeClr val="bg1"/>
                </a:solidFill>
              </a:rPr>
              <a:t> розкривається список пензлів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62EC3EC1-E3B3-4AB0-BC54-E2932343F897}"/>
              </a:ext>
            </a:extLst>
          </p:cNvPr>
          <p:cNvSpPr/>
          <p:nvPr/>
        </p:nvSpPr>
        <p:spPr>
          <a:xfrm>
            <a:off x="8698774" y="3104350"/>
            <a:ext cx="2917916" cy="31449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3002CCC-90BF-473E-AF74-005181F28849}"/>
              </a:ext>
            </a:extLst>
          </p:cNvPr>
          <p:cNvSpPr/>
          <p:nvPr/>
        </p:nvSpPr>
        <p:spPr>
          <a:xfrm>
            <a:off x="8163494" y="3511092"/>
            <a:ext cx="3261481" cy="5256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5F393D-4583-4231-96B9-22E40DF8F83D}"/>
              </a:ext>
            </a:extLst>
          </p:cNvPr>
          <p:cNvSpPr txBox="1"/>
          <p:nvPr/>
        </p:nvSpPr>
        <p:spPr>
          <a:xfrm>
            <a:off x="72007" y="4114401"/>
            <a:ext cx="7735561" cy="830997"/>
          </a:xfrm>
          <a:prstGeom prst="wedgeRectCallout">
            <a:avLst>
              <a:gd name="adj1" fmla="val 64216"/>
              <a:gd name="adj2" fmla="val -13893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У даному полі зазначається назва вибраного пензля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B570EC1-19AC-455A-9A83-6B5C5FBB2B6B}"/>
              </a:ext>
            </a:extLst>
          </p:cNvPr>
          <p:cNvSpPr/>
          <p:nvPr/>
        </p:nvSpPr>
        <p:spPr>
          <a:xfrm>
            <a:off x="8163494" y="4082894"/>
            <a:ext cx="3261481" cy="52567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3DFFA-2D16-4F8E-99D0-AE062397396F}"/>
              </a:ext>
            </a:extLst>
          </p:cNvPr>
          <p:cNvSpPr txBox="1"/>
          <p:nvPr/>
        </p:nvSpPr>
        <p:spPr>
          <a:xfrm>
            <a:off x="8146158" y="4719560"/>
            <a:ext cx="3973834" cy="1200329"/>
          </a:xfrm>
          <a:prstGeom prst="wedgeRectCallout">
            <a:avLst>
              <a:gd name="adj1" fmla="val 886"/>
              <a:gd name="adj2" fmla="val -720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Для змінення співвідношення сторін пензля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AFC904-7C5E-44E9-8D48-F08896536E93}"/>
              </a:ext>
            </a:extLst>
          </p:cNvPr>
          <p:cNvSpPr txBox="1"/>
          <p:nvPr/>
        </p:nvSpPr>
        <p:spPr>
          <a:xfrm>
            <a:off x="72007" y="5088892"/>
            <a:ext cx="7735561" cy="830997"/>
          </a:xfrm>
          <a:prstGeom prst="wedgeRectCallout">
            <a:avLst>
              <a:gd name="adj1" fmla="val 60705"/>
              <a:gd name="adj2" fmla="val -18618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chemeClr val="bg1"/>
                </a:solidFill>
              </a:rPr>
              <a:t>Регулятори призначено для змінення розміру пензля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4" grpId="0" animBg="1"/>
      <p:bldP spid="19" grpId="0" animBg="1"/>
      <p:bldP spid="20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Інструменти малювання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Інструменти  </a:t>
            </a:r>
            <a:r>
              <a:rPr lang="uk-UA" sz="2800" b="1" i="1" kern="0" dirty="0">
                <a:solidFill>
                  <a:srgbClr val="FFFF00"/>
                </a:solidFill>
              </a:rPr>
              <a:t>Пензель</a:t>
            </a:r>
            <a:r>
              <a:rPr lang="uk-UA" sz="2800" b="1" i="1" kern="0" dirty="0">
                <a:solidFill>
                  <a:schemeClr val="bg1"/>
                </a:solidFill>
              </a:rPr>
              <a:t>,  </a:t>
            </a:r>
            <a:r>
              <a:rPr lang="uk-UA" sz="2800" b="1" i="1" kern="0" dirty="0">
                <a:solidFill>
                  <a:srgbClr val="FFFF00"/>
                </a:solidFill>
              </a:rPr>
              <a:t>Олівець</a:t>
            </a:r>
            <a:r>
              <a:rPr lang="uk-UA" sz="2800" b="1" i="1" kern="0" dirty="0">
                <a:solidFill>
                  <a:schemeClr val="bg1"/>
                </a:solidFill>
              </a:rPr>
              <a:t>,  </a:t>
            </a:r>
            <a:r>
              <a:rPr lang="uk-UA" sz="2800" b="1" i="1" kern="0" dirty="0">
                <a:solidFill>
                  <a:srgbClr val="FFFF00"/>
                </a:solidFill>
              </a:rPr>
              <a:t>Аерограф</a:t>
            </a:r>
            <a:r>
              <a:rPr lang="uk-UA" sz="2800" b="1" i="1" kern="0" dirty="0">
                <a:solidFill>
                  <a:schemeClr val="bg1"/>
                </a:solidFill>
              </a:rPr>
              <a:t> і  </a:t>
            </a:r>
            <a:r>
              <a:rPr lang="uk-UA" sz="2800" b="1" i="1" kern="0" dirty="0">
                <a:solidFill>
                  <a:srgbClr val="FFFF00"/>
                </a:solidFill>
              </a:rPr>
              <a:t>Гумка</a:t>
            </a:r>
            <a:r>
              <a:rPr lang="uk-UA" sz="2800" b="1" i="1" kern="0" dirty="0">
                <a:solidFill>
                  <a:schemeClr val="bg1"/>
                </a:solidFill>
              </a:rPr>
              <a:t> використовують спільний набір  «пензлів»: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6DD191D-FDA1-4779-8035-0A44664988D6}"/>
              </a:ext>
            </a:extLst>
          </p:cNvPr>
          <p:cNvSpPr/>
          <p:nvPr/>
        </p:nvSpPr>
        <p:spPr>
          <a:xfrm>
            <a:off x="72007" y="2274189"/>
            <a:ext cx="1585971" cy="6297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Значок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FC98A5C-84B5-43ED-904A-F7143AB92A2C}"/>
              </a:ext>
            </a:extLst>
          </p:cNvPr>
          <p:cNvSpPr/>
          <p:nvPr/>
        </p:nvSpPr>
        <p:spPr>
          <a:xfrm>
            <a:off x="1759240" y="2274188"/>
            <a:ext cx="2384923" cy="6297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Інструмент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73FA572-8CB8-4C47-A818-A71A95D0FAE1}"/>
              </a:ext>
            </a:extLst>
          </p:cNvPr>
          <p:cNvSpPr/>
          <p:nvPr/>
        </p:nvSpPr>
        <p:spPr>
          <a:xfrm>
            <a:off x="4245425" y="2274189"/>
            <a:ext cx="7876725" cy="62978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Опис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0EB43AF2-7229-428F-95BC-4847C9A3A3D6}"/>
              </a:ext>
            </a:extLst>
          </p:cNvPr>
          <p:cNvSpPr/>
          <p:nvPr/>
        </p:nvSpPr>
        <p:spPr>
          <a:xfrm>
            <a:off x="1759240" y="3027291"/>
            <a:ext cx="2384923" cy="776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Олівець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C0BF924-7891-456D-B891-70294D7FD93F}"/>
              </a:ext>
            </a:extLst>
          </p:cNvPr>
          <p:cNvSpPr/>
          <p:nvPr/>
        </p:nvSpPr>
        <p:spPr>
          <a:xfrm>
            <a:off x="4245425" y="3027292"/>
            <a:ext cx="7876725" cy="77601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Відрізняється тим, що накреслені ним лінії не мають напівпрозорих ділянок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BA7A8A0-B4BB-4B74-B9A2-F0F4FC51AB91}"/>
              </a:ext>
            </a:extLst>
          </p:cNvPr>
          <p:cNvSpPr/>
          <p:nvPr/>
        </p:nvSpPr>
        <p:spPr>
          <a:xfrm>
            <a:off x="1759240" y="3926620"/>
            <a:ext cx="2384923" cy="10550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Аерограф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0635A421-089F-4E57-BB6E-B973FD8DA4AF}"/>
              </a:ext>
            </a:extLst>
          </p:cNvPr>
          <p:cNvSpPr/>
          <p:nvPr/>
        </p:nvSpPr>
        <p:spPr>
          <a:xfrm>
            <a:off x="4245425" y="3926621"/>
            <a:ext cx="7876725" cy="10550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Діє аналогічно </a:t>
            </a:r>
            <a:r>
              <a:rPr lang="uk-UA" sz="2200" b="1" i="1" kern="0" dirty="0">
                <a:solidFill>
                  <a:srgbClr val="FFFF00"/>
                </a:solidFill>
              </a:rPr>
              <a:t>Пензлю</a:t>
            </a:r>
            <a:r>
              <a:rPr lang="uk-UA" sz="2200" b="1" i="1" kern="0" dirty="0">
                <a:solidFill>
                  <a:srgbClr val="FFFFFF"/>
                </a:solidFill>
              </a:rPr>
              <a:t>, але щільність його сліду залежить від тривалості утримання кнопки миші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E1593CA8-D197-4ABA-A034-84FCF800030B}"/>
              </a:ext>
            </a:extLst>
          </p:cNvPr>
          <p:cNvSpPr/>
          <p:nvPr/>
        </p:nvSpPr>
        <p:spPr>
          <a:xfrm>
            <a:off x="1759240" y="5105017"/>
            <a:ext cx="2384923" cy="1456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Гумка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75A47BF-253E-433F-A0F9-8C1BFDC40CE3}"/>
              </a:ext>
            </a:extLst>
          </p:cNvPr>
          <p:cNvSpPr/>
          <p:nvPr/>
        </p:nvSpPr>
        <p:spPr>
          <a:xfrm>
            <a:off x="4245425" y="5105018"/>
            <a:ext cx="7876725" cy="14565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200" b="1" i="1" kern="0" dirty="0">
                <a:solidFill>
                  <a:srgbClr val="FFFFFF"/>
                </a:solidFill>
              </a:rPr>
              <a:t>Дозволяє стирати ділянки малюнка. Якщо для шару </a:t>
            </a:r>
            <a:r>
              <a:rPr lang="uk-UA" sz="2200" b="1" i="1" kern="0" dirty="0" err="1">
                <a:solidFill>
                  <a:srgbClr val="FFFFFF"/>
                </a:solidFill>
              </a:rPr>
              <a:t>увімкнено</a:t>
            </a:r>
            <a:r>
              <a:rPr lang="uk-UA" sz="2200" b="1" i="1" kern="0" dirty="0">
                <a:solidFill>
                  <a:srgbClr val="FFFFFF"/>
                </a:solidFill>
              </a:rPr>
              <a:t> прозорість, то слід  Гумки стане прозорим (див. далі), інакше він буде зафарбований кольором тла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4D454D-7424-4C38-AABD-DC31440EC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94" y="3040994"/>
            <a:ext cx="890973" cy="7760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DAD95A-549A-4EC9-A34B-7C1FE47A4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97" y="4066153"/>
            <a:ext cx="900170" cy="7760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975A46-7251-4989-A317-65E911F55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05" y="5441807"/>
            <a:ext cx="890973" cy="7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Кадрування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90C59CCE-8D70-4271-A5DA-44410EB86584}"/>
              </a:ext>
            </a:extLst>
          </p:cNvPr>
          <p:cNvGrpSpPr/>
          <p:nvPr/>
        </p:nvGrpSpPr>
        <p:grpSpPr>
          <a:xfrm>
            <a:off x="72008" y="1196763"/>
            <a:ext cx="12050142" cy="1384995"/>
            <a:chOff x="72008" y="1196763"/>
            <a:chExt cx="12050142" cy="13849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75755-8471-40D5-BAE5-31F112895AF7}"/>
                </a:ext>
              </a:extLst>
            </p:cNvPr>
            <p:cNvSpPr txBox="1"/>
            <p:nvPr/>
          </p:nvSpPr>
          <p:spPr>
            <a:xfrm>
              <a:off x="72008" y="1196763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chemeClr val="bg1"/>
                  </a:solidFill>
                </a:rPr>
                <a:t>Графічний редактор </a:t>
              </a:r>
              <a:r>
                <a:rPr lang="en-US" sz="2800" b="1" i="1" kern="0" dirty="0">
                  <a:solidFill>
                    <a:srgbClr val="FFFF00"/>
                  </a:solidFill>
                </a:rPr>
                <a:t>GIMP</a:t>
              </a:r>
              <a:r>
                <a:rPr lang="en-US" sz="2800" b="1" i="1" kern="0" dirty="0">
                  <a:solidFill>
                    <a:schemeClr val="bg1"/>
                  </a:solidFill>
                </a:rPr>
                <a:t> 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дає змогу </a:t>
              </a:r>
              <a:r>
                <a:rPr lang="uk-UA" sz="2800" b="1" i="1" kern="0" dirty="0" err="1">
                  <a:solidFill>
                    <a:schemeClr val="bg1"/>
                  </a:solidFill>
                </a:rPr>
                <a:t>кадрувати</a:t>
              </a:r>
              <a:r>
                <a:rPr lang="uk-UA" sz="2800" b="1" i="1" kern="0" dirty="0">
                  <a:solidFill>
                    <a:schemeClr val="bg1"/>
                  </a:solidFill>
                </a:rPr>
                <a:t> зображення, тобто дуже точно обрізати його інструментом  Кадрування     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A701168-A484-4A91-BA02-DDFEA6DED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7665" y="2062545"/>
              <a:ext cx="535495" cy="51490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53DA24-6604-44A6-A800-23D5002C29DD}"/>
              </a:ext>
            </a:extLst>
          </p:cNvPr>
          <p:cNvSpPr txBox="1"/>
          <p:nvPr/>
        </p:nvSpPr>
        <p:spPr>
          <a:xfrm>
            <a:off x="70929" y="26596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 </a:t>
            </a:r>
            <a:r>
              <a:rPr lang="uk-UA" sz="2800" b="1" i="1" kern="0" dirty="0">
                <a:solidFill>
                  <a:srgbClr val="FFFF00"/>
                </a:solidFill>
              </a:rPr>
              <a:t>вилучити зайві ділянки малюнка</a:t>
            </a:r>
            <a:r>
              <a:rPr lang="uk-UA" sz="2800" b="1" i="1" kern="0" dirty="0">
                <a:solidFill>
                  <a:schemeClr val="bg1"/>
                </a:solidFill>
              </a:rPr>
              <a:t>, слід: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51D1B2B-F06C-4E4C-8286-CF1626C78D90}"/>
              </a:ext>
            </a:extLst>
          </p:cNvPr>
          <p:cNvGraphicFramePr/>
          <p:nvPr/>
        </p:nvGraphicFramePr>
        <p:xfrm>
          <a:off x="72008" y="3336053"/>
          <a:ext cx="12050142" cy="3355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49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роботу над малюнком не завершено, його потрібно зберегти для подальшої роботи.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файл із зображенням </a:t>
            </a:r>
            <a:r>
              <a:rPr lang="uk-UA" sz="2800" b="1" i="1" kern="0" dirty="0">
                <a:solidFill>
                  <a:schemeClr val="bg1"/>
                </a:solidFill>
              </a:rPr>
              <a:t>для подальшої роботи, потрібно: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EF445F-419A-45AD-B9CC-9D43230EA3A5}"/>
              </a:ext>
            </a:extLst>
          </p:cNvPr>
          <p:cNvSpPr txBox="1"/>
          <p:nvPr/>
        </p:nvSpPr>
        <p:spPr>
          <a:xfrm>
            <a:off x="341644" y="3136094"/>
            <a:ext cx="1178050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вибрати команду меню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BDCA70-E6B4-434C-B21F-FD093C2579D0}"/>
              </a:ext>
            </a:extLst>
          </p:cNvPr>
          <p:cNvSpPr txBox="1"/>
          <p:nvPr/>
        </p:nvSpPr>
        <p:spPr>
          <a:xfrm>
            <a:off x="341644" y="3782763"/>
            <a:ext cx="1178050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 діалоговому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Збереження зображення</a:t>
            </a:r>
            <a:r>
              <a:rPr lang="uk-UA" sz="2800" b="1" i="1" kern="0" dirty="0">
                <a:solidFill>
                  <a:schemeClr val="bg1"/>
                </a:solidFill>
              </a:rPr>
              <a:t>, що відкриється, вибрати папку і назву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65A49-1358-4097-86F2-C9BCB8665A67}"/>
              </a:ext>
            </a:extLst>
          </p:cNvPr>
          <p:cNvSpPr txBox="1"/>
          <p:nvPr/>
        </p:nvSpPr>
        <p:spPr>
          <a:xfrm>
            <a:off x="341644" y="4860319"/>
            <a:ext cx="1178050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клацнути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3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зображення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Файл буде збережено у форматі  </a:t>
            </a:r>
            <a:r>
              <a:rPr lang="en-US" sz="2800" b="1" i="1" kern="0" dirty="0">
                <a:solidFill>
                  <a:srgbClr val="FFFF00"/>
                </a:solidFill>
              </a:rPr>
              <a:t>XCF</a:t>
            </a:r>
            <a:r>
              <a:rPr lang="en-US" sz="2800" b="1" i="1" kern="0" dirty="0">
                <a:solidFill>
                  <a:schemeClr val="bg1"/>
                </a:solidFill>
              </a:rPr>
              <a:t> — </a:t>
            </a:r>
            <a:r>
              <a:rPr lang="uk-UA" sz="2800" b="1" i="1" kern="0" dirty="0">
                <a:solidFill>
                  <a:schemeClr val="bg1"/>
                </a:solidFill>
              </a:rPr>
              <a:t>спеціальному форматі графічного редактора  </a:t>
            </a:r>
            <a:r>
              <a:rPr lang="en-US" sz="2800" b="1" i="1" kern="0" dirty="0">
                <a:solidFill>
                  <a:schemeClr val="bg1"/>
                </a:solidFill>
              </a:rPr>
              <a:t>GIMP .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4C4BBF-D2B2-4F74-993E-3777FD8AA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3656" y="2247921"/>
            <a:ext cx="4705563" cy="3970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13D01E-F330-43C8-816D-0E3727ACC22D}"/>
              </a:ext>
            </a:extLst>
          </p:cNvPr>
          <p:cNvSpPr txBox="1"/>
          <p:nvPr/>
        </p:nvSpPr>
        <p:spPr>
          <a:xfrm>
            <a:off x="72008" y="2247920"/>
            <a:ext cx="698193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роботу над малюнком завершено, то його слід експортувати в потрібний растровий формат. Для цього слід вибрати команду меню 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Експортувати</a:t>
            </a:r>
            <a:r>
              <a:rPr lang="uk-UA" sz="2800" b="1" i="1" kern="0" dirty="0">
                <a:solidFill>
                  <a:schemeClr val="bg1"/>
                </a:solidFill>
              </a:rPr>
              <a:t>, а потім у діалоговому вікні — папку, назву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і формат для збереження.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7AB6AFB-4798-4E17-B665-96552569844B}"/>
              </a:ext>
            </a:extLst>
          </p:cNvPr>
          <p:cNvSpPr/>
          <p:nvPr/>
        </p:nvSpPr>
        <p:spPr>
          <a:xfrm>
            <a:off x="7253656" y="5887968"/>
            <a:ext cx="4633544" cy="33027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8A477B83-9616-4C19-B5E4-6ABC74C2B2F1}"/>
              </a:ext>
            </a:extLst>
          </p:cNvPr>
          <p:cNvSpPr/>
          <p:nvPr/>
        </p:nvSpPr>
        <p:spPr>
          <a:xfrm rot="18900000">
            <a:off x="8022376" y="524249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1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фоновий малюнок</a:t>
            </a:r>
            <a:br>
              <a:rPr lang="uk-UA" dirty="0"/>
            </a:br>
            <a:r>
              <a:rPr lang="uk-UA" dirty="0"/>
              <a:t>на веб-сторінку?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70575" y="497688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фонову картинку на веб-сторінку, задайте шлях до зображення всередині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url</a:t>
            </a:r>
            <a:r>
              <a:rPr lang="uk-UA" sz="2800" b="1" i="1" kern="0" dirty="0">
                <a:solidFill>
                  <a:srgbClr val="FFFFFF"/>
                </a:solidFill>
              </a:rPr>
              <a:t> стильової властивості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background</a:t>
            </a:r>
            <a:r>
              <a:rPr lang="uk-UA" sz="2800" b="1" i="1" kern="0" dirty="0">
                <a:solidFill>
                  <a:srgbClr val="FFFFFF"/>
                </a:solidFill>
              </a:rPr>
              <a:t>, яке в свою чергу додається до селектора </a:t>
            </a:r>
            <a:r>
              <a:rPr lang="uk-UA" sz="2800" b="1" i="1" kern="0" dirty="0" err="1">
                <a:solidFill>
                  <a:srgbClr val="FFFF00"/>
                </a:solidFill>
              </a:rPr>
              <a:t>body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C8DB2-B3CB-47B0-8A03-E61CBDA8B434}"/>
              </a:ext>
            </a:extLst>
          </p:cNvPr>
          <p:cNvSpPr txBox="1"/>
          <p:nvPr/>
        </p:nvSpPr>
        <p:spPr>
          <a:xfrm>
            <a:off x="70929" y="3146143"/>
            <a:ext cx="12050142" cy="304698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&lt;style&gt;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body { background: </a:t>
            </a:r>
            <a:r>
              <a:rPr lang="en-US" sz="4800" b="1" i="1" kern="0" dirty="0" err="1">
                <a:solidFill>
                  <a:srgbClr val="FFFFFF"/>
                </a:solidFill>
              </a:rPr>
              <a:t>url</a:t>
            </a:r>
            <a:r>
              <a:rPr lang="en-US" sz="4800" b="1" i="1" kern="0" dirty="0">
                <a:solidFill>
                  <a:srgbClr val="FFFFFF"/>
                </a:solidFill>
              </a:rPr>
              <a:t>(</a:t>
            </a:r>
            <a:r>
              <a:rPr lang="uk-UA" sz="4800" b="1" i="1" kern="0" dirty="0">
                <a:solidFill>
                  <a:srgbClr val="FFFFFF"/>
                </a:solidFill>
              </a:rPr>
              <a:t>шлях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до </a:t>
            </a:r>
            <a:r>
              <a:rPr lang="uk-UA" sz="4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4800" b="1" i="1" kern="0" dirty="0">
                <a:solidFill>
                  <a:srgbClr val="FFFFFF"/>
                </a:solidFill>
              </a:rPr>
              <a:t>); }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&lt;/</a:t>
            </a:r>
            <a:r>
              <a:rPr lang="en-US" sz="4800" b="1" i="1" kern="0" dirty="0">
                <a:solidFill>
                  <a:srgbClr val="FFFFFF"/>
                </a:solidFill>
              </a:rPr>
              <a:t>style&gt;</a:t>
            </a:r>
            <a:endParaRPr lang="uk-UA" sz="4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фоновий малюнок</a:t>
            </a:r>
            <a:br>
              <a:rPr lang="uk-UA" dirty="0"/>
            </a:br>
            <a:r>
              <a:rPr lang="uk-UA" dirty="0"/>
              <a:t>на веб-сторінку?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70575" y="497688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4640669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Додаючи фонову картинку, врахуйте, що зображення завантажується не відразу, тому колір фону повинен бути таким, щоб зберегти достатній контраст між кольором тексту і фону.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Ð²ÐµÐ± Ð´Ð¸Ð·Ð°Ð¹Ð½&quot;">
            <a:extLst>
              <a:ext uri="{FF2B5EF4-FFF2-40B4-BE49-F238E27FC236}">
                <a16:creationId xmlns:a16="http://schemas.microsoft.com/office/drawing/2014/main" id="{5B0EB316-6169-494F-891F-74AEEEE1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238" y="1196763"/>
            <a:ext cx="7291754" cy="546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додати фоновий малюнок</a:t>
            </a:r>
            <a:br>
              <a:rPr lang="uk-UA" dirty="0"/>
            </a:br>
            <a:r>
              <a:rPr lang="uk-UA" dirty="0"/>
              <a:t>на веб-сторінку?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70575" y="497688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C6562C-8512-492B-9434-9B67B0A54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757" y="1196763"/>
            <a:ext cx="6975236" cy="547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1B30B-6D4E-4835-986B-75FEA72DF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3481270"/>
            <a:ext cx="4972265" cy="266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972265" cy="954107"/>
          </a:xfrm>
          <a:prstGeom prst="wedgeRectCallout">
            <a:avLst>
              <a:gd name="adj1" fmla="val 57173"/>
              <a:gd name="adj2" fmla="val 50915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Код сторінки може мати такий вигляд: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9791A-24D0-45E7-A50D-24281763C3FE}"/>
              </a:ext>
            </a:extLst>
          </p:cNvPr>
          <p:cNvSpPr txBox="1"/>
          <p:nvPr/>
        </p:nvSpPr>
        <p:spPr>
          <a:xfrm>
            <a:off x="72007" y="2326509"/>
            <a:ext cx="4972265" cy="954107"/>
          </a:xfrm>
          <a:prstGeom prst="wedgeRectCallout">
            <a:avLst>
              <a:gd name="adj1" fmla="val 2609"/>
              <a:gd name="adj2" fmla="val 90936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виглядатиме сторінка в браузері:</a:t>
            </a:r>
          </a:p>
        </p:txBody>
      </p:sp>
    </p:spTree>
    <p:extLst>
      <p:ext uri="{BB962C8B-B14F-4D97-AF65-F5344CB8AC3E}">
        <p14:creationId xmlns:p14="http://schemas.microsoft.com/office/powerpoint/2010/main" val="25418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Продовж речення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цьому </a:t>
            </a:r>
            <a:r>
              <a:rPr lang="uk-UA" sz="2800" b="1" i="1" kern="0" dirty="0" err="1">
                <a:solidFill>
                  <a:srgbClr val="FFFFFF"/>
                </a:solidFill>
              </a:rPr>
              <a:t>уроці</a:t>
            </a:r>
            <a:r>
              <a:rPr lang="uk-UA" sz="2800" b="1" i="1" kern="0" dirty="0">
                <a:solidFill>
                  <a:srgbClr val="FFFFFF"/>
                </a:solidFill>
              </a:rPr>
              <a:t> мені запам’яталося...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1594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Було цікаво...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35119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 зрозумів...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99599C-B348-4D4A-98AD-D6874981D0C8}"/>
              </a:ext>
            </a:extLst>
          </p:cNvPr>
          <p:cNvSpPr txBox="1"/>
          <p:nvPr/>
        </p:nvSpPr>
        <p:spPr>
          <a:xfrm>
            <a:off x="70929" y="305429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 зробив...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A484D8-B7BE-4F03-B9F9-783B408A6027}"/>
              </a:ext>
            </a:extLst>
          </p:cNvPr>
          <p:cNvSpPr txBox="1"/>
          <p:nvPr/>
        </p:nvSpPr>
        <p:spPr>
          <a:xfrm>
            <a:off x="70929" y="3692460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 замислився...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32734-2ECC-4987-893E-A67A9A2CCEE1}"/>
              </a:ext>
            </a:extLst>
          </p:cNvPr>
          <p:cNvSpPr txBox="1"/>
          <p:nvPr/>
        </p:nvSpPr>
        <p:spPr>
          <a:xfrm>
            <a:off x="70929" y="4328023"/>
            <a:ext cx="104548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Після завершення уроку в мене є бажання…</a:t>
            </a:r>
          </a:p>
        </p:txBody>
      </p:sp>
    </p:spTree>
    <p:extLst>
      <p:ext uri="{BB962C8B-B14F-4D97-AF65-F5344CB8AC3E}">
        <p14:creationId xmlns:p14="http://schemas.microsoft.com/office/powerpoint/2010/main" val="219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11" name="Підзаголовок 2">
            <a:extLst>
              <a:ext uri="{FF2B5EF4-FFF2-40B4-BE49-F238E27FC236}">
                <a16:creationId xmlns:a16="http://schemas.microsoft.com/office/drawing/2014/main" id="{344007F2-3680-4034-9226-0551AEE1327D}"/>
              </a:ext>
            </a:extLst>
          </p:cNvPr>
          <p:cNvSpPr txBox="1">
            <a:spLocks/>
          </p:cNvSpPr>
          <p:nvPr/>
        </p:nvSpPr>
        <p:spPr>
          <a:xfrm>
            <a:off x="5032382" y="3184362"/>
            <a:ext cx="7138989" cy="403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2018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12" name="Округлена прямокутна виноска 5">
            <a:extLst>
              <a:ext uri="{FF2B5EF4-FFF2-40B4-BE49-F238E27FC236}">
                <a16:creationId xmlns:a16="http://schemas.microsoft.com/office/drawing/2014/main" id="{50F6A942-D83A-4781-A35D-7D9E073D86CC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15</a:t>
            </a:r>
          </a:p>
        </p:txBody>
      </p:sp>
      <p:pic>
        <p:nvPicPr>
          <p:cNvPr id="10" name="Picture 4" descr="https://png2.kisspng.com/sh/c75f9dbb0ac2fe849707c6751266cfa3/L0KzQYm3VMA0N6FAj5H0aYP2gLBuTfNwdaF6jNd7LXnmf7B6TfdzaaFtgdU2ZHX2ebj1Tflkd58yfNd8aXfxPcjsgr1lbadqhNH5bXXxhH68gfM0a2VnUKNtMnO1RHACU8MzPGI2TaMAMkK6R4q6UsAyOWo6RuJ3Zx==/kisspng-computer-icons-graphic-design-icon-design-web-development-5ac3c4b81d2c24.9332411515227793201195.png">
            <a:extLst>
              <a:ext uri="{FF2B5EF4-FFF2-40B4-BE49-F238E27FC236}">
                <a16:creationId xmlns:a16="http://schemas.microsoft.com/office/drawing/2014/main" id="{CA4A11CC-9BE5-4C7B-AFDA-D99AC5B3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67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, photo, photography, picture, web icon">
            <a:extLst>
              <a:ext uri="{FF2B5EF4-FFF2-40B4-BE49-F238E27FC236}">
                <a16:creationId xmlns:a16="http://schemas.microsoft.com/office/drawing/2014/main" id="{9F0093B2-9184-4BF3-A1B5-E2E275F9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274" y="3662318"/>
            <a:ext cx="2357228" cy="23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створення та збереження зображень для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 Для роботи з растровою графікою є багато програм. Вони відрізняються набором засобів для опрацювання зображень: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FDA619F-0685-4165-86E2-0D9608AB7404}"/>
              </a:ext>
            </a:extLst>
          </p:cNvPr>
          <p:cNvSpPr/>
          <p:nvPr/>
        </p:nvSpPr>
        <p:spPr>
          <a:xfrm>
            <a:off x="72007" y="2697673"/>
            <a:ext cx="5972332" cy="7313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початківців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D01EA43-BD46-4BA8-BD41-6692F49A86BE}"/>
              </a:ext>
            </a:extLst>
          </p:cNvPr>
          <p:cNvSpPr/>
          <p:nvPr/>
        </p:nvSpPr>
        <p:spPr>
          <a:xfrm>
            <a:off x="6149819" y="2697673"/>
            <a:ext cx="5972332" cy="7313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професіоналів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3EBAABE-3A9A-48C5-918B-68214D4A5A9B}"/>
              </a:ext>
            </a:extLst>
          </p:cNvPr>
          <p:cNvSpPr/>
          <p:nvPr/>
        </p:nvSpPr>
        <p:spPr>
          <a:xfrm>
            <a:off x="77546" y="3544915"/>
            <a:ext cx="2887061" cy="938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kern="0" dirty="0">
                <a:solidFill>
                  <a:schemeClr val="bg1"/>
                </a:solidFill>
              </a:rPr>
              <a:t>Paint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BB99369-9556-48EF-9779-99F9F10B0182}"/>
              </a:ext>
            </a:extLst>
          </p:cNvPr>
          <p:cNvSpPr/>
          <p:nvPr/>
        </p:nvSpPr>
        <p:spPr>
          <a:xfrm>
            <a:off x="3130676" y="3544915"/>
            <a:ext cx="2887061" cy="938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KolourPaint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873C6E7-F2C8-4480-832A-583A5744C4B2}"/>
              </a:ext>
            </a:extLst>
          </p:cNvPr>
          <p:cNvSpPr/>
          <p:nvPr/>
        </p:nvSpPr>
        <p:spPr>
          <a:xfrm>
            <a:off x="6183805" y="3544915"/>
            <a:ext cx="2887061" cy="938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Adobe Photoshop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CD8B7EC-18A8-466B-A621-21BDCB56563B}"/>
              </a:ext>
            </a:extLst>
          </p:cNvPr>
          <p:cNvSpPr/>
          <p:nvPr/>
        </p:nvSpPr>
        <p:spPr>
          <a:xfrm>
            <a:off x="9235088" y="3546833"/>
            <a:ext cx="2887061" cy="93859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GIMP </a:t>
            </a:r>
            <a:r>
              <a:rPr lang="uk-UA" sz="2800" b="1" i="1" kern="0" dirty="0">
                <a:solidFill>
                  <a:schemeClr val="bg1"/>
                </a:solidFill>
              </a:rPr>
              <a:t>та </a:t>
            </a:r>
            <a:r>
              <a:rPr lang="uk-UA" sz="2800" b="1" i="1" kern="0" dirty="0" err="1">
                <a:solidFill>
                  <a:schemeClr val="bg1"/>
                </a:solidFill>
              </a:rPr>
              <a:t>ін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2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id="{BDC82291-5D0B-4CB2-AA07-2201E0D8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5" y="4497872"/>
            <a:ext cx="2073262" cy="20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 ÐµÐ·ÑÐ»ÑÑÐ°Ñ Ð¿Ð¾ÑÑÐºÑ Ð·Ð¾Ð±ÑÐ°Ð¶ÐµÐ½Ñ Ð·Ð° Ð·Ð°Ð¿Ð¸ÑÐ¾Ð¼ &quot;KolourPaint icon&quot;">
            <a:extLst>
              <a:ext uri="{FF2B5EF4-FFF2-40B4-BE49-F238E27FC236}">
                <a16:creationId xmlns:a16="http://schemas.microsoft.com/office/drawing/2014/main" id="{FC81DBDA-DADF-4806-8F18-8DA98829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61" y="4575858"/>
            <a:ext cx="1917290" cy="19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 ÐµÐ·ÑÐ»ÑÑÐ°Ñ Ð¿Ð¾ÑÑÐºÑ Ð·Ð¾Ð±ÑÐ°Ð¶ÐµÐ½Ñ Ð·Ð° Ð·Ð°Ð¿Ð¸ÑÐ¾Ð¼ &quot;Adobe Photoshop icon&quot;">
            <a:extLst>
              <a:ext uri="{FF2B5EF4-FFF2-40B4-BE49-F238E27FC236}">
                <a16:creationId xmlns:a16="http://schemas.microsoft.com/office/drawing/2014/main" id="{2996165C-4D87-4BFE-A3DE-D20D83043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099" y="4575858"/>
            <a:ext cx="1960472" cy="19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 ÐµÐ·ÑÐ»ÑÑÐ°Ñ Ð¿Ð¾ÑÑÐºÑ Ð·Ð¾Ð±ÑÐ°Ð¶ÐµÐ½Ñ Ð·Ð° Ð·Ð°Ð¿Ð¸ÑÐ¾Ð¼ &quot;GIMP icon&quot;">
            <a:extLst>
              <a:ext uri="{FF2B5EF4-FFF2-40B4-BE49-F238E27FC236}">
                <a16:creationId xmlns:a16="http://schemas.microsoft.com/office/drawing/2014/main" id="{1CFED5F0-CFA1-4AAD-A451-CBF0C2FC3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63" y="4127090"/>
            <a:ext cx="2730910" cy="273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0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створення та збереження зображень для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Розміри растрового зображення визначає кількість пікселів по горизонталі й вертикалі. Типові розміри екрана монітора в пікселях такі: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47AE4-53E8-448B-BACA-B84E2B78AC56}"/>
              </a:ext>
            </a:extLst>
          </p:cNvPr>
          <p:cNvSpPr txBox="1"/>
          <p:nvPr/>
        </p:nvSpPr>
        <p:spPr>
          <a:xfrm>
            <a:off x="72006" y="2694529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1366 х 768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5E83A1-737A-417E-917C-7285289F7548}"/>
              </a:ext>
            </a:extLst>
          </p:cNvPr>
          <p:cNvSpPr txBox="1"/>
          <p:nvPr/>
        </p:nvSpPr>
        <p:spPr>
          <a:xfrm>
            <a:off x="4110552" y="2694529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1920 х 1080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74A8F-C108-4E47-81C3-BAE677221764}"/>
              </a:ext>
            </a:extLst>
          </p:cNvPr>
          <p:cNvSpPr txBox="1"/>
          <p:nvPr/>
        </p:nvSpPr>
        <p:spPr>
          <a:xfrm>
            <a:off x="8149098" y="2694529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2048x1152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CCC74-F7E2-4D7B-B1C4-878F83D4390A}"/>
              </a:ext>
            </a:extLst>
          </p:cNvPr>
          <p:cNvSpPr txBox="1"/>
          <p:nvPr/>
        </p:nvSpPr>
        <p:spPr>
          <a:xfrm>
            <a:off x="72006" y="3320685"/>
            <a:ext cx="1205014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 кількості пікселів залежить якість зображення, адже чим їх більше, тим більше окремих деталей за їх допомогою можна зобразити.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3C0B19-A841-4B70-A964-EB7F4D6AAB67}"/>
              </a:ext>
            </a:extLst>
          </p:cNvPr>
          <p:cNvSpPr txBox="1"/>
          <p:nvPr/>
        </p:nvSpPr>
        <p:spPr>
          <a:xfrm>
            <a:off x="72006" y="4808616"/>
            <a:ext cx="1205014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Цифрове фото може мати розміри: 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7CB9BF3-8297-49F3-9ACF-A495CB55BBB6}"/>
              </a:ext>
            </a:extLst>
          </p:cNvPr>
          <p:cNvSpPr/>
          <p:nvPr/>
        </p:nvSpPr>
        <p:spPr>
          <a:xfrm>
            <a:off x="72006" y="5444608"/>
            <a:ext cx="5972332" cy="9168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2048 × 1536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0914290-2361-41A1-9084-CCE5A48E799D}"/>
              </a:ext>
            </a:extLst>
          </p:cNvPr>
          <p:cNvSpPr/>
          <p:nvPr/>
        </p:nvSpPr>
        <p:spPr>
          <a:xfrm>
            <a:off x="6149818" y="5444608"/>
            <a:ext cx="5972332" cy="9168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4320 × 3240 пікселів тощо.</a:t>
            </a:r>
          </a:p>
        </p:txBody>
      </p:sp>
    </p:spTree>
    <p:extLst>
      <p:ext uri="{BB962C8B-B14F-4D97-AF65-F5344CB8AC3E}">
        <p14:creationId xmlns:p14="http://schemas.microsoft.com/office/powerpoint/2010/main" val="41096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створення та збереження зображень для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Окрім розміру, зображення можна охарактеризувати кількістю можливих кольорів. Чим більше кольорів використано в зображенні, тим краще воно може відтворювати вигляд реальних об’єктів. 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32E72-BA33-4BCF-81CF-A5008364CADB}"/>
              </a:ext>
            </a:extLst>
          </p:cNvPr>
          <p:cNvSpPr txBox="1"/>
          <p:nvPr/>
        </p:nvSpPr>
        <p:spPr>
          <a:xfrm>
            <a:off x="1567544" y="3153388"/>
            <a:ext cx="5177386" cy="31085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Слід пам’ятати, що для кодування більшої кількості кольорів будуть потрібні довші коди, що спричиняє збільшення обсягу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Picture 2" descr="attention, notice, warning icon">
            <a:extLst>
              <a:ext uri="{FF2B5EF4-FFF2-40B4-BE49-F238E27FC236}">
                <a16:creationId xmlns:a16="http://schemas.microsoft.com/office/drawing/2014/main" id="{7CC20DB0-274F-438A-848A-396BB1C5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128197"/>
            <a:ext cx="1349130" cy="13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03DECDC-047A-4D0A-83B9-5A69782CC7C5}"/>
              </a:ext>
            </a:extLst>
          </p:cNvPr>
          <p:cNvGrpSpPr/>
          <p:nvPr/>
        </p:nvGrpSpPr>
        <p:grpSpPr>
          <a:xfrm>
            <a:off x="6986501" y="3114204"/>
            <a:ext cx="5205499" cy="3325924"/>
            <a:chOff x="1913631" y="4249048"/>
            <a:chExt cx="3582708" cy="2289082"/>
          </a:xfrm>
        </p:grpSpPr>
        <p:pic>
          <p:nvPicPr>
            <p:cNvPr id="9" name="Picture 2" descr="data, file, folder, image data, image folder icon">
              <a:extLst>
                <a:ext uri="{FF2B5EF4-FFF2-40B4-BE49-F238E27FC236}">
                  <a16:creationId xmlns:a16="http://schemas.microsoft.com/office/drawing/2014/main" id="{E778FA56-3D87-4262-8B14-08538FDB8C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3631" y="4249048"/>
              <a:ext cx="2289081" cy="228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dumbbell, fitness, gym, weight icon">
              <a:extLst>
                <a:ext uri="{FF2B5EF4-FFF2-40B4-BE49-F238E27FC236}">
                  <a16:creationId xmlns:a16="http://schemas.microsoft.com/office/drawing/2014/main" id="{1FE56E32-691A-4B60-BF60-A202C623C0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6747" y="4838538"/>
              <a:ext cx="1699592" cy="1699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71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Методи створення та збереження зображень для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Таким чином, під час створення або збереження растрового зображення слід вказати: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6" name="Picture 2" descr="adjustable, content, frame, image, photos, picture, responsive, size icon">
            <a:extLst>
              <a:ext uri="{FF2B5EF4-FFF2-40B4-BE49-F238E27FC236}">
                <a16:creationId xmlns:a16="http://schemas.microsoft.com/office/drawing/2014/main" id="{39063F51-7177-4A92-868D-93DAFB6D6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75" y="2384217"/>
            <a:ext cx="2683565" cy="26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lor wheel, palette, swatch icon">
            <a:extLst>
              <a:ext uri="{FF2B5EF4-FFF2-40B4-BE49-F238E27FC236}">
                <a16:creationId xmlns:a16="http://schemas.microsoft.com/office/drawing/2014/main" id="{D1D20DF6-DB06-46A4-8B58-3AA89D9C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88" y="2287477"/>
            <a:ext cx="2805393" cy="28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6918795-6D4D-4E26-B371-E176ED66AB4F}"/>
              </a:ext>
            </a:extLst>
          </p:cNvPr>
          <p:cNvSpPr/>
          <p:nvPr/>
        </p:nvSpPr>
        <p:spPr>
          <a:xfrm>
            <a:off x="72008" y="2312567"/>
            <a:ext cx="3183287" cy="27552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розміри зображення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BCD4068-1023-4B89-BEFD-5B72770C388A}"/>
              </a:ext>
            </a:extLst>
          </p:cNvPr>
          <p:cNvSpPr/>
          <p:nvPr/>
        </p:nvSpPr>
        <p:spPr>
          <a:xfrm>
            <a:off x="6149820" y="2312567"/>
            <a:ext cx="3166936" cy="275521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колір кожного пікселя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9AF3C-7048-4C8F-8897-474F62F3346E}"/>
              </a:ext>
            </a:extLst>
          </p:cNvPr>
          <p:cNvSpPr txBox="1"/>
          <p:nvPr/>
        </p:nvSpPr>
        <p:spPr>
          <a:xfrm>
            <a:off x="70929" y="528999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точнішого відтворення слід задавати також роздільність.</a:t>
            </a:r>
          </a:p>
        </p:txBody>
      </p:sp>
    </p:spTree>
    <p:extLst>
      <p:ext uri="{BB962C8B-B14F-4D97-AF65-F5344CB8AC3E}">
        <p14:creationId xmlns:p14="http://schemas.microsoft.com/office/powerpoint/2010/main" val="19510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 </a:t>
            </a:r>
            <a:r>
              <a:rPr lang="en-US" dirty="0"/>
              <a:t>GIMP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Нескладні малюнки зручно створювати за допомогою простого графічного редактора, наприклад  </a:t>
            </a:r>
            <a:r>
              <a:rPr lang="uk-UA" sz="2800" b="1" i="1" kern="0" dirty="0" err="1">
                <a:solidFill>
                  <a:srgbClr val="FFFF00"/>
                </a:solidFill>
              </a:rPr>
              <a:t>Paint</a:t>
            </a:r>
            <a:r>
              <a:rPr lang="uk-UA" sz="2800" b="1" i="1" kern="0" dirty="0">
                <a:solidFill>
                  <a:schemeClr val="bg1"/>
                </a:solidFill>
              </a:rPr>
              <a:t>. Проте є програми, наприклад  </a:t>
            </a:r>
            <a:r>
              <a:rPr lang="uk-UA" sz="2800" b="1" i="1" kern="0" dirty="0">
                <a:solidFill>
                  <a:srgbClr val="FFFF00"/>
                </a:solidFill>
              </a:rPr>
              <a:t>GIMP</a:t>
            </a:r>
            <a:r>
              <a:rPr lang="uk-UA" sz="2800" b="1" i="1" kern="0" dirty="0">
                <a:solidFill>
                  <a:schemeClr val="bg1"/>
                </a:solidFill>
              </a:rPr>
              <a:t>, що мають більше можливостей і дозволяють опрацьовувати значно складніші зображення.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123021-47B8-48A4-A367-93A3463C4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584877"/>
            <a:ext cx="12050142" cy="276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 </a:t>
            </a:r>
            <a:r>
              <a:rPr lang="en-US" dirty="0"/>
              <a:t>GIMP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Графічний редактор  </a:t>
            </a:r>
            <a:r>
              <a:rPr lang="uk-UA" sz="2800" b="1" i="1" kern="0" dirty="0">
                <a:solidFill>
                  <a:srgbClr val="FFFF00"/>
                </a:solidFill>
              </a:rPr>
              <a:t>GIMP</a:t>
            </a:r>
            <a:r>
              <a:rPr lang="uk-UA" sz="2800" b="1" i="1" kern="0" dirty="0">
                <a:solidFill>
                  <a:schemeClr val="bg1"/>
                </a:solidFill>
              </a:rPr>
              <a:t> розробляється інтернет-спільнотою, вільно розповсюджується і має різноманітні засоби для опрацювання растрових зображень. Програма є </a:t>
            </a:r>
            <a:r>
              <a:rPr lang="uk-UA" sz="2800" b="1" i="1" kern="0" dirty="0" err="1">
                <a:solidFill>
                  <a:schemeClr val="bg1"/>
                </a:solidFill>
              </a:rPr>
              <a:t>багатоплатформною</a:t>
            </a:r>
            <a:r>
              <a:rPr lang="uk-UA" sz="2800" b="1" i="1" kern="0" dirty="0">
                <a:solidFill>
                  <a:schemeClr val="bg1"/>
                </a:solidFill>
              </a:rPr>
              <a:t>, тобто одночасно виходять версії для різних операційних систем (Windows, </a:t>
            </a:r>
            <a:r>
              <a:rPr lang="uk-UA" sz="2800" b="1" i="1" kern="0" dirty="0" err="1">
                <a:solidFill>
                  <a:schemeClr val="bg1"/>
                </a:solidFill>
              </a:rPr>
              <a:t>Linux</a:t>
            </a:r>
            <a:r>
              <a:rPr lang="uk-UA" sz="2800" b="1" i="1" kern="0" dirty="0">
                <a:solidFill>
                  <a:schemeClr val="bg1"/>
                </a:solidFill>
              </a:rPr>
              <a:t> та ін.). 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pic>
        <p:nvPicPr>
          <p:cNvPr id="8194" name="Picture 2" descr="Download Splash Image courtesy of Aryeom">
            <a:extLst>
              <a:ext uri="{FF2B5EF4-FFF2-40B4-BE49-F238E27FC236}">
                <a16:creationId xmlns:a16="http://schemas.microsoft.com/office/drawing/2014/main" id="{825B90F9-662B-4F1F-A10D-2C1E9CEF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1" y="4000499"/>
            <a:ext cx="8423063" cy="24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hart.apis.google.com/chart?cht=qr&amp;chs=350x350&amp;chld=L&amp;choe=UTF-8&amp;chl=https%3A%2F%2Fwww.gimp.org%2Fdownloads%2F">
            <a:extLst>
              <a:ext uri="{FF2B5EF4-FFF2-40B4-BE49-F238E27FC236}">
                <a16:creationId xmlns:a16="http://schemas.microsoft.com/office/drawing/2014/main" id="{4CCC423B-3FE4-4EB9-8EB7-D4AD38409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4" t="11733" r="12249" b="12765"/>
          <a:stretch/>
        </p:blipFill>
        <p:spPr bwMode="auto">
          <a:xfrm>
            <a:off x="9347295" y="4000499"/>
            <a:ext cx="2507226" cy="251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6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Растровий графічний редактор </a:t>
            </a:r>
            <a:r>
              <a:rPr lang="en-US" dirty="0"/>
              <a:t>GIMP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575755-8471-40D5-BAE5-31F112895AF7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GIMP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дозволяє:</a:t>
            </a:r>
          </a:p>
        </p:txBody>
      </p:sp>
      <p:sp>
        <p:nvSpPr>
          <p:cNvPr id="16" name="AutoShape 61">
            <a:extLst>
              <a:ext uri="{FF2B5EF4-FFF2-40B4-BE49-F238E27FC236}">
                <a16:creationId xmlns:a16="http://schemas.microsoft.com/office/drawing/2014/main" id="{001855E2-C921-4A17-BE8E-A97942C2B8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 § 15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CAF1EE31-EC50-479B-B25F-3665F4866E45}"/>
              </a:ext>
            </a:extLst>
          </p:cNvPr>
          <p:cNvSpPr/>
          <p:nvPr/>
        </p:nvSpPr>
        <p:spPr>
          <a:xfrm>
            <a:off x="72008" y="1835223"/>
            <a:ext cx="3973050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створювати й опрацьовувати растрові малюнки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5A71641-E4B7-4429-AC5B-FCD67D896A6B}"/>
              </a:ext>
            </a:extLst>
          </p:cNvPr>
          <p:cNvSpPr/>
          <p:nvPr/>
        </p:nvSpPr>
        <p:spPr>
          <a:xfrm>
            <a:off x="4110553" y="1835223"/>
            <a:ext cx="3973050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покращувати якість фотографій на сканованих зображеннях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FC94346-5F18-413C-A906-DA710FD5199F}"/>
              </a:ext>
            </a:extLst>
          </p:cNvPr>
          <p:cNvSpPr/>
          <p:nvPr/>
        </p:nvSpPr>
        <p:spPr>
          <a:xfrm>
            <a:off x="8149101" y="1835223"/>
            <a:ext cx="3973050" cy="180181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chemeClr val="bg1"/>
                </a:solidFill>
              </a:rPr>
              <a:t>розробляти колажі, тобто об’єднувати кілька зображень в одне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59081-6971-4002-B357-330F6B9A24F0}"/>
              </a:ext>
            </a:extLst>
          </p:cNvPr>
          <p:cNvSpPr txBox="1"/>
          <p:nvPr/>
        </p:nvSpPr>
        <p:spPr>
          <a:xfrm>
            <a:off x="72006" y="376169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Завдяки цьому його використовують різні фахівці в галузі комп’ютерної графіки: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E74248FB-2D40-4400-AE56-F1A81AE77D06}"/>
              </a:ext>
            </a:extLst>
          </p:cNvPr>
          <p:cNvGrpSpPr/>
          <p:nvPr/>
        </p:nvGrpSpPr>
        <p:grpSpPr>
          <a:xfrm>
            <a:off x="72006" y="4840455"/>
            <a:ext cx="5972332" cy="1746569"/>
            <a:chOff x="72006" y="4840455"/>
            <a:chExt cx="5972332" cy="1746569"/>
          </a:xfrm>
        </p:grpSpPr>
        <p:sp>
          <p:nvSpPr>
            <p:cNvPr id="10" name="Прямокутник 9">
              <a:extLst>
                <a:ext uri="{FF2B5EF4-FFF2-40B4-BE49-F238E27FC236}">
                  <a16:creationId xmlns:a16="http://schemas.microsoft.com/office/drawing/2014/main" id="{17C17F5E-864F-44AD-B91A-BF9DA9FAED7F}"/>
                </a:ext>
              </a:extLst>
            </p:cNvPr>
            <p:cNvSpPr/>
            <p:nvPr/>
          </p:nvSpPr>
          <p:spPr>
            <a:xfrm>
              <a:off x="72006" y="4840455"/>
              <a:ext cx="5972332" cy="17465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фотографи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2050" name="Picture 2" descr="Ð ÐµÐ·ÑÐ»ÑÑÐ°Ñ Ð¿Ð¾ÑÑÐºÑ Ð·Ð¾Ð±ÑÐ°Ð¶ÐµÐ½Ñ Ð·Ð° Ð·Ð°Ð¿Ð¸ÑÐ¾Ð¼ &quot;photographer icon&quot;">
              <a:extLst>
                <a:ext uri="{FF2B5EF4-FFF2-40B4-BE49-F238E27FC236}">
                  <a16:creationId xmlns:a16="http://schemas.microsoft.com/office/drawing/2014/main" id="{78F181A4-8803-4DAA-9A33-E7068C40CA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52749" b="53724"/>
            <a:stretch/>
          </p:blipFill>
          <p:spPr bwMode="auto">
            <a:xfrm>
              <a:off x="4166349" y="4861176"/>
              <a:ext cx="1761533" cy="170512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1D69473E-034B-4741-8B0D-6C6D3C25027A}"/>
              </a:ext>
            </a:extLst>
          </p:cNvPr>
          <p:cNvGrpSpPr/>
          <p:nvPr/>
        </p:nvGrpSpPr>
        <p:grpSpPr>
          <a:xfrm>
            <a:off x="6149818" y="4840455"/>
            <a:ext cx="5972332" cy="1746569"/>
            <a:chOff x="6149818" y="4840455"/>
            <a:chExt cx="5972332" cy="1746569"/>
          </a:xfrm>
        </p:grpSpPr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CA9587BD-265D-4CF0-BDB6-65E6157124A7}"/>
                </a:ext>
              </a:extLst>
            </p:cNvPr>
            <p:cNvSpPr/>
            <p:nvPr/>
          </p:nvSpPr>
          <p:spPr>
            <a:xfrm>
              <a:off x="6149818" y="4840455"/>
              <a:ext cx="5972332" cy="174656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3200" b="1" i="1" kern="0" dirty="0">
                  <a:solidFill>
                    <a:schemeClr val="bg1"/>
                  </a:solidFill>
                </a:rPr>
                <a:t>дизайнери та ін.</a:t>
              </a:r>
              <a:endParaRPr lang="uk-UA" sz="3200" b="1" i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2052" name="Picture 4" descr="Ð ÐµÐ·ÑÐ»ÑÑÐ°Ñ Ð¿Ð¾ÑÑÐºÑ Ð·Ð¾Ð±ÑÐ°Ð¶ÐµÐ½Ñ Ð·Ð° Ð·Ð°Ð¿Ð¸ÑÐ¾Ð¼ &quot;designer Ð²ÐµÐºÑÐ¾Ñ&quot;">
              <a:extLst>
                <a:ext uri="{FF2B5EF4-FFF2-40B4-BE49-F238E27FC236}">
                  <a16:creationId xmlns:a16="http://schemas.microsoft.com/office/drawing/2014/main" id="{B105B45E-EEA9-476B-A154-7FDE9F77E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1850" y="4881355"/>
              <a:ext cx="1635169" cy="163516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6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200848</TotalTime>
  <Words>1321</Words>
  <Application>Microsoft Office PowerPoint</Application>
  <PresentationFormat>Широкоэкранный</PresentationFormat>
  <Paragraphs>177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Методи створення та збереження зображень для веб-сторінок</vt:lpstr>
      <vt:lpstr>Актуалізація опорних знань і життєвого досвіду</vt:lpstr>
      <vt:lpstr>Методи створення та збереження зображень для веб-сторінок</vt:lpstr>
      <vt:lpstr>Методи створення та збереження зображень для веб-сторінок</vt:lpstr>
      <vt:lpstr>Методи створення та збереження зображень для веб-сторінок</vt:lpstr>
      <vt:lpstr>Методи створення та збереження зображень для веб-сторінок</vt:lpstr>
      <vt:lpstr>Растровий графічний редактор GIMP</vt:lpstr>
      <vt:lpstr>Растровий графічний редактор GIMP</vt:lpstr>
      <vt:lpstr>Растровий графічний редактор GIMP</vt:lpstr>
      <vt:lpstr>Растровий графічний редактор GIMP</vt:lpstr>
      <vt:lpstr>Вікно програми GIMP</vt:lpstr>
      <vt:lpstr>Растровий графічний редактор GIMP</vt:lpstr>
      <vt:lpstr>Створення й опрацювання зображення</vt:lpstr>
      <vt:lpstr>Вибір кольорів</vt:lpstr>
      <vt:lpstr>Вибір кольорів</vt:lpstr>
      <vt:lpstr>Огляд засобів керування</vt:lpstr>
      <vt:lpstr>Огляд засобів керування</vt:lpstr>
      <vt:lpstr>Огляд засобів керування</vt:lpstr>
      <vt:lpstr>Інструменти малювання</vt:lpstr>
      <vt:lpstr>Інструменти малювання</vt:lpstr>
      <vt:lpstr>Інструменти малювання</vt:lpstr>
      <vt:lpstr>Кадрування зображення</vt:lpstr>
      <vt:lpstr>Збереження зображення</vt:lpstr>
      <vt:lpstr>Збереження зображення</vt:lpstr>
      <vt:lpstr>Як додати фоновий малюнок на веб-сторінку?</vt:lpstr>
      <vt:lpstr>Як додати фоновий малюнок на веб-сторінку?</vt:lpstr>
      <vt:lpstr>Як додати фоновий малюнок на веб-сторінку?</vt:lpstr>
      <vt:lpstr>Продовж речення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Zoe</cp:lastModifiedBy>
  <cp:revision>630</cp:revision>
  <dcterms:created xsi:type="dcterms:W3CDTF">2016-06-06T19:48:43Z</dcterms:created>
  <dcterms:modified xsi:type="dcterms:W3CDTF">2021-10-28T14:10:50Z</dcterms:modified>
</cp:coreProperties>
</file>