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242" r:id="rId3"/>
    <p:sldId id="1243" r:id="rId4"/>
    <p:sldId id="1245" r:id="rId5"/>
    <p:sldId id="1246" r:id="rId6"/>
    <p:sldId id="1248" r:id="rId7"/>
    <p:sldId id="1250" r:id="rId8"/>
    <p:sldId id="1251" r:id="rId9"/>
    <p:sldId id="1254" r:id="rId10"/>
    <p:sldId id="1255" r:id="rId11"/>
    <p:sldId id="1252" r:id="rId12"/>
    <p:sldId id="1253" r:id="rId13"/>
    <p:sldId id="1249" r:id="rId14"/>
    <p:sldId id="1256" r:id="rId15"/>
    <p:sldId id="1257" r:id="rId16"/>
    <p:sldId id="1258" r:id="rId17"/>
    <p:sldId id="1259" r:id="rId18"/>
    <p:sldId id="1260" r:id="rId19"/>
    <p:sldId id="1261" r:id="rId20"/>
    <p:sldId id="1262" r:id="rId21"/>
    <p:sldId id="1263" r:id="rId22"/>
    <p:sldId id="1266" r:id="rId23"/>
    <p:sldId id="1267" r:id="rId24"/>
    <p:sldId id="1268" r:id="rId25"/>
    <p:sldId id="1269" r:id="rId26"/>
    <p:sldId id="1270" r:id="rId27"/>
    <p:sldId id="1271" r:id="rId28"/>
    <p:sldId id="335" r:id="rId29"/>
    <p:sldId id="1148" r:id="rId30"/>
    <p:sldId id="643" r:id="rId31"/>
    <p:sldId id="644" r:id="rId32"/>
    <p:sldId id="304" r:id="rId3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A200"/>
    <a:srgbClr val="00C000"/>
    <a:srgbClr val="9C5BCD"/>
    <a:srgbClr val="9E5ECE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800" i="1" noProof="0" dirty="0"/>
            <a:t>видів меблів,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їх розташування, 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вибору видів і кольору шпалер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800" i="1" noProof="0" dirty="0"/>
            <a:t>Вибору штор та ін.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27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27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27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27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4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Аналіз умови задачі.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Створення комп'ютерної моделі.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Розробка плану проведення комп'ютерного експерименту.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4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Проведення комп'ютерного експерименту.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F374F58C-EB2A-4DAB-A18C-88122204DFE2}">
      <dgm:prSet custT="1"/>
      <dgm:spPr>
        <a:solidFill>
          <a:srgbClr val="008000"/>
        </a:solidFill>
      </dgm:spPr>
      <dgm:t>
        <a:bodyPr/>
        <a:lstStyle/>
        <a:p>
          <a:r>
            <a:rPr lang="uk-UA" sz="2400" i="1" noProof="0" dirty="0"/>
            <a:t>5</a:t>
          </a:r>
        </a:p>
      </dgm:t>
    </dgm:pt>
    <dgm:pt modelId="{AEE2AB6D-49B1-41FC-8208-C993457DA78C}" type="par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498D3C6A-AC2D-4D14-A0CF-0F4AB516345B}" type="sib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B475EEBB-264E-46F2-AF39-9E5FB4C3BE66}">
      <dgm:prSet custT="1"/>
      <dgm:spPr>
        <a:solidFill>
          <a:srgbClr val="00800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Аналіз отриманих результатів.</a:t>
          </a:r>
        </a:p>
      </dgm:t>
    </dgm:pt>
    <dgm:pt modelId="{2E1F1521-1DB5-4241-B00A-C0C4C6BD7160}" type="par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66595C30-3806-4750-9A33-3C3398AAF847}" type="sib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5" custScaleY="1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5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5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D2266-D1F5-4340-BFC3-C47B398908AF}" type="pres">
      <dgm:prSet presAssocID="{BD2FBB3C-F6C2-44FB-ADE3-293FFDDC2A2E}" presName="descendantText" presStyleLbl="alignAcc1" presStyleIdx="3" presStyleCnt="5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170C1-9E6D-4B14-AA4E-A2B4D348D49E}" type="pres">
      <dgm:prSet presAssocID="{CBD0887E-48FF-4408-8A40-C2998DEE25A6}" presName="sp" presStyleCnt="0"/>
      <dgm:spPr/>
    </dgm:pt>
    <dgm:pt modelId="{3BB0B817-E768-42E1-B48F-A9B44B82C157}" type="pres">
      <dgm:prSet presAssocID="{F374F58C-EB2A-4DAB-A18C-88122204DFE2}" presName="composite" presStyleCnt="0"/>
      <dgm:spPr/>
    </dgm:pt>
    <dgm:pt modelId="{EBD4C652-875D-4E3B-BCAE-25007D58F96A}" type="pres">
      <dgm:prSet presAssocID="{F374F58C-EB2A-4DAB-A18C-88122204DFE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4508B-8A65-44E4-A925-E18E98C3A57A}" type="pres">
      <dgm:prSet presAssocID="{F374F58C-EB2A-4DAB-A18C-88122204DFE2}" presName="descendantText" presStyleLbl="alignAcc1" presStyleIdx="4" presStyleCnt="5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85C903-A002-47F0-9779-9D02A5019455}" type="presOf" srcId="{F374F58C-EB2A-4DAB-A18C-88122204DFE2}" destId="{EBD4C652-875D-4E3B-BCAE-25007D58F96A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9C9768E5-5FA2-4A03-AC0E-A72C71BF6B7E}" srcId="{F374F58C-EB2A-4DAB-A18C-88122204DFE2}" destId="{B475EEBB-264E-46F2-AF39-9E5FB4C3BE66}" srcOrd="0" destOrd="0" parTransId="{2E1F1521-1DB5-4241-B00A-C0C4C6BD7160}" sibTransId="{66595C30-3806-4750-9A33-3C3398AAF847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330542EF-1209-4BCF-8DFF-21B6088845E9}" type="presOf" srcId="{B475EEBB-264E-46F2-AF39-9E5FB4C3BE66}" destId="{BB64508B-8A65-44E4-A925-E18E98C3A57A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02B5426A-EFBB-41A6-814D-FAA5DD8D60F2}" srcId="{D78CCA78-9DA2-42F1-AEC8-9213A79BDB16}" destId="{F374F58C-EB2A-4DAB-A18C-88122204DFE2}" srcOrd="4" destOrd="0" parTransId="{AEE2AB6D-49B1-41FC-8208-C993457DA78C}" sibTransId="{498D3C6A-AC2D-4D14-A0CF-0F4AB516345B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  <dgm:cxn modelId="{089432B9-6CFE-432F-9AC5-90762F2DEE8A}" type="presParOf" srcId="{90F7D88D-44C1-4494-B17A-D58C5BD2886B}" destId="{BBC170C1-9E6D-4B14-AA4E-A2B4D348D49E}" srcOrd="7" destOrd="0" presId="urn:microsoft.com/office/officeart/2005/8/layout/chevron2"/>
    <dgm:cxn modelId="{170D809A-93E6-45DA-9F9E-D4F1F1F40AFC}" type="presParOf" srcId="{90F7D88D-44C1-4494-B17A-D58C5BD2886B}" destId="{3BB0B817-E768-42E1-B48F-A9B44B82C157}" srcOrd="8" destOrd="0" presId="urn:microsoft.com/office/officeart/2005/8/layout/chevron2"/>
    <dgm:cxn modelId="{31964B53-E06F-4A30-BF47-983B6EA6FAF3}" type="presParOf" srcId="{3BB0B817-E768-42E1-B48F-A9B44B82C157}" destId="{EBD4C652-875D-4E3B-BCAE-25007D58F96A}" srcOrd="0" destOrd="0" presId="urn:microsoft.com/office/officeart/2005/8/layout/chevron2"/>
    <dgm:cxn modelId="{13FC51BB-7D43-4027-A7D6-2C019A47250C}" type="presParOf" srcId="{3BB0B817-E768-42E1-B48F-A9B44B82C157}" destId="{BB64508B-8A65-44E4-A925-E18E98C3A5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722704" y="-723923"/>
          <a:ext cx="5625308" cy="5625308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72723" y="232594"/>
          <a:ext cx="4975785" cy="8197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11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видів меблів, </a:t>
          </a:r>
        </a:p>
      </dsp:txBody>
      <dsp:txXfrm>
        <a:off x="472723" y="232594"/>
        <a:ext cx="4975785" cy="819797"/>
      </dsp:txXfrm>
    </dsp:sp>
    <dsp:sp modelId="{27878C57-BBF6-4C22-88FA-1C3D4933722D}">
      <dsp:nvSpPr>
        <dsp:cNvPr id="0" name=""/>
        <dsp:cNvSpPr/>
      </dsp:nvSpPr>
      <dsp:spPr>
        <a:xfrm>
          <a:off x="71060" y="240830"/>
          <a:ext cx="803325" cy="803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41175" y="1196753"/>
          <a:ext cx="4607333" cy="819797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11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їх розташування, </a:t>
          </a:r>
        </a:p>
      </dsp:txBody>
      <dsp:txXfrm>
        <a:off x="841175" y="1196753"/>
        <a:ext cx="4607333" cy="819797"/>
      </dsp:txXfrm>
    </dsp:sp>
    <dsp:sp modelId="{E63EBB38-5984-4F74-98F1-254621592311}">
      <dsp:nvSpPr>
        <dsp:cNvPr id="0" name=""/>
        <dsp:cNvSpPr/>
      </dsp:nvSpPr>
      <dsp:spPr>
        <a:xfrm>
          <a:off x="439512" y="1204988"/>
          <a:ext cx="803325" cy="803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841175" y="2160911"/>
          <a:ext cx="4607333" cy="8197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11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>
              <a:solidFill>
                <a:srgbClr val="002060"/>
              </a:solidFill>
            </a:rPr>
            <a:t>вибору видів і кольору шпалер</a:t>
          </a:r>
        </a:p>
      </dsp:txBody>
      <dsp:txXfrm>
        <a:off x="841175" y="2160911"/>
        <a:ext cx="4607333" cy="819797"/>
      </dsp:txXfrm>
    </dsp:sp>
    <dsp:sp modelId="{D13D7DA6-9D1E-4150-A6AE-C6ABC36166D5}">
      <dsp:nvSpPr>
        <dsp:cNvPr id="0" name=""/>
        <dsp:cNvSpPr/>
      </dsp:nvSpPr>
      <dsp:spPr>
        <a:xfrm>
          <a:off x="439512" y="2169147"/>
          <a:ext cx="803325" cy="803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472723" y="3125069"/>
          <a:ext cx="4975785" cy="8197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112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Вибору штор та ін.</a:t>
          </a:r>
        </a:p>
      </dsp:txBody>
      <dsp:txXfrm>
        <a:off x="472723" y="3125069"/>
        <a:ext cx="4975785" cy="819797"/>
      </dsp:txXfrm>
    </dsp:sp>
    <dsp:sp modelId="{AA2029A9-878F-42BF-A694-5944B1AD983E}">
      <dsp:nvSpPr>
        <dsp:cNvPr id="0" name=""/>
        <dsp:cNvSpPr/>
      </dsp:nvSpPr>
      <dsp:spPr>
        <a:xfrm>
          <a:off x="71060" y="3133305"/>
          <a:ext cx="803325" cy="80332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35458" y="197058"/>
          <a:ext cx="903054" cy="63213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1</a:t>
          </a:r>
        </a:p>
      </dsp:txBody>
      <dsp:txXfrm rot="-5400000">
        <a:off x="0" y="377669"/>
        <a:ext cx="632138" cy="270916"/>
      </dsp:txXfrm>
    </dsp:sp>
    <dsp:sp modelId="{3F244AEF-BD16-4508-9A5A-9640B519654B}">
      <dsp:nvSpPr>
        <dsp:cNvPr id="0" name=""/>
        <dsp:cNvSpPr/>
      </dsp:nvSpPr>
      <dsp:spPr>
        <a:xfrm rot="5400000">
          <a:off x="5989588" y="-5353755"/>
          <a:ext cx="703102" cy="11418003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Аналіз умови задачі.</a:t>
          </a:r>
        </a:p>
      </dsp:txBody>
      <dsp:txXfrm rot="-5400000">
        <a:off x="632138" y="38018"/>
        <a:ext cx="11383680" cy="634456"/>
      </dsp:txXfrm>
    </dsp:sp>
    <dsp:sp modelId="{CA699784-EE11-48B7-BD5B-E6C7811778B0}">
      <dsp:nvSpPr>
        <dsp:cNvPr id="0" name=""/>
        <dsp:cNvSpPr/>
      </dsp:nvSpPr>
      <dsp:spPr>
        <a:xfrm rot="5400000">
          <a:off x="-135458" y="1058226"/>
          <a:ext cx="903054" cy="632138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2</a:t>
          </a:r>
        </a:p>
      </dsp:txBody>
      <dsp:txXfrm rot="-5400000">
        <a:off x="0" y="1238837"/>
        <a:ext cx="632138" cy="270916"/>
      </dsp:txXfrm>
    </dsp:sp>
    <dsp:sp modelId="{E5CB376A-E1F5-4E26-86CA-E248F361C893}">
      <dsp:nvSpPr>
        <dsp:cNvPr id="0" name=""/>
        <dsp:cNvSpPr/>
      </dsp:nvSpPr>
      <dsp:spPr>
        <a:xfrm rot="5400000">
          <a:off x="5979915" y="-4492741"/>
          <a:ext cx="722449" cy="11418003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Створення комп'ютерної моделі.</a:t>
          </a:r>
        </a:p>
      </dsp:txBody>
      <dsp:txXfrm rot="-5400000">
        <a:off x="632139" y="890302"/>
        <a:ext cx="11382736" cy="651915"/>
      </dsp:txXfrm>
    </dsp:sp>
    <dsp:sp modelId="{D547829D-0660-4ECE-8B9B-4DD150AEB617}">
      <dsp:nvSpPr>
        <dsp:cNvPr id="0" name=""/>
        <dsp:cNvSpPr/>
      </dsp:nvSpPr>
      <dsp:spPr>
        <a:xfrm rot="5400000">
          <a:off x="-135458" y="1919394"/>
          <a:ext cx="903054" cy="63213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0" y="2100005"/>
        <a:ext cx="632138" cy="270916"/>
      </dsp:txXfrm>
    </dsp:sp>
    <dsp:sp modelId="{9E04A936-A0BD-4697-B593-D6F4E69814DB}">
      <dsp:nvSpPr>
        <dsp:cNvPr id="0" name=""/>
        <dsp:cNvSpPr/>
      </dsp:nvSpPr>
      <dsp:spPr>
        <a:xfrm rot="5400000">
          <a:off x="5979915" y="-3631572"/>
          <a:ext cx="722449" cy="11418003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i="1" kern="1200" noProof="0" dirty="0">
              <a:solidFill>
                <a:srgbClr val="002060"/>
              </a:solidFill>
            </a:rPr>
            <a:t>Розробка плану проведення комп'ютерного експерименту.</a:t>
          </a:r>
        </a:p>
      </dsp:txBody>
      <dsp:txXfrm rot="-5400000">
        <a:off x="632139" y="1751471"/>
        <a:ext cx="11382736" cy="651915"/>
      </dsp:txXfrm>
    </dsp:sp>
    <dsp:sp modelId="{52803C1C-157C-4C4C-B9E1-A477114FB6F8}">
      <dsp:nvSpPr>
        <dsp:cNvPr id="0" name=""/>
        <dsp:cNvSpPr/>
      </dsp:nvSpPr>
      <dsp:spPr>
        <a:xfrm rot="5400000">
          <a:off x="-135458" y="2780562"/>
          <a:ext cx="903054" cy="63213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4</a:t>
          </a:r>
        </a:p>
      </dsp:txBody>
      <dsp:txXfrm rot="-5400000">
        <a:off x="0" y="2961173"/>
        <a:ext cx="632138" cy="270916"/>
      </dsp:txXfrm>
    </dsp:sp>
    <dsp:sp modelId="{2DAD2266-D1F5-4340-BFC3-C47B398908AF}">
      <dsp:nvSpPr>
        <dsp:cNvPr id="0" name=""/>
        <dsp:cNvSpPr/>
      </dsp:nvSpPr>
      <dsp:spPr>
        <a:xfrm rot="5400000">
          <a:off x="5979915" y="-2770404"/>
          <a:ext cx="722449" cy="11418003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Проведення комп'ютерного експерименту.</a:t>
          </a:r>
        </a:p>
      </dsp:txBody>
      <dsp:txXfrm rot="-5400000">
        <a:off x="632139" y="2612639"/>
        <a:ext cx="11382736" cy="651915"/>
      </dsp:txXfrm>
    </dsp:sp>
    <dsp:sp modelId="{EBD4C652-875D-4E3B-BCAE-25007D58F96A}">
      <dsp:nvSpPr>
        <dsp:cNvPr id="0" name=""/>
        <dsp:cNvSpPr/>
      </dsp:nvSpPr>
      <dsp:spPr>
        <a:xfrm rot="5400000">
          <a:off x="-135458" y="3641731"/>
          <a:ext cx="903054" cy="632138"/>
        </a:xfrm>
        <a:prstGeom prst="chevron">
          <a:avLst/>
        </a:prstGeom>
        <a:solidFill>
          <a:srgbClr val="008000"/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5</a:t>
          </a:r>
        </a:p>
      </dsp:txBody>
      <dsp:txXfrm rot="-5400000">
        <a:off x="0" y="3822342"/>
        <a:ext cx="632138" cy="270916"/>
      </dsp:txXfrm>
    </dsp:sp>
    <dsp:sp modelId="{BB64508B-8A65-44E4-A925-E18E98C3A57A}">
      <dsp:nvSpPr>
        <dsp:cNvPr id="0" name=""/>
        <dsp:cNvSpPr/>
      </dsp:nvSpPr>
      <dsp:spPr>
        <a:xfrm rot="5400000">
          <a:off x="5979915" y="-1909236"/>
          <a:ext cx="722449" cy="11418003"/>
        </a:xfrm>
        <a:prstGeom prst="round2SameRect">
          <a:avLst/>
        </a:prstGeom>
        <a:solidFill>
          <a:srgbClr val="008000">
            <a:alpha val="90000"/>
          </a:srgb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Аналіз отриманих результатів.</a:t>
          </a:r>
        </a:p>
      </dsp:txBody>
      <dsp:txXfrm rot="-5400000">
        <a:off x="632139" y="3473807"/>
        <a:ext cx="11382736" cy="651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F7B198C-4D93-4D54-AE95-CB8EC82A8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0"/>
          <a:stretch/>
        </p:blipFill>
        <p:spPr>
          <a:xfrm>
            <a:off x="0" y="0"/>
            <a:ext cx="4752896" cy="379596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633713" y="2855732"/>
            <a:ext cx="24410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uk-UA" sz="11500" b="1" i="1" dirty="0">
                <a:solidFill>
                  <a:srgbClr val="00206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15.10.2019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15.10.2019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647763" y="593038"/>
            <a:ext cx="948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4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15.10.2019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15.10.2019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15.10.2019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15.10.2019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15.10.2019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15.10.2019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15.10.2019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15.10.2019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57131"/>
            <a:ext cx="7137066" cy="1801607"/>
          </a:xfrm>
        </p:spPr>
        <p:txBody>
          <a:bodyPr>
            <a:noAutofit/>
          </a:bodyPr>
          <a:lstStyle/>
          <a:p>
            <a:r>
              <a:rPr lang="uk-UA" sz="3800" dirty="0"/>
              <a:t>Комп'ютерне моделювання об'єктів і процесів. Комп'ютерний експеримент.</a:t>
            </a:r>
            <a:br>
              <a:rPr lang="uk-UA" sz="3800" dirty="0"/>
            </a:br>
            <a:r>
              <a:rPr lang="uk-UA" sz="4700" dirty="0"/>
              <a:t>Практична робота 1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7</a:t>
            </a:r>
          </a:p>
        </p:txBody>
      </p:sp>
      <p:pic>
        <p:nvPicPr>
          <p:cNvPr id="1026" name="Picture 2" descr="cube, modeling, object, prototype, shape, visualization icon">
            <a:extLst>
              <a:ext uri="{FF2B5EF4-FFF2-40B4-BE49-F238E27FC236}">
                <a16:creationId xmlns:a16="http://schemas.microsoft.com/office/drawing/2014/main" id="{55B45B80-B39D-47D2-BAF0-BBAE14B4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08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omputer, programmer, scientist icon">
            <a:extLst>
              <a:ext uri="{FF2B5EF4-FFF2-40B4-BE49-F238E27FC236}">
                <a16:creationId xmlns:a16="http://schemas.microsoft.com/office/drawing/2014/main" id="{5107401D-618D-42E5-A41B-F84476D99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601876" y="3587772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2A8069-3085-4366-8A2C-727696B7D417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Метод розв'язування задач з використанням комп'ютерних моделей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комп'ютерним моделюванням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112EB1-BABB-415D-A715-A5A514C7EA0F}"/>
              </a:ext>
            </a:extLst>
          </p:cNvPr>
          <p:cNvSpPr txBox="1"/>
          <p:nvPr/>
        </p:nvSpPr>
        <p:spPr>
          <a:xfrm>
            <a:off x="72008" y="266775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Комп'ютерне моделювання прискорює процес створення і вивчення моделей об'єктів.</a:t>
            </a:r>
          </a:p>
        </p:txBody>
      </p:sp>
      <p:pic>
        <p:nvPicPr>
          <p:cNvPr id="13" name="Picture 2" descr="builder, construction, internet, online, page, site, website icon">
            <a:extLst>
              <a:ext uri="{FF2B5EF4-FFF2-40B4-BE49-F238E27FC236}">
                <a16:creationId xmlns:a16="http://schemas.microsoft.com/office/drawing/2014/main" id="{AFB22B44-A593-44AE-8160-B74892012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8" y="3724266"/>
            <a:ext cx="2785759" cy="27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fea.ru/spaw2/uploads/images2/Carcrash-VAZ-ZIL-2.jpg">
            <a:extLst>
              <a:ext uri="{FF2B5EF4-FFF2-40B4-BE49-F238E27FC236}">
                <a16:creationId xmlns:a16="http://schemas.microsoft.com/office/drawing/2014/main" id="{0D83B053-2603-4673-B065-39EBE7305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r="-1"/>
          <a:stretch/>
        </p:blipFill>
        <p:spPr bwMode="auto">
          <a:xfrm>
            <a:off x="3282456" y="3707859"/>
            <a:ext cx="4830418" cy="276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enter.catalog2b.ru/uimages/product/002/767/545-3d-konstruktor-4d-master-seriya-delux-tiranno.jpg">
            <a:extLst>
              <a:ext uri="{FF2B5EF4-FFF2-40B4-BE49-F238E27FC236}">
                <a16:creationId xmlns:a16="http://schemas.microsoft.com/office/drawing/2014/main" id="{3B751FA7-A069-41E5-A184-1B01F0B301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4" t="20593" r="10164" b="21952"/>
          <a:stretch/>
        </p:blipFill>
        <p:spPr bwMode="auto">
          <a:xfrm>
            <a:off x="8325503" y="3707858"/>
            <a:ext cx="3796647" cy="282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4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2900" dirty="0"/>
              <a:t>Комп'ютерні моделі та</a:t>
            </a:r>
            <a:br>
              <a:rPr lang="uk-UA" sz="2900" dirty="0"/>
            </a:br>
            <a:r>
              <a:rPr lang="uk-UA" sz="2900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6952247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 створення і використання комп'ютерної моделі наведено на малюнку: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3848D8-09B3-42CF-B55E-A9E5977EF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123" y="0"/>
            <a:ext cx="4947253" cy="6858000"/>
          </a:xfrm>
          <a:prstGeom prst="rect">
            <a:avLst/>
          </a:prstGeom>
        </p:spPr>
      </p:pic>
      <p:pic>
        <p:nvPicPr>
          <p:cNvPr id="7" name="Picture 4" descr="algorithm, catalog, map, seo, site icon">
            <a:extLst>
              <a:ext uri="{FF2B5EF4-FFF2-40B4-BE49-F238E27FC236}">
                <a16:creationId xmlns:a16="http://schemas.microsoft.com/office/drawing/2014/main" id="{82F79D1C-481C-41BA-B87C-8DCAAE00E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887" y="2844398"/>
            <a:ext cx="3449198" cy="3449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43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E8ADBD-9502-4086-81B5-FCF20FFB5450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 допомогою комп'ютерного моделювання вивчаються об'єкти та явища, які,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81EF2A-0DCD-4CFD-A7F8-21A8F35369DD}"/>
              </a:ext>
            </a:extLst>
          </p:cNvPr>
          <p:cNvSpPr txBox="1"/>
          <p:nvPr/>
        </p:nvSpPr>
        <p:spPr>
          <a:xfrm>
            <a:off x="72007" y="2226391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неможливо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D40FE-97EE-4801-818B-2861B1CB7684}"/>
              </a:ext>
            </a:extLst>
          </p:cNvPr>
          <p:cNvSpPr txBox="1"/>
          <p:nvPr/>
        </p:nvSpPr>
        <p:spPr>
          <a:xfrm>
            <a:off x="4110553" y="2226391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дорого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02DF38-2D23-4EB7-8FD0-7D9721C8370E}"/>
              </a:ext>
            </a:extLst>
          </p:cNvPr>
          <p:cNvSpPr txBox="1"/>
          <p:nvPr/>
        </p:nvSpPr>
        <p:spPr>
          <a:xfrm>
            <a:off x="8149099" y="2226391"/>
            <a:ext cx="3973051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небезпечно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4ACE9F-0154-4F7F-A63B-09E6CE9D3F6D}"/>
              </a:ext>
            </a:extLst>
          </p:cNvPr>
          <p:cNvSpPr txBox="1"/>
          <p:nvPr/>
        </p:nvSpPr>
        <p:spPr>
          <a:xfrm>
            <a:off x="72008" y="4526370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відтворювати в реальних умовах. Це дає змогу не лише економити матеріальні ресурси, а й зберігати екологічні умови існування людини, уникати можливих шкідливих або руйнівних наслідків проведення випробувань.</a:t>
            </a:r>
          </a:p>
        </p:txBody>
      </p:sp>
      <p:pic>
        <p:nvPicPr>
          <p:cNvPr id="12" name="Picture 2" descr="http://astro.km.ua/img/articles/fullsize/solar_system.jpg">
            <a:extLst>
              <a:ext uri="{FF2B5EF4-FFF2-40B4-BE49-F238E27FC236}">
                <a16:creationId xmlns:a16="http://schemas.microsoft.com/office/drawing/2014/main" id="{BB56B297-1A04-4A18-A123-ECA57A1035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7" r="9355"/>
          <a:stretch/>
        </p:blipFill>
        <p:spPr bwMode="auto">
          <a:xfrm>
            <a:off x="1142836" y="2817807"/>
            <a:ext cx="1831391" cy="163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modellmix.su/_images/photos/products/224/1.jpg">
            <a:extLst>
              <a:ext uri="{FF2B5EF4-FFF2-40B4-BE49-F238E27FC236}">
                <a16:creationId xmlns:a16="http://schemas.microsoft.com/office/drawing/2014/main" id="{4188448A-BD8D-4F0F-AA31-F7CA914D1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46"/>
          <a:stretch/>
        </p:blipFill>
        <p:spPr bwMode="auto">
          <a:xfrm>
            <a:off x="4454409" y="2817807"/>
            <a:ext cx="3285338" cy="162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omb, explosion, exprode, nuclear, nuke icon">
            <a:extLst>
              <a:ext uri="{FF2B5EF4-FFF2-40B4-BE49-F238E27FC236}">
                <a16:creationId xmlns:a16="http://schemas.microsoft.com/office/drawing/2014/main" id="{A798FC47-E9B0-4D03-9F90-72483FDB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019" y="2729733"/>
            <a:ext cx="1859210" cy="185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8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57AB2-9731-4B06-BFA2-8DAC0062677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Комп'ютерне моделювання є унікальним інструментом пізнання: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7F23D5-9140-4CD4-BCD3-04DB154DEE57}"/>
              </a:ext>
            </a:extLst>
          </p:cNvPr>
          <p:cNvSpPr txBox="1"/>
          <p:nvPr/>
        </p:nvSpPr>
        <p:spPr>
          <a:xfrm>
            <a:off x="72009" y="2267767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швидкоплинних процесів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7414A-95CA-45EC-9213-7DFDF8899ED6}"/>
              </a:ext>
            </a:extLst>
          </p:cNvPr>
          <p:cNvSpPr txBox="1"/>
          <p:nvPr/>
        </p:nvSpPr>
        <p:spPr>
          <a:xfrm>
            <a:off x="7134478" y="2267767"/>
            <a:ext cx="4987672" cy="10772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 err="1">
                <a:solidFill>
                  <a:schemeClr val="bg1"/>
                </a:solidFill>
              </a:rPr>
              <a:t>надповільних</a:t>
            </a:r>
            <a:r>
              <a:rPr lang="uk-UA" sz="3200" b="1" i="1" kern="0" dirty="0">
                <a:solidFill>
                  <a:schemeClr val="bg1"/>
                </a:solidFill>
              </a:rPr>
              <a:t> процесів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15D193-4490-4393-AA1B-FF576B974101}"/>
              </a:ext>
            </a:extLst>
          </p:cNvPr>
          <p:cNvSpPr txBox="1"/>
          <p:nvPr/>
        </p:nvSpPr>
        <p:spPr>
          <a:xfrm>
            <a:off x="5172264" y="2513988"/>
            <a:ext cx="1849630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або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F5B54C-AA85-4C13-AB1E-7199DC4AFD88}"/>
              </a:ext>
            </a:extLst>
          </p:cNvPr>
          <p:cNvSpPr txBox="1"/>
          <p:nvPr/>
        </p:nvSpPr>
        <p:spPr>
          <a:xfrm>
            <a:off x="72008" y="5023328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Їх можна досліджувати на комп'ютері, розтягуючи чи стискаючи час або навіть зупиняючи його для вивчення певних фаз процесу.</a:t>
            </a:r>
          </a:p>
        </p:txBody>
      </p:sp>
      <p:pic>
        <p:nvPicPr>
          <p:cNvPr id="12" name="Picture 4" descr="mollusc, shell, slow, sluggish, snail icon">
            <a:extLst>
              <a:ext uri="{FF2B5EF4-FFF2-40B4-BE49-F238E27FC236}">
                <a16:creationId xmlns:a16="http://schemas.microsoft.com/office/drawing/2014/main" id="{4F55DA25-4FCD-4600-8929-B5E572145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597" y="3421823"/>
            <a:ext cx="1529434" cy="152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ast, high, human, hurry, quickly, run, speed icon">
            <a:extLst>
              <a:ext uri="{FF2B5EF4-FFF2-40B4-BE49-F238E27FC236}">
                <a16:creationId xmlns:a16="http://schemas.microsoft.com/office/drawing/2014/main" id="{340893C8-D6CF-4D49-B464-3D5A72416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2831117"/>
            <a:ext cx="2686201" cy="26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0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92E38-0398-419C-8517-621F3884A9AF}"/>
              </a:ext>
            </a:extLst>
          </p:cNvPr>
          <p:cNvSpPr txBox="1"/>
          <p:nvPr/>
        </p:nvSpPr>
        <p:spPr>
          <a:xfrm>
            <a:off x="72008" y="1196763"/>
            <a:ext cx="5434270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Моделювати й вивчати за допомогою комп'ютера можна й такі явища, які не відбувалися, або невідомо, чи відбудуться коли-небудь у реальному житті, — наприклад, зустріч нашої планети з іншим небесним тілом.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8" name="Picture 4" descr="https://www.thesun.co.uk/wp-content/uploads/2016/11/nintchdbpict000273355923.jpg?strip=all&amp;w=1200&amp;h=800&amp;crop=1">
            <a:extLst>
              <a:ext uri="{FF2B5EF4-FFF2-40B4-BE49-F238E27FC236}">
                <a16:creationId xmlns:a16="http://schemas.microsoft.com/office/drawing/2014/main" id="{0B28E8C1-87CA-428E-A44F-14048DDA5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2" t="16950" r="1551" b="12590"/>
          <a:stretch/>
        </p:blipFill>
        <p:spPr bwMode="auto">
          <a:xfrm>
            <a:off x="5621959" y="1196764"/>
            <a:ext cx="6500191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2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67634D-4F01-4941-A2BF-2452E00BC45C}"/>
              </a:ext>
            </a:extLst>
          </p:cNvPr>
          <p:cNvSpPr txBox="1"/>
          <p:nvPr/>
        </p:nvSpPr>
        <p:spPr>
          <a:xfrm>
            <a:off x="72008" y="1196763"/>
            <a:ext cx="12050142" cy="169277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Створивши комп'ютерну модель, можна змінювати вхідні дані та залежно від них отримувати різні кінцеві результати. Так, можна досліджувати змінення значень властивостей моделі,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96D54560-EC8E-4A7B-8012-8C73CD96850A}"/>
              </a:ext>
            </a:extLst>
          </p:cNvPr>
          <p:cNvSpPr/>
          <p:nvPr/>
        </p:nvSpPr>
        <p:spPr>
          <a:xfrm>
            <a:off x="72006" y="2937841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Будівель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91F814D-9A0C-4D3C-AE81-EDFB5171371B}"/>
              </a:ext>
            </a:extLst>
          </p:cNvPr>
          <p:cNvSpPr/>
          <p:nvPr/>
        </p:nvSpPr>
        <p:spPr>
          <a:xfrm>
            <a:off x="4110551" y="2937841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Деталей літаків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E6B1F4C-A2CC-4F64-ADB9-04A017F29E0D}"/>
              </a:ext>
            </a:extLst>
          </p:cNvPr>
          <p:cNvSpPr/>
          <p:nvPr/>
        </p:nvSpPr>
        <p:spPr>
          <a:xfrm>
            <a:off x="8149099" y="2937841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Елементів нафтогазового обладнання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Picture 2" descr="http://www.grif.kiev.ua/files/images/08_2013/1377241290.jpg">
            <a:extLst>
              <a:ext uri="{FF2B5EF4-FFF2-40B4-BE49-F238E27FC236}">
                <a16:creationId xmlns:a16="http://schemas.microsoft.com/office/drawing/2014/main" id="{28251B9C-7A71-4248-BE5A-36A520796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4" y="4271020"/>
            <a:ext cx="2574233" cy="178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Результат пошуку зображень за запитом &quot;Design Planes&quot;">
            <a:extLst>
              <a:ext uri="{FF2B5EF4-FFF2-40B4-BE49-F238E27FC236}">
                <a16:creationId xmlns:a16="http://schemas.microsoft.com/office/drawing/2014/main" id="{F6FEA5FA-BD43-47A7-B190-7F23C99592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5" b="30869"/>
          <a:stretch/>
        </p:blipFill>
        <p:spPr bwMode="auto">
          <a:xfrm>
            <a:off x="4278393" y="4270258"/>
            <a:ext cx="3637366" cy="175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Результат пошуку зображень за запитом &quot;нафтогазове обладнання&quot;">
            <a:extLst>
              <a:ext uri="{FF2B5EF4-FFF2-40B4-BE49-F238E27FC236}">
                <a16:creationId xmlns:a16="http://schemas.microsoft.com/office/drawing/2014/main" id="{EDF55D8E-E16A-4941-B88F-07E54D8D8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190" y="4292190"/>
            <a:ext cx="2220868" cy="177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40D736-C166-45DF-B714-8F6465F96391}"/>
              </a:ext>
            </a:extLst>
          </p:cNvPr>
          <p:cNvSpPr txBox="1"/>
          <p:nvPr/>
        </p:nvSpPr>
        <p:spPr>
          <a:xfrm>
            <a:off x="72005" y="6097058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Використовуючи для цього комп'ютер.</a:t>
            </a:r>
          </a:p>
        </p:txBody>
      </p:sp>
    </p:spTree>
    <p:extLst>
      <p:ext uri="{BB962C8B-B14F-4D97-AF65-F5344CB8AC3E}">
        <p14:creationId xmlns:p14="http://schemas.microsoft.com/office/powerpoint/2010/main" val="233945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A27FB-081B-425A-B100-7EA714ED8DE2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Дослідження моделі об'єкта з використанням комп'ютерного моделювання називається </a:t>
            </a:r>
            <a:r>
              <a:rPr lang="uk-UA" sz="2800" b="1" i="1" kern="0" dirty="0">
                <a:solidFill>
                  <a:srgbClr val="FFFF00"/>
                </a:solidFill>
              </a:rPr>
              <a:t>комп'ютерним експериментом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F7118970-FA94-4BF9-BDEC-F7715996A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Результат пошуку зображень за запитом &quot;computer experiment&quot;">
            <a:extLst>
              <a:ext uri="{FF2B5EF4-FFF2-40B4-BE49-F238E27FC236}">
                <a16:creationId xmlns:a16="http://schemas.microsoft.com/office/drawing/2014/main" id="{BA3168D3-ED3C-4C07-A612-243C1378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2" y="2655493"/>
            <a:ext cx="5672134" cy="377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hart, document, monitor, screen, seo, time, website icon">
            <a:extLst>
              <a:ext uri="{FF2B5EF4-FFF2-40B4-BE49-F238E27FC236}">
                <a16:creationId xmlns:a16="http://schemas.microsoft.com/office/drawing/2014/main" id="{FE095DF4-53DC-4866-8884-BECAD2746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6" b="12296"/>
          <a:stretch/>
        </p:blipFill>
        <p:spPr bwMode="auto">
          <a:xfrm>
            <a:off x="6818245" y="2668690"/>
            <a:ext cx="4995793" cy="384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2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Метою комп'ютерного експерименту </a:t>
            </a:r>
            <a:r>
              <a:rPr lang="uk-UA" sz="2800" b="1" i="1" kern="0" dirty="0">
                <a:solidFill>
                  <a:srgbClr val="FFFFFF"/>
                </a:solidFill>
              </a:rPr>
              <a:t>є отримання даних, на основі яких можна: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7D208D0-45C0-419A-8980-D05B7E066ABB}"/>
              </a:ext>
            </a:extLst>
          </p:cNvPr>
          <p:cNvSpPr/>
          <p:nvPr/>
        </p:nvSpPr>
        <p:spPr>
          <a:xfrm>
            <a:off x="72007" y="2246891"/>
            <a:ext cx="3973050" cy="18055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приймати рішення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4FA7A3D-058F-4A15-A1EA-2FD464B0EB27}"/>
              </a:ext>
            </a:extLst>
          </p:cNvPr>
          <p:cNvSpPr/>
          <p:nvPr/>
        </p:nvSpPr>
        <p:spPr>
          <a:xfrm>
            <a:off x="4110552" y="2246891"/>
            <a:ext cx="3973050" cy="18055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робити висновки про властивості об'єкта моделювання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5EB36B7F-0CCB-4E9E-AF1D-4452A4D7E68C}"/>
              </a:ext>
            </a:extLst>
          </p:cNvPr>
          <p:cNvSpPr/>
          <p:nvPr/>
        </p:nvSpPr>
        <p:spPr>
          <a:xfrm>
            <a:off x="8149100" y="2246891"/>
            <a:ext cx="3973050" cy="180556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прогнозувати його поведінку в тій чи іншій ситуації</a:t>
            </a:r>
          </a:p>
        </p:txBody>
      </p:sp>
      <p:pic>
        <p:nvPicPr>
          <p:cNvPr id="5122" name="Picture 2" descr="Ð ÐµÐ·ÑÐ»ÑÑÐ°Ñ Ð¿Ð¾ÑÑÐºÑ Ð·Ð¾Ð±ÑÐ°Ð¶ÐµÐ½Ñ Ð·Ð° Ð·Ð°Ð¿Ð¸ÑÐ¾Ð¼ &quot;make a decision icon&quot;">
            <a:extLst>
              <a:ext uri="{FF2B5EF4-FFF2-40B4-BE49-F238E27FC236}">
                <a16:creationId xmlns:a16="http://schemas.microsoft.com/office/drawing/2014/main" id="{9497550A-CA76-490F-892C-D42DDAF53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43" y="4137978"/>
            <a:ext cx="2519778" cy="251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rain, business, design, idea, think icon">
            <a:extLst>
              <a:ext uri="{FF2B5EF4-FFF2-40B4-BE49-F238E27FC236}">
                <a16:creationId xmlns:a16="http://schemas.microsoft.com/office/drawing/2014/main" id="{DD9299F5-92EA-4F6A-B7F0-C0B202723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111" y="4137979"/>
            <a:ext cx="2519777" cy="251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hart, graph, trends icon">
            <a:extLst>
              <a:ext uri="{FF2B5EF4-FFF2-40B4-BE49-F238E27FC236}">
                <a16:creationId xmlns:a16="http://schemas.microsoft.com/office/drawing/2014/main" id="{65FD7FD8-76BA-4297-89D4-A66F6FB3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578" y="4148476"/>
            <a:ext cx="2519777" cy="251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71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Проведення комп'ютерного експерименту складається з таких етапів: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4AE06491-1957-4A5D-9A2B-21A84A04E4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295668"/>
              </p:ext>
            </p:extLst>
          </p:nvPr>
        </p:nvGraphicFramePr>
        <p:xfrm>
          <a:off x="72008" y="2278064"/>
          <a:ext cx="12050142" cy="441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336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Сутність проведення комп'ютерного експерименту полягає в багаторазових запусках програми й отриманні кінцевих результатів для різних наборів вхідних даних.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87359F-3B78-4971-891A-51827C2643D2}"/>
              </a:ext>
            </a:extLst>
          </p:cNvPr>
          <p:cNvSpPr txBox="1"/>
          <p:nvPr/>
        </p:nvSpPr>
        <p:spPr>
          <a:xfrm>
            <a:off x="72007" y="2683950"/>
            <a:ext cx="746140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Такі набори розробляються в ході розробки плану експерименту, щоб</a:t>
            </a:r>
          </a:p>
        </p:txBody>
      </p:sp>
      <p:pic>
        <p:nvPicPr>
          <p:cNvPr id="7172" name="Picture 4" descr="ÐÐ¾Ð²âÑÐ·Ð°Ð½Ðµ Ð·Ð¾Ð±ÑÐ°Ð¶ÐµÐ½Ð½Ñ">
            <a:extLst>
              <a:ext uri="{FF2B5EF4-FFF2-40B4-BE49-F238E27FC236}">
                <a16:creationId xmlns:a16="http://schemas.microsoft.com/office/drawing/2014/main" id="{B9E1F67E-EE4A-4731-8725-C66646A8E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2" b="12509"/>
          <a:stretch/>
        </p:blipFill>
        <p:spPr bwMode="auto">
          <a:xfrm>
            <a:off x="7685323" y="2683950"/>
            <a:ext cx="4434670" cy="32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4F3A9A-EB47-4F07-BF0F-3E7C3C811536}"/>
              </a:ext>
            </a:extLst>
          </p:cNvPr>
          <p:cNvSpPr txBox="1"/>
          <p:nvPr/>
        </p:nvSpPr>
        <p:spPr>
          <a:xfrm>
            <a:off x="72007" y="4171137"/>
            <a:ext cx="746140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виявити певні залежності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80B447-F090-4B9F-A972-A057520BAFAD}"/>
              </a:ext>
            </a:extLst>
          </p:cNvPr>
          <p:cNvSpPr txBox="1"/>
          <p:nvPr/>
        </p:nvSpPr>
        <p:spPr>
          <a:xfrm>
            <a:off x="72007" y="4796549"/>
            <a:ext cx="7461402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0BBD2A-2200-4844-9A09-A561F472E493}"/>
              </a:ext>
            </a:extLst>
          </p:cNvPr>
          <p:cNvSpPr txBox="1"/>
          <p:nvPr/>
        </p:nvSpPr>
        <p:spPr>
          <a:xfrm>
            <a:off x="72007" y="5421961"/>
            <a:ext cx="746140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отримати потрібні результати.</a:t>
            </a:r>
          </a:p>
        </p:txBody>
      </p:sp>
    </p:spTree>
    <p:extLst>
      <p:ext uri="{BB962C8B-B14F-4D97-AF65-F5344CB8AC3E}">
        <p14:creationId xmlns:p14="http://schemas.microsoft.com/office/powerpoint/2010/main" val="30793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A030C-D3AE-4801-83A3-71487A8CFDE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знаєте, що в багатьох випадках неможливо або не доцільно досліджувати безпосередньо самі об'єкти або процеси.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5EF94-1FEF-47DC-9945-92C83400D913}"/>
              </a:ext>
            </a:extLst>
          </p:cNvPr>
          <p:cNvSpPr txBox="1"/>
          <p:nvPr/>
        </p:nvSpPr>
        <p:spPr>
          <a:xfrm>
            <a:off x="72010" y="2687632"/>
            <a:ext cx="4509929" cy="38318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У наш час, коли одним з найпотужніших інструментів дослідження є комп'ютер, широкого розповсюдження і застосування набули </a:t>
            </a:r>
            <a:r>
              <a:rPr lang="uk-UA" sz="2700" b="1" i="1" kern="0" dirty="0">
                <a:solidFill>
                  <a:srgbClr val="FFFF00"/>
                </a:solidFill>
              </a:rPr>
              <a:t>комп'ютерні моделі</a:t>
            </a:r>
            <a:r>
              <a:rPr lang="uk-UA" sz="27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0" name="Picture 2" descr="book, chart, keyboard, mouse, paper, screen, statistics icon">
            <a:extLst>
              <a:ext uri="{FF2B5EF4-FFF2-40B4-BE49-F238E27FC236}">
                <a16:creationId xmlns:a16="http://schemas.microsoft.com/office/drawing/2014/main" id="{263AAACD-055D-423C-AE8E-86F72039A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9" r="4127" b="9656"/>
          <a:stretch/>
        </p:blipFill>
        <p:spPr bwMode="auto">
          <a:xfrm>
            <a:off x="4691270" y="2687632"/>
            <a:ext cx="3888197" cy="38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12557B-1632-4EF9-825B-BBCC67E05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050" y="2687632"/>
            <a:ext cx="34671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3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Аналіз результатів експерименту може дати підставу для: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1B0265C-6BAA-427D-B205-65A6A3838FF7}"/>
              </a:ext>
            </a:extLst>
          </p:cNvPr>
          <p:cNvSpPr/>
          <p:nvPr/>
        </p:nvSpPr>
        <p:spPr>
          <a:xfrm>
            <a:off x="69848" y="2267673"/>
            <a:ext cx="5972332" cy="70412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завершення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E213B7F-2186-49DB-AB92-32325C2FFDF1}"/>
              </a:ext>
            </a:extLst>
          </p:cNvPr>
          <p:cNvSpPr/>
          <p:nvPr/>
        </p:nvSpPr>
        <p:spPr>
          <a:xfrm>
            <a:off x="6149818" y="2267673"/>
            <a:ext cx="5972332" cy="70412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798DCE2-3CDC-4721-A98F-0A92E0749AF2}"/>
              </a:ext>
            </a:extLst>
          </p:cNvPr>
          <p:cNvSpPr/>
          <p:nvPr/>
        </p:nvSpPr>
        <p:spPr>
          <a:xfrm>
            <a:off x="69848" y="3088603"/>
            <a:ext cx="5972332" cy="108854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всі поставлені цілі досягнуто, 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863A14B0-D47A-4AF4-A3BC-A38AF01A6408}"/>
              </a:ext>
            </a:extLst>
          </p:cNvPr>
          <p:cNvSpPr/>
          <p:nvPr/>
        </p:nvSpPr>
        <p:spPr>
          <a:xfrm>
            <a:off x="6149818" y="3088603"/>
            <a:ext cx="5972332" cy="32810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корекції плану його проведення, якщо виявилася потреба доповнення даних чи намітився новий напрям дослідження</a:t>
            </a:r>
          </a:p>
        </p:txBody>
      </p:sp>
      <p:pic>
        <p:nvPicPr>
          <p:cNvPr id="3074" name="Picture 2" descr="Ð ÐµÐ·ÑÐ»ÑÑÐ°Ñ Ð¿Ð¾ÑÑÐºÑ Ð·Ð¾Ð±ÑÐ°Ð¶ÐµÐ½Ñ Ð·Ð° Ð·Ð°Ð¿Ð¸ÑÐ¾Ð¼ &quot;completion icon&quot;">
            <a:extLst>
              <a:ext uri="{FF2B5EF4-FFF2-40B4-BE49-F238E27FC236}">
                <a16:creationId xmlns:a16="http://schemas.microsoft.com/office/drawing/2014/main" id="{6E270820-2AEC-4522-BB42-BDD8480A2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03" y="4293948"/>
            <a:ext cx="2933822" cy="207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2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Іноді за результатами експерименту виникає потреба в уточненні моделі або навіть у внесенні змін в умову задачі, і тоді весь процес починається знову.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 для прикладу задачу.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D3CB7-4C8C-4510-9237-211219BBE947}"/>
              </a:ext>
            </a:extLst>
          </p:cNvPr>
          <p:cNvSpPr txBox="1"/>
          <p:nvPr/>
        </p:nvSpPr>
        <p:spPr>
          <a:xfrm>
            <a:off x="70929" y="3098299"/>
            <a:ext cx="7597562" cy="34163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Задача 1</a:t>
            </a:r>
            <a:r>
              <a:rPr lang="uk-UA" sz="2400" b="1" i="1" kern="0" dirty="0">
                <a:solidFill>
                  <a:srgbClr val="FFFFFF"/>
                </a:solidFill>
              </a:rPr>
              <a:t>. Вкладник хоче покласти в банк 10 000 грн на 2 роки, щоб отримати не менше ніж 2500 грн прибутку. Банк пропонує два види вкладів: під </a:t>
            </a:r>
            <a:r>
              <a:rPr lang="uk-UA" sz="2400" b="1" i="1" kern="0" dirty="0" smtClean="0">
                <a:solidFill>
                  <a:srgbClr val="FFFF00"/>
                </a:solidFill>
              </a:rPr>
              <a:t>р1</a:t>
            </a:r>
            <a:r>
              <a:rPr lang="uk-UA" sz="2400" b="1" i="1" kern="0" dirty="0">
                <a:solidFill>
                  <a:srgbClr val="FFFFFF"/>
                </a:solidFill>
              </a:rPr>
              <a:t>% річних без капіталізації прибутку через рік і під </a:t>
            </a:r>
            <a:r>
              <a:rPr lang="uk-UA" sz="2400" b="1" i="1" kern="0" dirty="0" smtClean="0">
                <a:solidFill>
                  <a:srgbClr val="FFFF00"/>
                </a:solidFill>
              </a:rPr>
              <a:t>р2</a:t>
            </a:r>
            <a:r>
              <a:rPr lang="uk-UA" sz="2400" b="1" i="1" kern="0" dirty="0">
                <a:solidFill>
                  <a:srgbClr val="FFFFFF"/>
                </a:solidFill>
              </a:rPr>
              <a:t>% річних з капіталізацією прибутку через рік. Якими мають бути значення р</a:t>
            </a:r>
            <a:r>
              <a:rPr lang="en-US" sz="2400" b="1" i="1" kern="0" dirty="0">
                <a:solidFill>
                  <a:srgbClr val="FFFFFF"/>
                </a:solidFill>
              </a:rPr>
              <a:t>1</a:t>
            </a:r>
            <a:r>
              <a:rPr lang="uk-UA" sz="2400" b="1" i="1" kern="0" dirty="0">
                <a:solidFill>
                  <a:srgbClr val="FFFFFF"/>
                </a:solidFill>
              </a:rPr>
              <a:t> і р2, щоб вкладник отримав потрібний прибуток?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168575-EC39-4F43-B7AB-7866353E2FBC}"/>
              </a:ext>
            </a:extLst>
          </p:cNvPr>
          <p:cNvSpPr txBox="1"/>
          <p:nvPr/>
        </p:nvSpPr>
        <p:spPr>
          <a:xfrm>
            <a:off x="7793182" y="3098299"/>
            <a:ext cx="4327889" cy="34163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00"/>
                </a:solidFill>
              </a:rPr>
              <a:t>Капіталізація прибутку </a:t>
            </a:r>
            <a:r>
              <a:rPr lang="uk-UA" sz="2400" b="1" i="1" kern="0" dirty="0">
                <a:solidFill>
                  <a:srgbClr val="FFFFFF"/>
                </a:solidFill>
              </a:rPr>
              <a:t>- це додавання прибутку до вкладу. У результаті капіталізації відсотки в наступний період будуть нараховуватися на збільшений вклад.</a:t>
            </a:r>
          </a:p>
        </p:txBody>
      </p:sp>
    </p:spTree>
    <p:extLst>
      <p:ext uri="{BB962C8B-B14F-4D97-AF65-F5344CB8AC3E}">
        <p14:creationId xmlns:p14="http://schemas.microsoft.com/office/powerpoint/2010/main" val="277209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04C0DBD-9680-454D-A98F-2F5C331EB21D}"/>
              </a:ext>
            </a:extLst>
          </p:cNvPr>
          <p:cNvSpPr/>
          <p:nvPr/>
        </p:nvSpPr>
        <p:spPr>
          <a:xfrm>
            <a:off x="72008" y="1843387"/>
            <a:ext cx="5972332" cy="165834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І виду вкладу прибуток через рік з урахуванням 20% податку на прибуток дорівнюватиме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8AB7535-08A4-421A-A0DF-9B9CAC4A18A9}"/>
              </a:ext>
            </a:extLst>
          </p:cNvPr>
          <p:cNvSpPr/>
          <p:nvPr/>
        </p:nvSpPr>
        <p:spPr>
          <a:xfrm>
            <a:off x="6151978" y="1843388"/>
            <a:ext cx="5972332" cy="165834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II виду вкладу прибуток через рік становитиме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787CD1-BC38-4ED0-B654-C9E70BDDC2F0}"/>
              </a:ext>
            </a:extLst>
          </p:cNvPr>
          <p:cNvSpPr txBox="1"/>
          <p:nvPr/>
        </p:nvSpPr>
        <p:spPr>
          <a:xfrm>
            <a:off x="67690" y="4668563"/>
            <a:ext cx="597233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Тоді прибуток через два роки дорівнюватиме: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1C42CD-7D0E-40B1-879B-7856320F817A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Створимо математичну модель для цієї задачі.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0F6F6FB2-2ACD-4C77-AB6A-E6F683949CC7}"/>
              </a:ext>
            </a:extLst>
          </p:cNvPr>
          <p:cNvSpPr/>
          <p:nvPr/>
        </p:nvSpPr>
        <p:spPr>
          <a:xfrm>
            <a:off x="68769" y="3595745"/>
            <a:ext cx="5972332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10 000 * р1 : 100 * 0,8 =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80 * р1 грн.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75E909-C620-4F4F-B400-596D34D54B2E}"/>
              </a:ext>
            </a:extLst>
          </p:cNvPr>
          <p:cNvSpPr txBox="1"/>
          <p:nvPr/>
        </p:nvSpPr>
        <p:spPr>
          <a:xfrm>
            <a:off x="6146581" y="4668563"/>
            <a:ext cx="597233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Тоді прибуток через два роки становитиме: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BD0244-717D-40A0-9291-C7F4579F6BB3}"/>
              </a:ext>
            </a:extLst>
          </p:cNvPr>
          <p:cNvSpPr txBox="1"/>
          <p:nvPr/>
        </p:nvSpPr>
        <p:spPr>
          <a:xfrm>
            <a:off x="6146581" y="5741381"/>
            <a:ext cx="597233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80 * р2 + (10 000 + 80 * р2) * р2 : 100 * 0,8 грн.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7F174945-E1D8-4671-8791-1B869D614E51}"/>
              </a:ext>
            </a:extLst>
          </p:cNvPr>
          <p:cNvSpPr/>
          <p:nvPr/>
        </p:nvSpPr>
        <p:spPr>
          <a:xfrm>
            <a:off x="6147660" y="3595745"/>
            <a:ext cx="5972332" cy="95410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 smtClean="0">
                <a:solidFill>
                  <a:srgbClr val="FFFFFF"/>
                </a:solidFill>
              </a:rPr>
              <a:t>10 000 </a:t>
            </a:r>
            <a:r>
              <a:rPr lang="ru-RU" sz="2800" b="1" i="1" kern="0" dirty="0">
                <a:solidFill>
                  <a:srgbClr val="FFFFFF"/>
                </a:solidFill>
              </a:rPr>
              <a:t>* р2 : 100 * 0,8 = </a:t>
            </a:r>
            <a:r>
              <a:rPr lang="ru-RU" sz="2800" b="1" i="1" kern="0" dirty="0" smtClean="0">
                <a:solidFill>
                  <a:srgbClr val="FFFFFF"/>
                </a:solidFill>
              </a:rPr>
              <a:t> </a:t>
            </a:r>
            <a:r>
              <a:rPr lang="ru-RU" sz="2800" b="1" i="1" kern="0" dirty="0">
                <a:solidFill>
                  <a:srgbClr val="FFFFFF"/>
                </a:solidFill>
              </a:rPr>
              <a:t>80 * р2 грн. </a:t>
            </a: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17267433-D61A-47CB-B36C-E22AE15D20F5}"/>
              </a:ext>
            </a:extLst>
          </p:cNvPr>
          <p:cNvSpPr/>
          <p:nvPr/>
        </p:nvSpPr>
        <p:spPr>
          <a:xfrm>
            <a:off x="67690" y="5740627"/>
            <a:ext cx="5972332" cy="95410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160 * р1 грн.</a:t>
            </a:r>
          </a:p>
        </p:txBody>
      </p:sp>
    </p:spTree>
    <p:extLst>
      <p:ext uri="{BB962C8B-B14F-4D97-AF65-F5344CB8AC3E}">
        <p14:creationId xmlns:p14="http://schemas.microsoft.com/office/powerpoint/2010/main" val="20099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30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Використаємо табличний процесор для створення комп'ютерної моделі для цієї задачі.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82C6A-BF2F-4ADF-8642-31F70163FE31}"/>
              </a:ext>
            </a:extLst>
          </p:cNvPr>
          <p:cNvSpPr txBox="1"/>
          <p:nvPr/>
        </p:nvSpPr>
        <p:spPr>
          <a:xfrm>
            <a:off x="72008" y="225728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Установимо у клітинках: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C560D93-BF1F-4E3D-B56C-74AA46267D7B}"/>
              </a:ext>
            </a:extLst>
          </p:cNvPr>
          <p:cNvSpPr/>
          <p:nvPr/>
        </p:nvSpPr>
        <p:spPr>
          <a:xfrm>
            <a:off x="69848" y="2886914"/>
            <a:ext cx="5972332" cy="6036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В5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A5DDEF1-42D1-456D-BC35-99DE74AF7F46}"/>
              </a:ext>
            </a:extLst>
          </p:cNvPr>
          <p:cNvSpPr/>
          <p:nvPr/>
        </p:nvSpPr>
        <p:spPr>
          <a:xfrm>
            <a:off x="6149818" y="2886914"/>
            <a:ext cx="5972332" cy="6036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BCEBB-AB1E-4082-BD62-DE5778302314}"/>
              </a:ext>
            </a:extLst>
          </p:cNvPr>
          <p:cNvSpPr txBox="1"/>
          <p:nvPr/>
        </p:nvSpPr>
        <p:spPr>
          <a:xfrm>
            <a:off x="72008" y="3584362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відсотковий формат і введемо в них значення: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1C1399DD-2A2E-4E1F-BC2C-AD5A39B222C5}"/>
              </a:ext>
            </a:extLst>
          </p:cNvPr>
          <p:cNvSpPr/>
          <p:nvPr/>
        </p:nvSpPr>
        <p:spPr>
          <a:xfrm>
            <a:off x="69848" y="4201365"/>
            <a:ext cx="5972332" cy="603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p1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96B7A898-82F2-48B0-ABDF-B7E2A168F2E7}"/>
              </a:ext>
            </a:extLst>
          </p:cNvPr>
          <p:cNvSpPr/>
          <p:nvPr/>
        </p:nvSpPr>
        <p:spPr>
          <a:xfrm>
            <a:off x="6149818" y="4201365"/>
            <a:ext cx="5972332" cy="603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p2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40A3C3-18F5-4F66-BCBF-CE913BBB54DC}"/>
              </a:ext>
            </a:extLst>
          </p:cNvPr>
          <p:cNvSpPr txBox="1"/>
          <p:nvPr/>
        </p:nvSpPr>
        <p:spPr>
          <a:xfrm>
            <a:off x="72008" y="489881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у клітинки формули: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56749E9E-5E75-4EE6-B12B-B5650D71FFC1}"/>
              </a:ext>
            </a:extLst>
          </p:cNvPr>
          <p:cNvSpPr/>
          <p:nvPr/>
        </p:nvSpPr>
        <p:spPr>
          <a:xfrm>
            <a:off x="69848" y="6213264"/>
            <a:ext cx="3868307" cy="603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=160*В5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FC836A8E-BC9E-403E-BD7C-4B98DE896711}"/>
              </a:ext>
            </a:extLst>
          </p:cNvPr>
          <p:cNvSpPr/>
          <p:nvPr/>
        </p:nvSpPr>
        <p:spPr>
          <a:xfrm>
            <a:off x="4052455" y="6213264"/>
            <a:ext cx="8069695" cy="60366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=80*С5+(10000+80*С5)*С5/100*0,8</a:t>
            </a: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4809476E-55C3-4FFA-AA8F-093EA59CA2C7}"/>
              </a:ext>
            </a:extLst>
          </p:cNvPr>
          <p:cNvSpPr/>
          <p:nvPr/>
        </p:nvSpPr>
        <p:spPr>
          <a:xfrm>
            <a:off x="69848" y="5539766"/>
            <a:ext cx="3868307" cy="6036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E</a:t>
            </a:r>
            <a:r>
              <a:rPr lang="uk-UA" sz="2800" b="1" i="1" kern="0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F8E943B4-3B1B-4700-B66D-D6E75302C1F4}"/>
              </a:ext>
            </a:extLst>
          </p:cNvPr>
          <p:cNvSpPr/>
          <p:nvPr/>
        </p:nvSpPr>
        <p:spPr>
          <a:xfrm>
            <a:off x="4052455" y="5539766"/>
            <a:ext cx="8069695" cy="60366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F</a:t>
            </a:r>
            <a:r>
              <a:rPr lang="uk-UA" sz="2800" b="1" i="1" kern="0" dirty="0">
                <a:solidFill>
                  <a:srgbClr val="FFFFFF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7977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Введемо значення р1 і р2, наприклад,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E4E6B2-1231-4627-AF0A-D728D84C1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170" y="2531967"/>
            <a:ext cx="8928822" cy="3228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61BCF6-F016-4F6B-B24F-B7CC758BC037}"/>
              </a:ext>
            </a:extLst>
          </p:cNvPr>
          <p:cNvSpPr txBox="1"/>
          <p:nvPr/>
        </p:nvSpPr>
        <p:spPr>
          <a:xfrm>
            <a:off x="72008" y="1820005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р1 = 12 і р2 = 10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BD672D-28D3-4526-BA57-5A0B5A4A8B4D}"/>
              </a:ext>
            </a:extLst>
          </p:cNvPr>
          <p:cNvSpPr txBox="1"/>
          <p:nvPr/>
        </p:nvSpPr>
        <p:spPr>
          <a:xfrm>
            <a:off x="72008" y="2479050"/>
            <a:ext cx="2982919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Отримаємо, що прибутки за обома вкладами менше очікуваних.</a:t>
            </a:r>
          </a:p>
        </p:txBody>
      </p:sp>
    </p:spTree>
    <p:extLst>
      <p:ext uri="{BB962C8B-B14F-4D97-AF65-F5344CB8AC3E}">
        <p14:creationId xmlns:p14="http://schemas.microsoft.com/office/powerpoint/2010/main" val="17448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Збільшуватимемо значення р1 і р2, поки очікувані прибутки по кожному із цих вкладів не перевищать 2500 грн. Виявилося, що при: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42F865-80DE-4818-ABFF-6EA65591D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845" y="3352120"/>
            <a:ext cx="7795226" cy="3017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43D8A8-39E6-4513-9249-3EA5D8D5FD24}"/>
              </a:ext>
            </a:extLst>
          </p:cNvPr>
          <p:cNvSpPr txBox="1"/>
          <p:nvPr/>
        </p:nvSpPr>
        <p:spPr>
          <a:xfrm>
            <a:off x="70929" y="2705329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р1 = 16 і р2 =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39BFE7-BC12-41A5-9EDB-1DD11DA7107B}"/>
              </a:ext>
            </a:extLst>
          </p:cNvPr>
          <p:cNvSpPr txBox="1"/>
          <p:nvPr/>
        </p:nvSpPr>
        <p:spPr>
          <a:xfrm>
            <a:off x="70929" y="3422302"/>
            <a:ext cx="4106216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Вкладник зможе отримати очікуваний прибуток.</a:t>
            </a:r>
          </a:p>
        </p:txBody>
      </p:sp>
    </p:spTree>
    <p:extLst>
      <p:ext uri="{BB962C8B-B14F-4D97-AF65-F5344CB8AC3E}">
        <p14:creationId xmlns:p14="http://schemas.microsoft.com/office/powerpoint/2010/main" val="312496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Отже, якщо банк пропонує вкладнику прибуток: 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D070775-83C9-4942-8992-0114F20D7402}"/>
              </a:ext>
            </a:extLst>
          </p:cNvPr>
          <p:cNvSpPr/>
          <p:nvPr/>
        </p:nvSpPr>
        <p:spPr>
          <a:xfrm>
            <a:off x="69848" y="1850264"/>
            <a:ext cx="5972332" cy="7682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 першому вкладу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81B25DB-8341-4F68-B717-3585AA138CC8}"/>
              </a:ext>
            </a:extLst>
          </p:cNvPr>
          <p:cNvSpPr/>
          <p:nvPr/>
        </p:nvSpPr>
        <p:spPr>
          <a:xfrm>
            <a:off x="6149818" y="1850264"/>
            <a:ext cx="5972332" cy="76824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 другому вкладу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97D11-2C54-4D36-96AF-605C16965391}"/>
              </a:ext>
            </a:extLst>
          </p:cNvPr>
          <p:cNvSpPr txBox="1"/>
          <p:nvPr/>
        </p:nvSpPr>
        <p:spPr>
          <a:xfrm>
            <a:off x="72007" y="3881401"/>
            <a:ext cx="6609347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То вкладник зможе отримати очікуваний прибуток.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C701A43-8BCA-49A3-90E0-725B5D221C41}"/>
              </a:ext>
            </a:extLst>
          </p:cNvPr>
          <p:cNvSpPr/>
          <p:nvPr/>
        </p:nvSpPr>
        <p:spPr>
          <a:xfrm>
            <a:off x="69848" y="2748791"/>
            <a:ext cx="5972332" cy="10023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 менше ніж 16 % річних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25C9A23A-6881-4531-A74D-C8C24342BC70}"/>
              </a:ext>
            </a:extLst>
          </p:cNvPr>
          <p:cNvSpPr/>
          <p:nvPr/>
        </p:nvSpPr>
        <p:spPr>
          <a:xfrm>
            <a:off x="6149818" y="2748791"/>
            <a:ext cx="5972332" cy="100232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не менше ніж 15 % річних</a:t>
            </a:r>
          </a:p>
        </p:txBody>
      </p:sp>
      <p:pic>
        <p:nvPicPr>
          <p:cNvPr id="4098" name="Picture 2" descr="Ð ÐµÐ·ÑÐ»ÑÑÐ°Ñ Ð¿Ð¾ÑÑÐºÑ Ð·Ð¾Ð±ÑÐ°Ð¶ÐµÐ½Ñ Ð·Ð° Ð·Ð°Ð¿Ð¸ÑÐ¾Ð¼ &quot;Ð¿ÑÐ¸Ð±ÑÑÐ¾Ðº&quot;">
            <a:extLst>
              <a:ext uri="{FF2B5EF4-FFF2-40B4-BE49-F238E27FC236}">
                <a16:creationId xmlns:a16="http://schemas.microsoft.com/office/drawing/2014/main" id="{7AB00E26-74FF-4E6C-BCF1-2F6852092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772" y="3847425"/>
            <a:ext cx="5074227" cy="28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38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Комп'ютерний експеримент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комп'ютерної моделі для цієї задачі можна використати також мову програмування </a:t>
            </a:r>
            <a:r>
              <a:rPr lang="en-US" sz="2800" b="1" i="1" kern="0" dirty="0">
                <a:solidFill>
                  <a:srgbClr val="FFFFFF"/>
                </a:solidFill>
              </a:rPr>
              <a:t>Object Pascal </a:t>
            </a:r>
            <a:r>
              <a:rPr lang="uk-UA" sz="2800" b="1" i="1" kern="0" dirty="0">
                <a:solidFill>
                  <a:srgbClr val="FFFFFF"/>
                </a:solidFill>
              </a:rPr>
              <a:t>і середовище </a:t>
            </a:r>
            <a:r>
              <a:rPr lang="en-US" sz="2800" b="1" i="1" kern="0" dirty="0">
                <a:solidFill>
                  <a:srgbClr val="FFFF00"/>
                </a:solidFill>
              </a:rPr>
              <a:t>Lazarus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6E66510F-9340-47FC-8BF6-D4701EF9A49A}"/>
              </a:ext>
            </a:extLst>
          </p:cNvPr>
          <p:cNvGrpSpPr/>
          <p:nvPr/>
        </p:nvGrpSpPr>
        <p:grpSpPr>
          <a:xfrm>
            <a:off x="153683" y="2695141"/>
            <a:ext cx="11968467" cy="3791192"/>
            <a:chOff x="153683" y="2695141"/>
            <a:chExt cx="11968467" cy="379119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DBAC26D1-9D3B-4642-96F9-45B10147AA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4640" r="44569" b="10378"/>
            <a:stretch/>
          </p:blipFill>
          <p:spPr>
            <a:xfrm>
              <a:off x="153683" y="2695141"/>
              <a:ext cx="6182753" cy="3791192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A66D9B14-52A1-49B9-98B5-8DF12593F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0604" y="2695141"/>
              <a:ext cx="5601546" cy="37911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93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комп'ютерна модель?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847177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є види комп'ютерних моделей?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2497591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Яка комп'ютерна модель називається розрахунковою? Наведіть приклади.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29" y="3578892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Яка комп'ютерна модель називається імітаційною? Наведіть приклади.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4568C3-036E-45BD-9E7B-4D5AA9CB958E}"/>
              </a:ext>
            </a:extLst>
          </p:cNvPr>
          <p:cNvSpPr txBox="1"/>
          <p:nvPr/>
        </p:nvSpPr>
        <p:spPr>
          <a:xfrm>
            <a:off x="72007" y="4660193"/>
            <a:ext cx="10453767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Яка комп'ютерна модель називається графічною? Наведіть приклади.</a:t>
            </a:r>
          </a:p>
        </p:txBody>
      </p:sp>
    </p:spTree>
    <p:extLst>
      <p:ext uri="{BB962C8B-B14F-4D97-AF65-F5344CB8AC3E}">
        <p14:creationId xmlns:p14="http://schemas.microsoft.com/office/powerpoint/2010/main" val="10651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комп'ютерне моделювання?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0929" y="1848834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етапи комп'ютерного моделювання ви знаєте? Схарактеризуйте кожен з них.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929" y="2930135"/>
            <a:ext cx="6236353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комп'ютерний експеримент? Наведіть приклади.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929" y="4442324"/>
            <a:ext cx="6235795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9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Яка мета комп'ютерного експерименту?</a:t>
            </a:r>
          </a:p>
        </p:txBody>
      </p:sp>
      <p:pic>
        <p:nvPicPr>
          <p:cNvPr id="12" name="Picture 4" descr="http://welovetravels.ru/uploads/posts/2012-10/1351078532_wpid-graf_fmt.gif.jpg">
            <a:extLst>
              <a:ext uri="{FF2B5EF4-FFF2-40B4-BE49-F238E27FC236}">
                <a16:creationId xmlns:a16="http://schemas.microsoft.com/office/drawing/2014/main" id="{51F1ED50-8C56-47DA-B477-B6B64988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719" y="2930135"/>
            <a:ext cx="3395924" cy="308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32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F57023-CF0B-4738-B272-96F1A27A0AA9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Комп'ютерна модель </a:t>
            </a:r>
            <a:r>
              <a:rPr lang="uk-UA" sz="2800" b="1" i="1" kern="0" dirty="0">
                <a:solidFill>
                  <a:srgbClr val="FFFFFF"/>
                </a:solidFill>
              </a:rPr>
              <a:t>— це інформаційна модель, що реалізована і досліджується з використанням комп'ютерних програм.</a:t>
            </a:r>
          </a:p>
        </p:txBody>
      </p:sp>
      <p:pic>
        <p:nvPicPr>
          <p:cNvPr id="8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D007DFE6-EE3D-48D3-988D-59DF9A7F4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Результат пошуку зображень за запитом &quot;Computer model&quot;">
            <a:extLst>
              <a:ext uri="{FF2B5EF4-FFF2-40B4-BE49-F238E27FC236}">
                <a16:creationId xmlns:a16="http://schemas.microsoft.com/office/drawing/2014/main" id="{6CB82406-084D-4A6A-AD69-B416DBBDE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75" y="2677683"/>
            <a:ext cx="6655629" cy="381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omputer, pc, work corner, work station, workplace, workstation icon">
            <a:extLst>
              <a:ext uri="{FF2B5EF4-FFF2-40B4-BE49-F238E27FC236}">
                <a16:creationId xmlns:a16="http://schemas.microsoft.com/office/drawing/2014/main" id="{12F3B98E-045F-4865-BBC2-8313B143A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4" y="2677683"/>
            <a:ext cx="3774435" cy="377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003" y="1272160"/>
            <a:ext cx="4659624" cy="53478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2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.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1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36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-42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513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  <a:endParaRPr lang="uk-UA" sz="36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" y="1272160"/>
            <a:ext cx="4659624" cy="5347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40-42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2018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7F0C83C5-F8F0-4157-AC83-57C6D0E283FF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cube, modeling, object, prototype, shape, visualization icon">
            <a:extLst>
              <a:ext uri="{FF2B5EF4-FFF2-40B4-BE49-F238E27FC236}">
                <a16:creationId xmlns:a16="http://schemas.microsoft.com/office/drawing/2014/main" id="{40E5F997-916D-4771-A666-C832D53C5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608" y="3653579"/>
            <a:ext cx="2331584" cy="233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omputer, programmer, scientist icon">
            <a:extLst>
              <a:ext uri="{FF2B5EF4-FFF2-40B4-BE49-F238E27FC236}">
                <a16:creationId xmlns:a16="http://schemas.microsoft.com/office/drawing/2014/main" id="{9162C0AE-5856-45BC-A4D7-F8F60548F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601876" y="3587772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Комп'ютерні моделі, як і всі інші моделі, поділяються: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9362B0-28AF-47E4-B0F1-E7F4E87AA114}"/>
              </a:ext>
            </a:extLst>
          </p:cNvPr>
          <p:cNvSpPr txBox="1"/>
          <p:nvPr/>
        </p:nvSpPr>
        <p:spPr>
          <a:xfrm>
            <a:off x="72007" y="1824988"/>
            <a:ext cx="12050142" cy="58477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chemeClr val="bg1"/>
                </a:solidFill>
              </a:rPr>
              <a:t>Комп’ютерні моделі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0657E-A985-45E4-A9E6-01D34B95B3BC}"/>
              </a:ext>
            </a:extLst>
          </p:cNvPr>
          <p:cNvSpPr txBox="1"/>
          <p:nvPr/>
        </p:nvSpPr>
        <p:spPr>
          <a:xfrm>
            <a:off x="72007" y="2691609"/>
            <a:ext cx="355136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Розрахункові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A7C06D-ABF1-4A95-ACA8-DB898B92FF7A}"/>
              </a:ext>
            </a:extLst>
          </p:cNvPr>
          <p:cNvSpPr txBox="1"/>
          <p:nvPr/>
        </p:nvSpPr>
        <p:spPr>
          <a:xfrm>
            <a:off x="4321398" y="2691609"/>
            <a:ext cx="355136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Імітаційні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F2F4C6-6598-4066-A597-F3E869125B89}"/>
              </a:ext>
            </a:extLst>
          </p:cNvPr>
          <p:cNvSpPr txBox="1"/>
          <p:nvPr/>
        </p:nvSpPr>
        <p:spPr>
          <a:xfrm>
            <a:off x="8570789" y="2691609"/>
            <a:ext cx="355136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Графічні</a:t>
            </a:r>
          </a:p>
        </p:txBody>
      </p: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763A416D-219A-40BC-943E-4A579CB5BBC7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1847688" y="2409763"/>
            <a:ext cx="0" cy="281846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http://ipc-global.com/wp-content/uploads/2012/08/SOLUTION-SALES-ROI.jpg">
            <a:extLst>
              <a:ext uri="{FF2B5EF4-FFF2-40B4-BE49-F238E27FC236}">
                <a16:creationId xmlns:a16="http://schemas.microsoft.com/office/drawing/2014/main" id="{CE3A2738-DAA0-4ED0-BAFD-C15E9C16F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6" y="3543301"/>
            <a:ext cx="7091051" cy="265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4A050E3F-AB75-4DC4-90D0-5AE3412A075C}"/>
              </a:ext>
            </a:extLst>
          </p:cNvPr>
          <p:cNvCxnSpPr>
            <a:cxnSpLocks/>
            <a:stCxn id="9" idx="0"/>
            <a:endCxn id="7" idx="2"/>
          </p:cNvCxnSpPr>
          <p:nvPr/>
        </p:nvCxnSpPr>
        <p:spPr>
          <a:xfrm flipH="1" flipV="1">
            <a:off x="6097078" y="2409763"/>
            <a:ext cx="1" cy="281846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29D9BFD5-A7A4-4B40-AE12-29CFF2EA044F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10346470" y="2409763"/>
            <a:ext cx="0" cy="281846"/>
          </a:xfrm>
          <a:prstGeom prst="line">
            <a:avLst/>
          </a:prstGeom>
          <a:ln w="57150">
            <a:solidFill>
              <a:srgbClr val="1942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 descr="http://technologyrain.com/wp-content/uploads/2015/03/30633600.jpg">
            <a:extLst>
              <a:ext uri="{FF2B5EF4-FFF2-40B4-BE49-F238E27FC236}">
                <a16:creationId xmlns:a16="http://schemas.microsoft.com/office/drawing/2014/main" id="{7632CCC2-5E1D-486A-9125-A5268334A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25" y="3543301"/>
            <a:ext cx="4727369" cy="2659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56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2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6D33A-3EFE-48B9-8B31-E31A5D050C55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Комп'ютерна розрахункова (математична) модель </a:t>
            </a:r>
            <a:r>
              <a:rPr lang="uk-UA" sz="2800" b="1" i="1" kern="0" dirty="0">
                <a:solidFill>
                  <a:srgbClr val="FFFFFF"/>
                </a:solidFill>
              </a:rPr>
              <a:t>об'єкта створюється і досліджується з використанням програм, у яких виконуються розрахунки значень властивостей цього об'єкта на основі: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9757233-1A3E-4159-97C9-B77D4A3E5824}"/>
              </a:ext>
            </a:extLst>
          </p:cNvPr>
          <p:cNvSpPr/>
          <p:nvPr/>
        </p:nvSpPr>
        <p:spPr>
          <a:xfrm>
            <a:off x="72008" y="3096069"/>
            <a:ext cx="2887061" cy="12274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kern="0" dirty="0">
                <a:solidFill>
                  <a:srgbClr val="FFFFFF"/>
                </a:solidFill>
              </a:rPr>
              <a:t>формул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6C05852-AFA0-4B0D-95A9-969C8C02F75F}"/>
              </a:ext>
            </a:extLst>
          </p:cNvPr>
          <p:cNvSpPr/>
          <p:nvPr/>
        </p:nvSpPr>
        <p:spPr>
          <a:xfrm>
            <a:off x="3125138" y="3096069"/>
            <a:ext cx="2887061" cy="12274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рівнянь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B68357A7-6010-455B-A552-9999E866C274}"/>
              </a:ext>
            </a:extLst>
          </p:cNvPr>
          <p:cNvSpPr/>
          <p:nvPr/>
        </p:nvSpPr>
        <p:spPr>
          <a:xfrm>
            <a:off x="6178267" y="3096069"/>
            <a:ext cx="2887061" cy="12274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>
                <a:solidFill>
                  <a:srgbClr val="FFFFFF"/>
                </a:solidFill>
              </a:rPr>
              <a:t>нерівностей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CE0E0D8E-C688-4C7C-9E56-01403B90D7A3}"/>
              </a:ext>
            </a:extLst>
          </p:cNvPr>
          <p:cNvSpPr/>
          <p:nvPr/>
        </p:nvSpPr>
        <p:spPr>
          <a:xfrm>
            <a:off x="9231396" y="3096069"/>
            <a:ext cx="2887061" cy="12274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систем рівнянь і </a:t>
            </a:r>
            <a:r>
              <a:rPr lang="uk-UA" sz="2400" b="1" i="1" kern="0" dirty="0" err="1">
                <a:solidFill>
                  <a:srgbClr val="FFFFFF"/>
                </a:solidFill>
              </a:rPr>
              <a:t>нерівностей</a:t>
            </a:r>
            <a:r>
              <a:rPr lang="uk-UA" sz="2400" b="1" i="1" kern="0" dirty="0">
                <a:solidFill>
                  <a:srgbClr val="FFFFFF"/>
                </a:solidFill>
              </a:rPr>
              <a:t> тощо</a:t>
            </a:r>
          </a:p>
        </p:txBody>
      </p:sp>
      <p:pic>
        <p:nvPicPr>
          <p:cNvPr id="12" name="Picture 2" descr="formula, pensil, tablet icon">
            <a:extLst>
              <a:ext uri="{FF2B5EF4-FFF2-40B4-BE49-F238E27FC236}">
                <a16:creationId xmlns:a16="http://schemas.microsoft.com/office/drawing/2014/main" id="{3E5825F9-5A3C-40E2-A0F2-0DA7797B2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3" y="4406947"/>
            <a:ext cx="2014349" cy="201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einstein formula, emc2, formula, physics, science formula icon">
            <a:extLst>
              <a:ext uri="{FF2B5EF4-FFF2-40B4-BE49-F238E27FC236}">
                <a16:creationId xmlns:a16="http://schemas.microsoft.com/office/drawing/2014/main" id="{29497C5B-D0A0-47CD-B975-DFD18F313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493" y="4406947"/>
            <a:ext cx="2014349" cy="201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balance, justice, law, legal icon">
            <a:extLst>
              <a:ext uri="{FF2B5EF4-FFF2-40B4-BE49-F238E27FC236}">
                <a16:creationId xmlns:a16="http://schemas.microsoft.com/office/drawing/2014/main" id="{EF13A065-EAC2-42C6-AE91-6425D410D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317" y="4077641"/>
            <a:ext cx="2672959" cy="267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add, algebra, learning, mathematics, science, signs, subtract icon">
            <a:extLst>
              <a:ext uri="{FF2B5EF4-FFF2-40B4-BE49-F238E27FC236}">
                <a16:creationId xmlns:a16="http://schemas.microsoft.com/office/drawing/2014/main" id="{38F04948-81E4-4088-BED0-11A8126F2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746" y="4077641"/>
            <a:ext cx="2780359" cy="278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3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BEAF8D-0146-4AC4-B9AC-300B0C1E468D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Комп'ютерна імітаційна модель </a:t>
            </a:r>
            <a:r>
              <a:rPr lang="uk-UA" sz="2800" b="1" i="1" kern="0" dirty="0">
                <a:solidFill>
                  <a:srgbClr val="FFFFFF"/>
                </a:solidFill>
              </a:rPr>
              <a:t>реалізується і досліджується з використанням програм, що відтворюють змінення значень властивостей моделей тих об'єктів, які змінюються випадковим чином, і тому їх не можна описати математично.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33C69-A4A2-46D2-AB07-91673F9BE42E}"/>
              </a:ext>
            </a:extLst>
          </p:cNvPr>
          <p:cNvSpPr txBox="1"/>
          <p:nvPr/>
        </p:nvSpPr>
        <p:spPr>
          <a:xfrm>
            <a:off x="72007" y="3522521"/>
            <a:ext cx="702453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Наприклад, гру </a:t>
            </a:r>
            <a:r>
              <a:rPr lang="en-US" sz="2800" b="1" i="1" kern="0" dirty="0">
                <a:solidFill>
                  <a:srgbClr val="FFFF00"/>
                </a:solidFill>
              </a:rPr>
              <a:t>Minecraft</a:t>
            </a:r>
            <a:r>
              <a:rPr lang="en-US" sz="2800" b="1" i="1" kern="0" dirty="0">
                <a:solidFill>
                  <a:schemeClr val="bg1"/>
                </a:solidFill>
              </a:rPr>
              <a:t> </a:t>
            </a:r>
            <a:r>
              <a:rPr lang="uk-UA" sz="2800" b="1" i="1" kern="0" dirty="0">
                <a:solidFill>
                  <a:schemeClr val="bg1"/>
                </a:solidFill>
              </a:rPr>
              <a:t>можна використати для імітації археологічних розкопок, зміни ландшафту залежно від кліматичних умов, будівництва власних будинків, застосовуючи стилі різних епох тощо.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9" name="Picture 2" descr="Результат пошуку зображень за запитом &quot;Minecraft&quot;">
            <a:extLst>
              <a:ext uri="{FF2B5EF4-FFF2-40B4-BE49-F238E27FC236}">
                <a16:creationId xmlns:a16="http://schemas.microsoft.com/office/drawing/2014/main" id="{16FCB6DE-3D36-4198-9E67-95306083C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0" b="6114"/>
          <a:stretch/>
        </p:blipFill>
        <p:spPr bwMode="auto">
          <a:xfrm>
            <a:off x="7195930" y="3522521"/>
            <a:ext cx="4926219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44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AB217C-3159-4F99-AD97-CBBFE71BCF25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Такими, наприклад, є програми, що досліджують, 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F7D73413-C457-426B-9801-2EDDE209D09D}"/>
              </a:ext>
            </a:extLst>
          </p:cNvPr>
          <p:cNvSpPr/>
          <p:nvPr/>
        </p:nvSpPr>
        <p:spPr>
          <a:xfrm>
            <a:off x="72008" y="1801824"/>
            <a:ext cx="5972332" cy="227321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змінення кількості населення у країні чи регіоні у певні інтервали часу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A376B81F-3047-4995-84DD-CB417BC06AD3}"/>
              </a:ext>
            </a:extLst>
          </p:cNvPr>
          <p:cNvSpPr/>
          <p:nvPr/>
        </p:nvSpPr>
        <p:spPr>
          <a:xfrm>
            <a:off x="6149820" y="1801824"/>
            <a:ext cx="5972332" cy="227321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кількості опадів у певній місцевості за місяцями або роками, передбачають їхні значення в майбутньому та інше.</a:t>
            </a:r>
          </a:p>
        </p:txBody>
      </p:sp>
      <p:pic>
        <p:nvPicPr>
          <p:cNvPr id="10" name="Picture 2" descr="graph, percent, poll, population, portion, results icon">
            <a:extLst>
              <a:ext uri="{FF2B5EF4-FFF2-40B4-BE49-F238E27FC236}">
                <a16:creationId xmlns:a16="http://schemas.microsoft.com/office/drawing/2014/main" id="{6995F245-8659-48B3-8461-48F66F16C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65" y="3856382"/>
            <a:ext cx="3001618" cy="300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loud, forecast, sun, weather icon">
            <a:extLst>
              <a:ext uri="{FF2B5EF4-FFF2-40B4-BE49-F238E27FC236}">
                <a16:creationId xmlns:a16="http://schemas.microsoft.com/office/drawing/2014/main" id="{6DCDBD18-CDA0-4600-A99E-3FCA3C53C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056" y="4156884"/>
            <a:ext cx="2497860" cy="249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92BDD9-951D-4CA2-8617-7C0DA763B16A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Комп'ютерна графічна модель </a:t>
            </a:r>
            <a:r>
              <a:rPr lang="uk-UA" sz="2800" b="1" i="1" kern="0" dirty="0">
                <a:solidFill>
                  <a:srgbClr val="FFFFFF"/>
                </a:solidFill>
              </a:rPr>
              <a:t>об'єкта створюється і досліджується з використанням програм, у яких можна будувати і змінювати графічне зображення об'єкта.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5A19EE5-2D8F-4D47-BEC8-9C1B531AC06F}"/>
              </a:ext>
            </a:extLst>
          </p:cNvPr>
          <p:cNvSpPr/>
          <p:nvPr/>
        </p:nvSpPr>
        <p:spPr>
          <a:xfrm>
            <a:off x="72005" y="3268637"/>
            <a:ext cx="5424334" cy="17903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побудова діаграм у табличному процесорі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731AFF7-43EF-40EC-AAC7-6B36A528863A}"/>
              </a:ext>
            </a:extLst>
          </p:cNvPr>
          <p:cNvSpPr/>
          <p:nvPr/>
        </p:nvSpPr>
        <p:spPr>
          <a:xfrm>
            <a:off x="5615609" y="3268637"/>
            <a:ext cx="6506540" cy="179038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плоских і об'ємних графічних зображень у графічних редакторах та інше.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3ECC26-2136-41C7-9B8A-B3341A0E49A1}"/>
              </a:ext>
            </a:extLst>
          </p:cNvPr>
          <p:cNvSpPr txBox="1"/>
          <p:nvPr/>
        </p:nvSpPr>
        <p:spPr>
          <a:xfrm>
            <a:off x="72007" y="2662060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Такими, наприклад є, </a:t>
            </a:r>
          </a:p>
        </p:txBody>
      </p:sp>
      <p:pic>
        <p:nvPicPr>
          <p:cNvPr id="11" name="Picture 2" descr="15, excel icon">
            <a:extLst>
              <a:ext uri="{FF2B5EF4-FFF2-40B4-BE49-F238E27FC236}">
                <a16:creationId xmlns:a16="http://schemas.microsoft.com/office/drawing/2014/main" id="{DD5D0E27-21DD-4CE0-8F30-2FEF184728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30" b="16908"/>
          <a:stretch/>
        </p:blipFill>
        <p:spPr bwMode="auto">
          <a:xfrm>
            <a:off x="2913705" y="5142374"/>
            <a:ext cx="2145313" cy="145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raph, pie chart icon">
            <a:extLst>
              <a:ext uri="{FF2B5EF4-FFF2-40B4-BE49-F238E27FC236}">
                <a16:creationId xmlns:a16="http://schemas.microsoft.com/office/drawing/2014/main" id="{A6340843-A1F8-4668-B6DF-8216859CC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34" y="5142374"/>
            <a:ext cx="1470991" cy="147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3d, article, decoy, dummy, entity, facility, form, layout, make, maquette, matter, miniature, model, object, objective, objects, operand, pattern, sample, subject, theme, thing, type icon">
            <a:extLst>
              <a:ext uri="{FF2B5EF4-FFF2-40B4-BE49-F238E27FC236}">
                <a16:creationId xmlns:a16="http://schemas.microsoft.com/office/drawing/2014/main" id="{54C81A4E-1467-49EF-8528-E82EC0C18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596" y="5182131"/>
            <a:ext cx="1540566" cy="154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baby, bricks, developmenta, figures, geometric, shapes, toy icon">
            <a:extLst>
              <a:ext uri="{FF2B5EF4-FFF2-40B4-BE49-F238E27FC236}">
                <a16:creationId xmlns:a16="http://schemas.microsoft.com/office/drawing/2014/main" id="{266B135C-1396-409A-84FB-26062C694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78" y="5182131"/>
            <a:ext cx="1620078" cy="162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Результат пошуку зображень за запитом &quot;paint&quot;">
            <a:extLst>
              <a:ext uri="{FF2B5EF4-FFF2-40B4-BE49-F238E27FC236}">
                <a16:creationId xmlns:a16="http://schemas.microsoft.com/office/drawing/2014/main" id="{410BB714-8A89-4BA5-A959-3EBBCE5B1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496" y="5078896"/>
            <a:ext cx="1779104" cy="177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5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Комп'ютерні моделі та</a:t>
            </a:r>
            <a:br>
              <a:rPr lang="uk-UA" dirty="0"/>
            </a:br>
            <a:r>
              <a:rPr lang="uk-UA" dirty="0"/>
              <a:t>комп'ютерне моделювання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555986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Такими є програми для визначення інтер'єру кімнати шляхом вибору: 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room model&quot;">
            <a:extLst>
              <a:ext uri="{FF2B5EF4-FFF2-40B4-BE49-F238E27FC236}">
                <a16:creationId xmlns:a16="http://schemas.microsoft.com/office/drawing/2014/main" id="{F014F903-DA88-47F4-AB93-A4A5D0FD1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388" y="1196763"/>
            <a:ext cx="6350603" cy="540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C4CFAAA3-C917-41AC-9C73-D6683E2501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742278"/>
              </p:ext>
            </p:extLst>
          </p:nvPr>
        </p:nvGraphicFramePr>
        <p:xfrm>
          <a:off x="126385" y="2581758"/>
          <a:ext cx="5505488" cy="4177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255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144427</TotalTime>
  <Words>1330</Words>
  <Application>Microsoft Office PowerPoint</Application>
  <PresentationFormat>Широкоэкранный</PresentationFormat>
  <Paragraphs>190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Times New Roman</vt:lpstr>
      <vt:lpstr>Verdana</vt:lpstr>
      <vt:lpstr>Wingdings</vt:lpstr>
      <vt:lpstr>Тема Office</vt:lpstr>
      <vt:lpstr>Комп'ютерне моделювання об'єктів і процесів. Комп'ютерний експеримент. Практична робота 1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Комп'ютерні моделі та комп'ютерне моделювання</vt:lpstr>
      <vt:lpstr>Комп'ютерний експеримент</vt:lpstr>
      <vt:lpstr>Комп'ютерний експеримент</vt:lpstr>
      <vt:lpstr>Комп'ютерний експеримент</vt:lpstr>
      <vt:lpstr>Комп'ютерний експеримент</vt:lpstr>
      <vt:lpstr>Комп'ютерний експеримент</vt:lpstr>
      <vt:lpstr>Комп'ютерний експеримент</vt:lpstr>
      <vt:lpstr>Комп'ютерний експеримент</vt:lpstr>
      <vt:lpstr>Комп'ютерний експеримент</vt:lpstr>
      <vt:lpstr>Комп'ютерний експеримент</vt:lpstr>
      <vt:lpstr>Комп'ютерний експеримент</vt:lpstr>
      <vt:lpstr>Комп'ютерний експеримент</vt:lpstr>
      <vt:lpstr>Комп'ютерний експеримент</vt:lpstr>
      <vt:lpstr>Комп'ютерний експеримент</vt:lpstr>
      <vt:lpstr>Дайте відповіді на запитання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Пользователь Windows</cp:lastModifiedBy>
  <cp:revision>619</cp:revision>
  <dcterms:created xsi:type="dcterms:W3CDTF">2016-06-06T19:48:43Z</dcterms:created>
  <dcterms:modified xsi:type="dcterms:W3CDTF">2019-10-15T18:28:10Z</dcterms:modified>
</cp:coreProperties>
</file>