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86" r:id="rId2"/>
    <p:sldId id="1668" r:id="rId3"/>
    <p:sldId id="1669" r:id="rId4"/>
    <p:sldId id="1670" r:id="rId5"/>
    <p:sldId id="1685" r:id="rId6"/>
    <p:sldId id="1671" r:id="rId7"/>
    <p:sldId id="1674" r:id="rId8"/>
    <p:sldId id="1675" r:id="rId9"/>
    <p:sldId id="1677" r:id="rId10"/>
    <p:sldId id="1678" r:id="rId11"/>
    <p:sldId id="1679" r:id="rId12"/>
    <p:sldId id="1680" r:id="rId13"/>
    <p:sldId id="1683" r:id="rId14"/>
    <p:sldId id="1684" r:id="rId15"/>
    <p:sldId id="1682" r:id="rId16"/>
    <p:sldId id="644" r:id="rId17"/>
    <p:sldId id="1687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51" autoAdjust="0"/>
  </p:normalViewPr>
  <p:slideViewPr>
    <p:cSldViewPr snapToGrid="0">
      <p:cViewPr varScale="1">
        <p:scale>
          <a:sx n="65" d="100"/>
          <a:sy n="65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25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3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AC32157-2D1E-4D5E-903E-686F9B43AD2E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Текстові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редагування</a:t>
            </a:r>
            <a:endParaRPr lang="ru-RU" sz="4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2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Редакторі Тексту </a:t>
            </a:r>
            <a:r>
              <a:rPr lang="uk-UA" sz="2800" b="1" i="1" kern="0" dirty="0">
                <a:solidFill>
                  <a:schemeClr val="bg1"/>
                </a:solidFill>
              </a:rPr>
              <a:t>вибрати у меню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chemeClr val="bg1"/>
                </a:solidFill>
              </a:rPr>
              <a:t>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Нове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708267-532F-4E03-9797-76E1BBD53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80"/>
          <a:stretch/>
        </p:blipFill>
        <p:spPr>
          <a:xfrm>
            <a:off x="69850" y="2304304"/>
            <a:ext cx="12050142" cy="355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5FD5513-984A-41A0-8623-C041215FD6C2}"/>
              </a:ext>
            </a:extLst>
          </p:cNvPr>
          <p:cNvSpPr/>
          <p:nvPr/>
        </p:nvSpPr>
        <p:spPr>
          <a:xfrm>
            <a:off x="958101" y="3044157"/>
            <a:ext cx="502400" cy="251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18EDA87-14C4-47D2-B34A-2FB5D7FF4846}"/>
              </a:ext>
            </a:extLst>
          </p:cNvPr>
          <p:cNvSpPr/>
          <p:nvPr/>
        </p:nvSpPr>
        <p:spPr>
          <a:xfrm rot="18900000">
            <a:off x="1094185" y="240225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5BCCFFC-A77A-4D34-8815-73F02E84D01C}"/>
              </a:ext>
            </a:extLst>
          </p:cNvPr>
          <p:cNvSpPr/>
          <p:nvPr/>
        </p:nvSpPr>
        <p:spPr>
          <a:xfrm>
            <a:off x="958100" y="3295531"/>
            <a:ext cx="1462519" cy="251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3DDC85BD-196B-4CC1-96A9-39C653CEB34E}"/>
              </a:ext>
            </a:extLst>
          </p:cNvPr>
          <p:cNvSpPr/>
          <p:nvPr/>
        </p:nvSpPr>
        <p:spPr>
          <a:xfrm rot="18900000">
            <a:off x="1571706" y="264855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CB97353-92F8-42F4-9C36-89E92BDE1548}"/>
              </a:ext>
            </a:extLst>
          </p:cNvPr>
          <p:cNvSpPr/>
          <p:nvPr/>
        </p:nvSpPr>
        <p:spPr>
          <a:xfrm>
            <a:off x="4497405" y="3044157"/>
            <a:ext cx="600376" cy="251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4B499-E460-4161-8DB0-086365ACC3FE}"/>
              </a:ext>
            </a:extLst>
          </p:cNvPr>
          <p:cNvSpPr txBox="1"/>
          <p:nvPr/>
        </p:nvSpPr>
        <p:spPr>
          <a:xfrm>
            <a:off x="5929898" y="2393692"/>
            <a:ext cx="3255666" cy="1569660"/>
          </a:xfrm>
          <a:prstGeom prst="wedgeRectCallout">
            <a:avLst>
              <a:gd name="adj1" fmla="val -81558"/>
              <a:gd name="adj2" fmla="val -8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Або клацнути на кнопці </a:t>
            </a:r>
            <a:r>
              <a:rPr lang="uk-UA" sz="2400" b="1" i="1" kern="0" dirty="0">
                <a:solidFill>
                  <a:srgbClr val="FFFF00"/>
                </a:solidFill>
              </a:rPr>
              <a:t>Новий</a:t>
            </a:r>
            <a:r>
              <a:rPr lang="uk-UA" sz="2400" b="1" i="1" kern="0" dirty="0">
                <a:solidFill>
                  <a:schemeClr val="bg1"/>
                </a:solidFill>
              </a:rPr>
              <a:t> у заголовку редактора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 із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завантажуваного</a:t>
            </a:r>
            <a:r>
              <a:rPr lang="uk-UA" sz="2800" b="1" i="1" kern="0" dirty="0">
                <a:solidFill>
                  <a:schemeClr val="bg1"/>
                </a:solidFill>
              </a:rPr>
              <a:t> зовнішнього файлу повинен бути у кодуванні </a:t>
            </a:r>
            <a:r>
              <a:rPr lang="en-AU" sz="2800" b="1" i="1" kern="0" dirty="0">
                <a:solidFill>
                  <a:schemeClr val="bg1"/>
                </a:solidFill>
              </a:rPr>
              <a:t>UTF-8.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48A83D-A149-4224-A014-6FE98BF4B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6"/>
          <a:stretch/>
        </p:blipFill>
        <p:spPr>
          <a:xfrm>
            <a:off x="69850" y="2236499"/>
            <a:ext cx="12050142" cy="447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97B4F52-AFE7-4C65-BA28-A95E4B7790B0}"/>
              </a:ext>
            </a:extLst>
          </p:cNvPr>
          <p:cNvSpPr/>
          <p:nvPr/>
        </p:nvSpPr>
        <p:spPr>
          <a:xfrm>
            <a:off x="5065511" y="3903980"/>
            <a:ext cx="641869" cy="2616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8376332B-1A69-43E6-83D9-DB884AF43FFE}"/>
              </a:ext>
            </a:extLst>
          </p:cNvPr>
          <p:cNvSpPr/>
          <p:nvPr/>
        </p:nvSpPr>
        <p:spPr>
          <a:xfrm rot="18900000">
            <a:off x="5239696" y="322098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0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увести потрібний текст або завантажити готовий текст із зовнішнього текстового файлу за допомогою команди Відкрити (</a:t>
            </a:r>
            <a:r>
              <a:rPr lang="en-AU" sz="2800" b="1" i="1" kern="0" dirty="0">
                <a:solidFill>
                  <a:srgbClr val="FFFF00"/>
                </a:solidFill>
              </a:rPr>
              <a:t>Alt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en-AU" sz="2800" b="1" i="1" kern="0" dirty="0">
                <a:solidFill>
                  <a:srgbClr val="FFFF00"/>
                </a:solidFill>
              </a:rPr>
              <a:t>+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en-AU" sz="2800" b="1" i="1" kern="0" dirty="0">
                <a:solidFill>
                  <a:srgbClr val="FFFF00"/>
                </a:solidFill>
              </a:rPr>
              <a:t>O</a:t>
            </a:r>
            <a:r>
              <a:rPr lang="en-AU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з меню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chemeClr val="bg1"/>
                </a:solidFill>
              </a:rPr>
              <a:t> редактора Тексту.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1DB23-16DF-4C53-BCF2-25EE4DE72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81"/>
          <a:stretch/>
        </p:blipFill>
        <p:spPr>
          <a:xfrm>
            <a:off x="69850" y="3127663"/>
            <a:ext cx="12050142" cy="338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7535129-E761-480F-A37D-A3DEDDCAF1C4}"/>
              </a:ext>
            </a:extLst>
          </p:cNvPr>
          <p:cNvSpPr/>
          <p:nvPr/>
        </p:nvSpPr>
        <p:spPr>
          <a:xfrm>
            <a:off x="961911" y="3696809"/>
            <a:ext cx="502400" cy="251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B4F44CFE-7E7A-4FC9-BBDC-7E2FDFF012A8}"/>
              </a:ext>
            </a:extLst>
          </p:cNvPr>
          <p:cNvSpPr/>
          <p:nvPr/>
        </p:nvSpPr>
        <p:spPr>
          <a:xfrm rot="18900000">
            <a:off x="1097995" y="305491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CF1ACF1-BB88-4FBC-B77A-D9822D5E01C7}"/>
              </a:ext>
            </a:extLst>
          </p:cNvPr>
          <p:cNvSpPr/>
          <p:nvPr/>
        </p:nvSpPr>
        <p:spPr>
          <a:xfrm>
            <a:off x="1004190" y="4114428"/>
            <a:ext cx="2017140" cy="251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5687038E-39BA-4BD6-A49D-94E4866066B2}"/>
              </a:ext>
            </a:extLst>
          </p:cNvPr>
          <p:cNvSpPr/>
          <p:nvPr/>
        </p:nvSpPr>
        <p:spPr>
          <a:xfrm rot="18900000">
            <a:off x="1617796" y="346745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9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завершення вводу тексту слід вибрати у підменю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3D-Об'єкт</a:t>
            </a:r>
            <a:r>
              <a:rPr lang="uk-UA" sz="2800" b="1" i="1" kern="0" dirty="0">
                <a:solidFill>
                  <a:schemeClr val="bg1"/>
                </a:solidFill>
              </a:rPr>
              <a:t> меню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Редагувати</a:t>
            </a:r>
            <a:r>
              <a:rPr lang="uk-UA" sz="2800" b="1" i="1" kern="0" dirty="0">
                <a:solidFill>
                  <a:schemeClr val="bg1"/>
                </a:solidFill>
              </a:rPr>
              <a:t> редактора Тексту одну з команд: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AAD75B-E30B-4D5A-8982-69990CB98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7" b="36249"/>
          <a:stretch/>
        </p:blipFill>
        <p:spPr>
          <a:xfrm>
            <a:off x="72008" y="2695723"/>
            <a:ext cx="12050142" cy="385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E735711-9ED1-4E73-B81A-C4EF25ED50E8}"/>
              </a:ext>
            </a:extLst>
          </p:cNvPr>
          <p:cNvSpPr/>
          <p:nvPr/>
        </p:nvSpPr>
        <p:spPr>
          <a:xfrm>
            <a:off x="1406988" y="6111332"/>
            <a:ext cx="838372" cy="2716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F88AC824-60FC-42DF-A260-998C0EE0C9D4}"/>
              </a:ext>
            </a:extLst>
          </p:cNvPr>
          <p:cNvSpPr/>
          <p:nvPr/>
        </p:nvSpPr>
        <p:spPr>
          <a:xfrm rot="18900000">
            <a:off x="1668694" y="545012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25A9558-A05B-4C9D-AEFC-4EDA3A31E344}"/>
              </a:ext>
            </a:extLst>
          </p:cNvPr>
          <p:cNvSpPr/>
          <p:nvPr/>
        </p:nvSpPr>
        <p:spPr>
          <a:xfrm>
            <a:off x="1410346" y="3118195"/>
            <a:ext cx="2818754" cy="2716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86BC9D95-BD37-437A-8154-3956127269DB}"/>
              </a:ext>
            </a:extLst>
          </p:cNvPr>
          <p:cNvSpPr/>
          <p:nvPr/>
        </p:nvSpPr>
        <p:spPr>
          <a:xfrm rot="18900000">
            <a:off x="2255837" y="2559790"/>
            <a:ext cx="783270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970C072-0D3A-4200-87CF-AFC19AC20BDC}"/>
              </a:ext>
            </a:extLst>
          </p:cNvPr>
          <p:cNvSpPr/>
          <p:nvPr/>
        </p:nvSpPr>
        <p:spPr>
          <a:xfrm>
            <a:off x="4229100" y="3118194"/>
            <a:ext cx="2724150" cy="4403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2DC37831-04E2-4A1A-9993-0A56E590B572}"/>
              </a:ext>
            </a:extLst>
          </p:cNvPr>
          <p:cNvSpPr/>
          <p:nvPr/>
        </p:nvSpPr>
        <p:spPr>
          <a:xfrm rot="18900000">
            <a:off x="5020396" y="242895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5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61346-25F3-4AB0-88EA-96D510B3A6A5}"/>
              </a:ext>
            </a:extLst>
          </p:cNvPr>
          <p:cNvSpPr txBox="1"/>
          <p:nvPr/>
        </p:nvSpPr>
        <p:spPr>
          <a:xfrm>
            <a:off x="3252355" y="1196763"/>
            <a:ext cx="8867636" cy="20621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буде створено один текстовий 3</a:t>
            </a:r>
            <a:r>
              <a:rPr lang="en-AU" sz="3200" b="1" i="1" kern="0" dirty="0">
                <a:solidFill>
                  <a:schemeClr val="bg1"/>
                </a:solidFill>
              </a:rPr>
              <a:t>D-</a:t>
            </a:r>
            <a:r>
              <a:rPr lang="uk-UA" sz="3200" b="1" i="1" kern="0" dirty="0">
                <a:solidFill>
                  <a:schemeClr val="bg1"/>
                </a:solidFill>
              </a:rPr>
              <a:t>об'єкт та увесь наявний текст з вікна редактора буде поміщено в нього;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8F4E935-2F93-4398-B19D-8671A9271C82}"/>
              </a:ext>
            </a:extLst>
          </p:cNvPr>
          <p:cNvSpPr/>
          <p:nvPr/>
        </p:nvSpPr>
        <p:spPr>
          <a:xfrm>
            <a:off x="72575" y="1196763"/>
            <a:ext cx="3044697" cy="20621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Один Об'єкт</a:t>
            </a:r>
            <a:endParaRPr lang="en-US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50038-7566-4BA7-9CDD-3D3235E6507A}"/>
              </a:ext>
            </a:extLst>
          </p:cNvPr>
          <p:cNvSpPr txBox="1"/>
          <p:nvPr/>
        </p:nvSpPr>
        <p:spPr>
          <a:xfrm>
            <a:off x="3251788" y="3398187"/>
            <a:ext cx="8867636" cy="30469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залежно від кількості рядків текстового блоку у редакторі буде створено відповідну кількість текстових 3</a:t>
            </a:r>
            <a:r>
              <a:rPr lang="en-AU" sz="3200" b="1" i="1" kern="0" dirty="0">
                <a:solidFill>
                  <a:schemeClr val="bg1"/>
                </a:solidFill>
              </a:rPr>
              <a:t>D-</a:t>
            </a:r>
            <a:r>
              <a:rPr lang="uk-UA" sz="3200" b="1" i="1" kern="0" dirty="0">
                <a:solidFill>
                  <a:schemeClr val="bg1"/>
                </a:solidFill>
              </a:rPr>
              <a:t>об'єктів та кожен рядок буде поміщено у свій окремий 3</a:t>
            </a:r>
            <a:r>
              <a:rPr lang="en-AU" sz="3200" b="1" i="1" kern="0" dirty="0">
                <a:solidFill>
                  <a:schemeClr val="bg1"/>
                </a:solidFill>
              </a:rPr>
              <a:t>D-</a:t>
            </a:r>
            <a:r>
              <a:rPr lang="uk-UA" sz="3200" b="1" i="1" kern="0" dirty="0">
                <a:solidFill>
                  <a:schemeClr val="bg1"/>
                </a:solidFill>
              </a:rPr>
              <a:t>об'єкт.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B1BB02D-2FCB-4D44-A07E-223C8E71154F}"/>
              </a:ext>
            </a:extLst>
          </p:cNvPr>
          <p:cNvSpPr/>
          <p:nvPr/>
        </p:nvSpPr>
        <p:spPr>
          <a:xfrm>
            <a:off x="72575" y="3398187"/>
            <a:ext cx="3044697" cy="30469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Один Об'єкт на Рядок</a:t>
            </a:r>
            <a:endParaRPr lang="en-US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Редагування текстових об'єктів у </a:t>
            </a:r>
            <a:r>
              <a:rPr lang="uk-UA" sz="2800" b="1" i="1" kern="0" dirty="0" err="1">
                <a:solidFill>
                  <a:schemeClr val="bg1"/>
                </a:solidFill>
              </a:rPr>
              <a:t>Blender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DA9E8-FE24-4555-A465-E370443D622D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Режим «Правка» для текстів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55979-F67B-47C0-AA8C-14FA4DA4340D}"/>
              </a:ext>
            </a:extLst>
          </p:cNvPr>
          <p:cNvSpPr txBox="1"/>
          <p:nvPr/>
        </p:nvSpPr>
        <p:spPr>
          <a:xfrm>
            <a:off x="72008" y="2439681"/>
            <a:ext cx="12050142" cy="209288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Для ручного уведення тексту та його форматування для текстових об'єктів передбачено свій режим правки </a:t>
            </a:r>
            <a:r>
              <a:rPr lang="uk-UA" sz="2600" b="1" i="1" kern="0" dirty="0">
                <a:solidFill>
                  <a:srgbClr val="FFFF00"/>
                </a:solidFill>
              </a:rPr>
              <a:t>Режим редагування</a:t>
            </a:r>
            <a:r>
              <a:rPr lang="uk-UA" sz="2600" b="1" i="1" kern="0" dirty="0">
                <a:solidFill>
                  <a:schemeClr val="bg1"/>
                </a:solidFill>
              </a:rPr>
              <a:t>. Характерною особливістю режиму правки для текстів є те, що для них це саме текстовий, а не графічний режим: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9D3C-6129-4F21-A004-6EB2FACADE12}"/>
              </a:ext>
            </a:extLst>
          </p:cNvPr>
          <p:cNvSpPr txBox="1"/>
          <p:nvPr/>
        </p:nvSpPr>
        <p:spPr>
          <a:xfrm>
            <a:off x="247201" y="4598801"/>
            <a:ext cx="1187386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немає ніяких керуючих точок або вершин;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3B4AF-319D-4893-B0E9-9D86BD405B2B}"/>
              </a:ext>
            </a:extLst>
          </p:cNvPr>
          <p:cNvSpPr txBox="1"/>
          <p:nvPr/>
        </p:nvSpPr>
        <p:spPr>
          <a:xfrm>
            <a:off x="251516" y="5217040"/>
            <a:ext cx="1187386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недоступні засоби трансформування і деформування;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4053B-BCB9-408B-8486-EA137AAFD588}"/>
              </a:ext>
            </a:extLst>
          </p:cNvPr>
          <p:cNvSpPr txBox="1"/>
          <p:nvPr/>
        </p:nvSpPr>
        <p:spPr>
          <a:xfrm>
            <a:off x="242886" y="5826958"/>
            <a:ext cx="1187386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тільки символи та їх форматування.</a:t>
            </a:r>
          </a:p>
        </p:txBody>
      </p:sp>
    </p:spTree>
    <p:extLst>
      <p:ext uri="{BB962C8B-B14F-4D97-AF65-F5344CB8AC3E}">
        <p14:creationId xmlns:p14="http://schemas.microsoft.com/office/powerpoint/2010/main" val="21291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B4163-8846-4025-8A67-E1BC396B6C53}"/>
              </a:ext>
            </a:extLst>
          </p:cNvPr>
          <p:cNvSpPr txBox="1"/>
          <p:nvPr/>
        </p:nvSpPr>
        <p:spPr>
          <a:xfrm>
            <a:off x="5094514" y="1196763"/>
            <a:ext cx="702763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Робота в 3</a:t>
            </a:r>
            <a:r>
              <a:rPr lang="en-US" sz="2800" b="1" i="1" kern="0" dirty="0">
                <a:solidFill>
                  <a:schemeClr val="bg1"/>
                </a:solidFill>
              </a:rPr>
              <a:t>D </a:t>
            </a:r>
            <a:r>
              <a:rPr lang="uk-UA" sz="2800" b="1" i="1" kern="0" dirty="0">
                <a:solidFill>
                  <a:schemeClr val="bg1"/>
                </a:solidFill>
              </a:rPr>
              <a:t>редакторі </a:t>
            </a:r>
            <a:r>
              <a:rPr lang="en-US" sz="2800" b="1" i="1" kern="0" dirty="0">
                <a:solidFill>
                  <a:schemeClr val="bg1"/>
                </a:solidFill>
              </a:rPr>
              <a:t>Blender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4BC8-C0F7-4AA7-BCCA-E7A0A9958791}"/>
              </a:ext>
            </a:extLst>
          </p:cNvPr>
          <p:cNvSpPr txBox="1"/>
          <p:nvPr/>
        </p:nvSpPr>
        <p:spPr>
          <a:xfrm>
            <a:off x="5094514" y="1864691"/>
            <a:ext cx="70276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декілька текстових об’єктів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F3C0A-7308-4977-8841-AE9BD5F16967}"/>
              </a:ext>
            </a:extLst>
          </p:cNvPr>
          <p:cNvSpPr txBox="1"/>
          <p:nvPr/>
        </p:nvSpPr>
        <p:spPr>
          <a:xfrm>
            <a:off x="5094514" y="2951946"/>
            <a:ext cx="70276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Спробуйте </a:t>
            </a:r>
            <a:r>
              <a:rPr lang="uk-UA" sz="2800" b="1" i="1" kern="0" dirty="0" err="1">
                <a:solidFill>
                  <a:schemeClr val="bg1"/>
                </a:solidFill>
              </a:rPr>
              <a:t>відформатувати</a:t>
            </a:r>
            <a:r>
              <a:rPr lang="uk-UA" sz="2800" b="1" i="1" kern="0" dirty="0">
                <a:solidFill>
                  <a:schemeClr val="bg1"/>
                </a:solidFill>
              </a:rPr>
              <a:t> створені текстові об’єкти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6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4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Об'єкти типу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chemeClr val="bg1"/>
                </a:solidFill>
              </a:rPr>
              <a:t> є векторними, формуються на основі кривих.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1AD260-5C31-4E72-85E6-09E18ED8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51" y="2282472"/>
            <a:ext cx="7322297" cy="41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00"/>
                </a:solidFill>
              </a:rPr>
              <a:t>Blender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використовує систему шрифтів для керування розкладкою — коди літер викликають символи, що формуються в об'єкти, які візуально представляють їх у 3</a:t>
            </a:r>
            <a:r>
              <a:rPr lang="en-AU" sz="2800" b="1" i="1" kern="0" dirty="0">
                <a:solidFill>
                  <a:schemeClr val="bg1"/>
                </a:solidFill>
              </a:rPr>
              <a:t>D-</a:t>
            </a:r>
            <a:r>
              <a:rPr lang="uk-UA" sz="2800" b="1" i="1" kern="0" dirty="0">
                <a:solidFill>
                  <a:schemeClr val="bg1"/>
                </a:solidFill>
              </a:rPr>
              <a:t>вигляді.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5E91B-2BC0-4342-A937-E252287985DC}"/>
              </a:ext>
            </a:extLst>
          </p:cNvPr>
          <p:cNvSpPr txBox="1"/>
          <p:nvPr/>
        </p:nvSpPr>
        <p:spPr>
          <a:xfrm>
            <a:off x="72008" y="313986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означає, що крім вбудованого у програму шрифту, можуть використовуватися зовнішні шрифти, зокрема </a:t>
            </a:r>
            <a:r>
              <a:rPr lang="en-AU" sz="2800" b="1" i="1" kern="0" dirty="0">
                <a:solidFill>
                  <a:schemeClr val="bg1"/>
                </a:solidFill>
              </a:rPr>
              <a:t>PostScript Type 1, OpenType </a:t>
            </a:r>
            <a:r>
              <a:rPr lang="uk-UA" sz="2800" b="1" i="1" kern="0" dirty="0">
                <a:solidFill>
                  <a:schemeClr val="bg1"/>
                </a:solidFill>
              </a:rPr>
              <a:t>та </a:t>
            </a:r>
            <a:r>
              <a:rPr lang="en-AU" sz="2800" b="1" i="1" kern="0" dirty="0">
                <a:solidFill>
                  <a:schemeClr val="bg1"/>
                </a:solidFill>
              </a:rPr>
              <a:t>TrueType.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Blender text tutorial Beginner - Make cool metallic 3d text in blender -  YouTube">
            <a:extLst>
              <a:ext uri="{FF2B5EF4-FFF2-40B4-BE49-F238E27FC236}">
                <a16:creationId xmlns:a16="http://schemas.microsoft.com/office/drawing/2014/main" id="{1DF85A62-DF04-4907-B7F2-44CD9C00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82" y="4645970"/>
            <a:ext cx="3526711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D08BEC-B1C4-47F1-A86C-10C89A4DC931}"/>
              </a:ext>
            </a:extLst>
          </p:cNvPr>
          <p:cNvSpPr txBox="1"/>
          <p:nvPr/>
        </p:nvSpPr>
        <p:spPr>
          <a:xfrm>
            <a:off x="72008" y="4652074"/>
            <a:ext cx="829267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також, програма здатна використовувати будь-які об'єкти з поточного .</a:t>
            </a:r>
            <a:r>
              <a:rPr lang="en-AU" sz="2800" b="1" i="1" kern="0" dirty="0">
                <a:solidFill>
                  <a:schemeClr val="bg1"/>
                </a:solidFill>
              </a:rPr>
              <a:t>blend-</a:t>
            </a:r>
            <a:r>
              <a:rPr lang="uk-UA" sz="2800" b="1" i="1" kern="0" dirty="0">
                <a:solidFill>
                  <a:schemeClr val="bg1"/>
                </a:solidFill>
              </a:rPr>
              <a:t>файлу в якості літер..</a:t>
            </a:r>
          </a:p>
        </p:txBody>
      </p:sp>
    </p:spTree>
    <p:extLst>
      <p:ext uri="{BB962C8B-B14F-4D97-AF65-F5344CB8AC3E}">
        <p14:creationId xmlns:p14="http://schemas.microsoft.com/office/powerpoint/2010/main" val="24738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Тексти у </a:t>
            </a:r>
            <a:r>
              <a:rPr lang="en-AU" sz="2800" b="1" i="1" kern="0" dirty="0">
                <a:solidFill>
                  <a:srgbClr val="FFFF00"/>
                </a:solidFill>
              </a:rPr>
              <a:t>Bender</a:t>
            </a:r>
            <a:r>
              <a:rPr lang="uk-UA" sz="2800" b="1" i="1" kern="0" dirty="0">
                <a:solidFill>
                  <a:schemeClr val="bg1"/>
                </a:solidFill>
              </a:rPr>
              <a:t> дозволяють вам створювати та зображувати 2</a:t>
            </a:r>
            <a:r>
              <a:rPr lang="en-AU" sz="2800" b="1" i="1" kern="0" dirty="0">
                <a:solidFill>
                  <a:schemeClr val="bg1"/>
                </a:solidFill>
              </a:rPr>
              <a:t>D </a:t>
            </a:r>
            <a:r>
              <a:rPr lang="uk-UA" sz="2800" b="1" i="1" kern="0" dirty="0">
                <a:solidFill>
                  <a:schemeClr val="bg1"/>
                </a:solidFill>
              </a:rPr>
              <a:t>або 3</a:t>
            </a:r>
            <a:r>
              <a:rPr lang="en-AU" sz="2800" b="1" i="1" kern="0" dirty="0">
                <a:solidFill>
                  <a:schemeClr val="bg1"/>
                </a:solidFill>
              </a:rPr>
              <a:t>D (</a:t>
            </a:r>
            <a:r>
              <a:rPr lang="uk-UA" sz="2800" b="1" i="1" kern="0" dirty="0">
                <a:solidFill>
                  <a:schemeClr val="bg1"/>
                </a:solidFill>
              </a:rPr>
              <a:t>об'ємний) текст у потрібних</a:t>
            </a:r>
          </a:p>
        </p:txBody>
      </p:sp>
      <p:pic>
        <p:nvPicPr>
          <p:cNvPr id="3076" name="Picture 4" descr="how to create 3d text in blender begginers - YouTube">
            <a:extLst>
              <a:ext uri="{FF2B5EF4-FFF2-40B4-BE49-F238E27FC236}">
                <a16:creationId xmlns:a16="http://schemas.microsoft.com/office/drawing/2014/main" id="{8255165C-03DE-404C-9182-5ED8E7323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b="6205"/>
          <a:stretch/>
        </p:blipFill>
        <p:spPr bwMode="auto">
          <a:xfrm>
            <a:off x="4675909" y="2303255"/>
            <a:ext cx="7516091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47F407-B3F8-45CC-B9BE-1B949C2614C6}"/>
              </a:ext>
            </a:extLst>
          </p:cNvPr>
          <p:cNvSpPr txBox="1"/>
          <p:nvPr/>
        </p:nvSpPr>
        <p:spPr>
          <a:xfrm>
            <a:off x="72009" y="2303255"/>
            <a:ext cx="43856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вам кольорах та текстурах із різними його компонуваннями (наприклад, із застосування вирівнювання або рамок).</a:t>
            </a:r>
          </a:p>
        </p:txBody>
      </p:sp>
    </p:spTree>
    <p:extLst>
      <p:ext uri="{BB962C8B-B14F-4D97-AF65-F5344CB8AC3E}">
        <p14:creationId xmlns:p14="http://schemas.microsoft.com/office/powerpoint/2010/main" val="2064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Стандартно, об'єкти текстових літер — це тільки плоско заповнені поверхні, як і будь-які закриті 2</a:t>
            </a:r>
            <a:r>
              <a:rPr lang="en-AU" sz="2700" b="1" i="1" kern="0" dirty="0">
                <a:solidFill>
                  <a:schemeClr val="bg1"/>
                </a:solidFill>
              </a:rPr>
              <a:t>D-</a:t>
            </a:r>
            <a:r>
              <a:rPr lang="uk-UA" sz="2700" b="1" i="1" kern="0" dirty="0">
                <a:solidFill>
                  <a:schemeClr val="bg1"/>
                </a:solidFill>
              </a:rPr>
              <a:t>криві. </a:t>
            </a:r>
          </a:p>
        </p:txBody>
      </p:sp>
      <p:pic>
        <p:nvPicPr>
          <p:cNvPr id="4098" name="Picture 2" descr="How to Make 3D Text in Blender! How to Make 3D text for Free! 3D Text  Tutorial! - YouTube">
            <a:extLst>
              <a:ext uri="{FF2B5EF4-FFF2-40B4-BE49-F238E27FC236}">
                <a16:creationId xmlns:a16="http://schemas.microsoft.com/office/drawing/2014/main" id="{4C30C5AC-B5B2-4C11-AA54-C9AB2122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287201"/>
            <a:ext cx="6278277" cy="35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3380B0-4A9D-40DD-B5C7-1D0AC8906D2F}"/>
              </a:ext>
            </a:extLst>
          </p:cNvPr>
          <p:cNvSpPr txBox="1"/>
          <p:nvPr/>
        </p:nvSpPr>
        <p:spPr>
          <a:xfrm>
            <a:off x="6546273" y="2279302"/>
            <a:ext cx="557587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Однак, </a:t>
            </a:r>
            <a:r>
              <a:rPr lang="uk-UA" sz="2800" b="1" i="1" kern="0" dirty="0" err="1">
                <a:solidFill>
                  <a:schemeClr val="bg1"/>
                </a:solidFill>
              </a:rPr>
              <a:t>базово</a:t>
            </a:r>
            <a:r>
              <a:rPr lang="uk-UA" sz="2800" b="1" i="1" kern="0" dirty="0">
                <a:solidFill>
                  <a:schemeClr val="bg1"/>
                </a:solidFill>
              </a:rPr>
              <a:t> ви можете скошувати та видавлювати ці об'єкти літер та змусити їх наслідувати форми інших лінійних об'єктів подібно до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скошувальних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сплайнів</a:t>
            </a:r>
            <a:r>
              <a:rPr lang="uk-UA" sz="2800" b="1" i="1" kern="0" dirty="0">
                <a:solidFill>
                  <a:schemeClr val="bg1"/>
                </a:solidFill>
              </a:rPr>
              <a:t> кривих.</a:t>
            </a:r>
          </a:p>
        </p:txBody>
      </p:sp>
    </p:spTree>
    <p:extLst>
      <p:ext uri="{BB962C8B-B14F-4D97-AF65-F5344CB8AC3E}">
        <p14:creationId xmlns:p14="http://schemas.microsoft.com/office/powerpoint/2010/main" val="16106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Текстові об'єкти, як і будь-які інші об'єкти у </a:t>
            </a:r>
            <a:r>
              <a:rPr lang="en-AU" sz="2800" b="1" i="1" kern="0" dirty="0">
                <a:solidFill>
                  <a:srgbClr val="FFFF00"/>
                </a:solidFill>
              </a:rPr>
              <a:t>Blender</a:t>
            </a:r>
            <a:r>
              <a:rPr lang="uk-UA" sz="2800" b="1" i="1" kern="0" dirty="0">
                <a:solidFill>
                  <a:schemeClr val="bg1"/>
                </a:solidFill>
              </a:rPr>
              <a:t>, можуть бути: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4BE01-7D61-41CA-B6ED-9CC89AD12068}"/>
              </a:ext>
            </a:extLst>
          </p:cNvPr>
          <p:cNvSpPr txBox="1"/>
          <p:nvPr/>
        </p:nvSpPr>
        <p:spPr>
          <a:xfrm>
            <a:off x="5486400" y="2278064"/>
            <a:ext cx="663575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пересунуті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6F848-6E78-4B1A-8CDC-B8CB1993550B}"/>
              </a:ext>
            </a:extLst>
          </p:cNvPr>
          <p:cNvSpPr txBox="1"/>
          <p:nvPr/>
        </p:nvSpPr>
        <p:spPr>
          <a:xfrm>
            <a:off x="5486400" y="2911909"/>
            <a:ext cx="66357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обернені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C7FE1-58D4-40E4-BEBA-562B6CC05AD7}"/>
              </a:ext>
            </a:extLst>
          </p:cNvPr>
          <p:cNvSpPr txBox="1"/>
          <p:nvPr/>
        </p:nvSpPr>
        <p:spPr>
          <a:xfrm>
            <a:off x="5485321" y="3559837"/>
            <a:ext cx="663575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масштабовані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117C9-8EEC-4DC6-AD18-29CF7B1D064E}"/>
              </a:ext>
            </a:extLst>
          </p:cNvPr>
          <p:cNvSpPr txBox="1"/>
          <p:nvPr/>
        </p:nvSpPr>
        <p:spPr>
          <a:xfrm>
            <a:off x="5485321" y="4207765"/>
            <a:ext cx="663575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іншим чином трансформовані</a:t>
            </a:r>
          </a:p>
        </p:txBody>
      </p:sp>
      <p:pic>
        <p:nvPicPr>
          <p:cNvPr id="5122" name="Picture 2" descr="Blender beginner tutorial: How to make 3D text in Blender - YouTube">
            <a:extLst>
              <a:ext uri="{FF2B5EF4-FFF2-40B4-BE49-F238E27FC236}">
                <a16:creationId xmlns:a16="http://schemas.microsoft.com/office/drawing/2014/main" id="{D03D7F17-B08B-46B5-BAF0-70EB44C7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278063"/>
            <a:ext cx="5260686" cy="39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 тим, як вводити потрібний текст, необхідно додати у сцену текстовий 3</a:t>
            </a:r>
            <a:r>
              <a:rPr lang="en-AU" sz="2800" b="1" i="1" kern="0" dirty="0">
                <a:solidFill>
                  <a:schemeClr val="bg1"/>
                </a:solidFill>
              </a:rPr>
              <a:t>D-</a:t>
            </a:r>
            <a:r>
              <a:rPr lang="uk-UA" sz="2800" b="1" i="1" kern="0" dirty="0">
                <a:solidFill>
                  <a:schemeClr val="bg1"/>
                </a:solidFill>
              </a:rPr>
              <a:t>об'єкт.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72683F-4790-4E78-B7B2-F46BE6EC3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44" b="51644"/>
          <a:stretch/>
        </p:blipFill>
        <p:spPr>
          <a:xfrm>
            <a:off x="6296891" y="2271480"/>
            <a:ext cx="5824180" cy="3539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357592-32E0-4D44-9227-AB5A139C407E}"/>
              </a:ext>
            </a:extLst>
          </p:cNvPr>
          <p:cNvSpPr txBox="1"/>
          <p:nvPr/>
        </p:nvSpPr>
        <p:spPr>
          <a:xfrm>
            <a:off x="70928" y="2271481"/>
            <a:ext cx="607090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і інші об'єкти, примітив текстового об'єкта під назвою Текст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доступний з меню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</a:t>
            </a:r>
            <a:r>
              <a:rPr lang="uk-UA" sz="2800" b="1" i="1" kern="0" dirty="0">
                <a:solidFill>
                  <a:schemeClr val="bg1"/>
                </a:solidFill>
              </a:rPr>
              <a:t> заголовка 3</a:t>
            </a:r>
            <a:r>
              <a:rPr lang="en-AU" sz="2800" b="1" i="1" kern="0" dirty="0">
                <a:solidFill>
                  <a:schemeClr val="bg1"/>
                </a:solidFill>
              </a:rPr>
              <a:t>D-</a:t>
            </a:r>
            <a:r>
              <a:rPr lang="uk-UA" sz="2800" b="1" i="1" kern="0" dirty="0">
                <a:solidFill>
                  <a:schemeClr val="bg1"/>
                </a:solidFill>
              </a:rPr>
              <a:t>Вигляду або однойменного йому </a:t>
            </a:r>
            <a:r>
              <a:rPr lang="uk-UA" sz="2800" b="1" i="1" kern="0" dirty="0" err="1">
                <a:solidFill>
                  <a:schemeClr val="bg1"/>
                </a:solidFill>
              </a:rPr>
              <a:t>спливного</a:t>
            </a:r>
            <a:r>
              <a:rPr lang="uk-UA" sz="2800" b="1" i="1" kern="0" dirty="0">
                <a:solidFill>
                  <a:schemeClr val="bg1"/>
                </a:solidFill>
              </a:rPr>
              <a:t> меню, яке викликається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швидклавішею</a:t>
            </a:r>
            <a:r>
              <a:rPr lang="uk-UA" sz="2800" b="1" i="1" kern="0" dirty="0">
                <a:solidFill>
                  <a:schemeClr val="bg1"/>
                </a:solidFill>
              </a:rPr>
              <a:t>  </a:t>
            </a:r>
            <a:r>
              <a:rPr lang="en-AU" sz="2800" b="1" i="1" kern="0" dirty="0">
                <a:solidFill>
                  <a:srgbClr val="FFFF00"/>
                </a:solidFill>
              </a:rPr>
              <a:t>Shift  +  A</a:t>
            </a:r>
            <a:r>
              <a:rPr lang="en-A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20BF521-F372-4BD2-80FE-E599F5DF6DA6}"/>
              </a:ext>
            </a:extLst>
          </p:cNvPr>
          <p:cNvSpPr/>
          <p:nvPr/>
        </p:nvSpPr>
        <p:spPr>
          <a:xfrm>
            <a:off x="8581967" y="4814354"/>
            <a:ext cx="1922203" cy="2834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9FBB0A07-2494-45DE-AFC1-C06A0868A512}"/>
              </a:ext>
            </a:extLst>
          </p:cNvPr>
          <p:cNvSpPr/>
          <p:nvPr/>
        </p:nvSpPr>
        <p:spPr>
          <a:xfrm rot="18900000">
            <a:off x="8913576" y="413685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9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додання текстового примітива у сцену можна перейти у </a:t>
            </a:r>
            <a:r>
              <a:rPr lang="uk-UA" sz="2800" b="1" i="1" kern="0" dirty="0">
                <a:solidFill>
                  <a:srgbClr val="FFFF00"/>
                </a:solidFill>
              </a:rPr>
              <a:t>Режим редагування</a:t>
            </a:r>
            <a:r>
              <a:rPr lang="uk-UA" sz="2800" b="1" i="1" kern="0" dirty="0">
                <a:solidFill>
                  <a:schemeClr val="bg1"/>
                </a:solidFill>
              </a:rPr>
              <a:t> для нього та почати вводити потрібні символи тексту.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1119C7-0B08-4C37-A2E9-51397D13A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300"/>
          <a:stretch/>
        </p:blipFill>
        <p:spPr>
          <a:xfrm>
            <a:off x="72008" y="2669387"/>
            <a:ext cx="12050142" cy="379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7B623E6-5929-4831-824D-A3D587D05375}"/>
              </a:ext>
            </a:extLst>
          </p:cNvPr>
          <p:cNvSpPr/>
          <p:nvPr/>
        </p:nvSpPr>
        <p:spPr>
          <a:xfrm>
            <a:off x="146051" y="3471435"/>
            <a:ext cx="1101089" cy="2471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D1330C6E-6892-42F0-AB38-1A17F98438B8}"/>
              </a:ext>
            </a:extLst>
          </p:cNvPr>
          <p:cNvSpPr/>
          <p:nvPr/>
        </p:nvSpPr>
        <p:spPr>
          <a:xfrm rot="18900000">
            <a:off x="779975" y="281758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88BE37D-B9F8-4E2C-81D5-A8FF77FBCF56}"/>
              </a:ext>
            </a:extLst>
          </p:cNvPr>
          <p:cNvSpPr/>
          <p:nvPr/>
        </p:nvSpPr>
        <p:spPr>
          <a:xfrm>
            <a:off x="130811" y="3911217"/>
            <a:ext cx="1687829" cy="2471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A5C26926-69D7-4C65-B43B-15C882BF11BA}"/>
              </a:ext>
            </a:extLst>
          </p:cNvPr>
          <p:cNvSpPr/>
          <p:nvPr/>
        </p:nvSpPr>
        <p:spPr>
          <a:xfrm rot="18900000">
            <a:off x="1148274" y="325963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та їх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текстового об'єкту конвертуванням блоку звичайного тексту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FE5DF-2C3B-44A5-A88A-7DA511F117FD}"/>
              </a:ext>
            </a:extLst>
          </p:cNvPr>
          <p:cNvSpPr txBox="1"/>
          <p:nvPr/>
        </p:nvSpPr>
        <p:spPr>
          <a:xfrm>
            <a:off x="70929" y="2278064"/>
            <a:ext cx="532195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зручності створення текстового об'єкту зі звичайного тексту можна розділити вікно на дві частини та відкрити в одній — </a:t>
            </a:r>
            <a:r>
              <a:rPr lang="uk-UA" sz="2800" b="1" i="1" kern="0" dirty="0">
                <a:solidFill>
                  <a:srgbClr val="FFFF00"/>
                </a:solidFill>
              </a:rPr>
              <a:t>Редактор Тексту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іншій — </a:t>
            </a:r>
            <a:r>
              <a:rPr lang="uk-UA" sz="2800" b="1" i="1" kern="0" dirty="0">
                <a:solidFill>
                  <a:srgbClr val="FFFF00"/>
                </a:solidFill>
              </a:rPr>
              <a:t>3D-Вигляд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237B6-0083-487E-8507-B6717556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90" b="33596"/>
          <a:stretch/>
        </p:blipFill>
        <p:spPr>
          <a:xfrm>
            <a:off x="5521765" y="2278064"/>
            <a:ext cx="6670235" cy="441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8ADB538-CBA6-4B35-9C53-915B89E0A81C}"/>
              </a:ext>
            </a:extLst>
          </p:cNvPr>
          <p:cNvSpPr/>
          <p:nvPr/>
        </p:nvSpPr>
        <p:spPr>
          <a:xfrm>
            <a:off x="5547778" y="2828654"/>
            <a:ext cx="454877" cy="2860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33759-0824-4A55-8B6B-F8831670C316}"/>
              </a:ext>
            </a:extLst>
          </p:cNvPr>
          <p:cNvSpPr txBox="1"/>
          <p:nvPr/>
        </p:nvSpPr>
        <p:spPr>
          <a:xfrm>
            <a:off x="6612406" y="2236802"/>
            <a:ext cx="2678988" cy="830997"/>
          </a:xfrm>
          <a:prstGeom prst="wedgeRectCallout">
            <a:avLst>
              <a:gd name="adj1" fmla="val -79246"/>
              <a:gd name="adj2" fmla="val 29866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Вікно 3</a:t>
            </a:r>
            <a:r>
              <a:rPr lang="en-US" sz="2400" b="1" i="1" kern="0" dirty="0">
                <a:solidFill>
                  <a:srgbClr val="FFFFFF"/>
                </a:solidFill>
              </a:rPr>
              <a:t>D-</a:t>
            </a:r>
            <a:r>
              <a:rPr lang="uk-UA" sz="2400" b="1" i="1" kern="0" dirty="0">
                <a:solidFill>
                  <a:srgbClr val="FFFFFF"/>
                </a:solidFill>
              </a:rPr>
              <a:t>огляду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A443BC9-4407-4EC0-AFEC-A4CF1642B26A}"/>
              </a:ext>
            </a:extLst>
          </p:cNvPr>
          <p:cNvSpPr/>
          <p:nvPr/>
        </p:nvSpPr>
        <p:spPr>
          <a:xfrm>
            <a:off x="5547777" y="6086087"/>
            <a:ext cx="454877" cy="2860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D6C52-C8D8-4D94-8F7D-E66177A1688E}"/>
              </a:ext>
            </a:extLst>
          </p:cNvPr>
          <p:cNvSpPr txBox="1"/>
          <p:nvPr/>
        </p:nvSpPr>
        <p:spPr>
          <a:xfrm>
            <a:off x="6705924" y="5541111"/>
            <a:ext cx="2678988" cy="830997"/>
          </a:xfrm>
          <a:prstGeom prst="wedgeRectCallout">
            <a:avLst>
              <a:gd name="adj1" fmla="val -79246"/>
              <a:gd name="adj2" fmla="val 29866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тексту</a:t>
            </a:r>
          </a:p>
        </p:txBody>
      </p:sp>
    </p:spTree>
    <p:extLst>
      <p:ext uri="{BB962C8B-B14F-4D97-AF65-F5344CB8AC3E}">
        <p14:creationId xmlns:p14="http://schemas.microsoft.com/office/powerpoint/2010/main" val="7512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61480</TotalTime>
  <Words>650</Words>
  <Application>Microsoft Office PowerPoint</Application>
  <PresentationFormat>Широкий екран</PresentationFormat>
  <Paragraphs>80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Текстові об’єкти та їх редагування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236</cp:revision>
  <dcterms:created xsi:type="dcterms:W3CDTF">2016-06-06T19:48:43Z</dcterms:created>
  <dcterms:modified xsi:type="dcterms:W3CDTF">2020-08-21T06:44:18Z</dcterms:modified>
</cp:coreProperties>
</file>