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1497" r:id="rId3"/>
    <p:sldId id="816" r:id="rId4"/>
    <p:sldId id="903" r:id="rId5"/>
    <p:sldId id="1498" r:id="rId6"/>
    <p:sldId id="1499" r:id="rId7"/>
    <p:sldId id="890" r:id="rId8"/>
    <p:sldId id="891" r:id="rId9"/>
    <p:sldId id="893" r:id="rId10"/>
    <p:sldId id="898" r:id="rId11"/>
    <p:sldId id="1506" r:id="rId12"/>
    <p:sldId id="1500" r:id="rId13"/>
    <p:sldId id="1501" r:id="rId14"/>
    <p:sldId id="1505" r:id="rId15"/>
    <p:sldId id="1354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лінії та смуги розділу (</a:t>
          </a:r>
          <a:r>
            <a:rPr lang="en-US" b="1" i="1" dirty="0"/>
            <a:t>lines, rules</a:t>
          </a:r>
          <a:r>
            <a:rPr lang="en-US" i="1" dirty="0"/>
            <a:t>);</a:t>
          </a:r>
          <a:endParaRPr lang="uk-UA" i="1" dirty="0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фонові зображення (</a:t>
          </a:r>
          <a:r>
            <a:rPr lang="en-US" b="1" i="1" dirty="0"/>
            <a:t>back-grounds</a:t>
          </a:r>
          <a:r>
            <a:rPr lang="en-US" i="1" dirty="0"/>
            <a:t>);</a:t>
          </a:r>
          <a:endParaRPr lang="uk-UA" i="1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заголовні зображення (</a:t>
          </a:r>
          <a:r>
            <a:rPr lang="en-US" b="1" i="1" dirty="0">
              <a:solidFill>
                <a:srgbClr val="002060"/>
              </a:solidFill>
            </a:rPr>
            <a:t>titles</a:t>
          </a:r>
          <a:r>
            <a:rPr lang="en-US" i="1" dirty="0">
              <a:solidFill>
                <a:srgbClr val="002060"/>
              </a:solidFill>
            </a:rPr>
            <a:t>);</a:t>
          </a:r>
          <a:endParaRPr lang="uk-UA" i="1" dirty="0">
            <a:solidFill>
              <a:srgbClr val="002060"/>
            </a:solidFill>
          </a:endParaRP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маркери списків (</a:t>
          </a:r>
          <a:r>
            <a:rPr lang="en-US" b="1" i="1" dirty="0"/>
            <a:t>bullets</a:t>
          </a:r>
          <a:r>
            <a:rPr lang="en-US" i="1" dirty="0"/>
            <a:t>);</a:t>
          </a:r>
          <a:endParaRPr lang="uk-UA" i="1" dirty="0"/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/>
            <a:t>кнопки (</a:t>
          </a:r>
          <a:r>
            <a:rPr lang="en-US" b="1" i="1" dirty="0"/>
            <a:t>buttons</a:t>
          </a:r>
          <a:r>
            <a:rPr lang="en-US" i="1" dirty="0"/>
            <a:t>).</a:t>
          </a:r>
          <a:endParaRPr lang="uk-UA" i="1" dirty="0"/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19983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5" custScaleY="11998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5" custScaleY="119983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5" custScaleY="119983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5E9348-9280-4796-BDCC-B84F04B5A654}" type="pres">
      <dgm:prSet presAssocID="{9F5EE445-7A33-4127-8BC1-059962E1C614}" presName="text_5" presStyleLbl="node1" presStyleIdx="4" presStyleCnt="5" custScaleY="119983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74656" y="251894"/>
          <a:ext cx="11356246" cy="7560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i="1" kern="1200" dirty="0"/>
            <a:t>лінії та смуги розділу (</a:t>
          </a:r>
          <a:r>
            <a:rPr lang="en-US" sz="3600" b="1" i="1" kern="1200" dirty="0"/>
            <a:t>lines, rules</a:t>
          </a:r>
          <a:r>
            <a:rPr lang="en-US" sz="3600" i="1" kern="1200" dirty="0"/>
            <a:t>);</a:t>
          </a:r>
          <a:endParaRPr lang="uk-UA" sz="3600" i="1" kern="1200" dirty="0"/>
        </a:p>
      </dsp:txBody>
      <dsp:txXfrm>
        <a:off x="474656" y="251894"/>
        <a:ext cx="11356246" cy="756020"/>
      </dsp:txXfrm>
    </dsp:sp>
    <dsp:sp modelId="{27878C57-BBF6-4C22-88FA-1C3D4933722D}">
      <dsp:nvSpPr>
        <dsp:cNvPr id="0" name=""/>
        <dsp:cNvSpPr/>
      </dsp:nvSpPr>
      <dsp:spPr>
        <a:xfrm>
          <a:off x="80839" y="236088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6171" y="1196751"/>
          <a:ext cx="10904730" cy="756020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i="1" kern="1200" dirty="0"/>
            <a:t>фонові зображення (</a:t>
          </a:r>
          <a:r>
            <a:rPr lang="en-US" sz="3500" b="1" i="1" kern="1200" dirty="0"/>
            <a:t>back-grounds</a:t>
          </a:r>
          <a:r>
            <a:rPr lang="en-US" sz="3500" i="1" kern="1200" dirty="0"/>
            <a:t>);</a:t>
          </a:r>
          <a:endParaRPr lang="uk-UA" sz="3500" i="1" kern="1200" dirty="0"/>
        </a:p>
      </dsp:txBody>
      <dsp:txXfrm>
        <a:off x="926171" y="1196751"/>
        <a:ext cx="10904730" cy="756020"/>
      </dsp:txXfrm>
    </dsp:sp>
    <dsp:sp modelId="{E63EBB38-5984-4F74-98F1-254621592311}">
      <dsp:nvSpPr>
        <dsp:cNvPr id="0" name=""/>
        <dsp:cNvSpPr/>
      </dsp:nvSpPr>
      <dsp:spPr>
        <a:xfrm>
          <a:off x="532355" y="1180945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64750" y="2141608"/>
          <a:ext cx="10766151" cy="7560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i="1" kern="1200" dirty="0">
              <a:solidFill>
                <a:srgbClr val="002060"/>
              </a:solidFill>
            </a:rPr>
            <a:t>заголовні зображення (</a:t>
          </a:r>
          <a:r>
            <a:rPr lang="en-US" sz="3400" b="1" i="1" kern="1200" dirty="0">
              <a:solidFill>
                <a:srgbClr val="002060"/>
              </a:solidFill>
            </a:rPr>
            <a:t>titles</a:t>
          </a:r>
          <a:r>
            <a:rPr lang="en-US" sz="3400" i="1" kern="1200" dirty="0">
              <a:solidFill>
                <a:srgbClr val="002060"/>
              </a:solidFill>
            </a:rPr>
            <a:t>);</a:t>
          </a:r>
          <a:endParaRPr lang="uk-UA" sz="3400" i="1" kern="1200" dirty="0">
            <a:solidFill>
              <a:srgbClr val="002060"/>
            </a:solidFill>
          </a:endParaRPr>
        </a:p>
      </dsp:txBody>
      <dsp:txXfrm>
        <a:off x="1064750" y="2141608"/>
        <a:ext cx="10766151" cy="756020"/>
      </dsp:txXfrm>
    </dsp:sp>
    <dsp:sp modelId="{D13D7DA6-9D1E-4150-A6AE-C6ABC36166D5}">
      <dsp:nvSpPr>
        <dsp:cNvPr id="0" name=""/>
        <dsp:cNvSpPr/>
      </dsp:nvSpPr>
      <dsp:spPr>
        <a:xfrm>
          <a:off x="670934" y="2125802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26171" y="3086465"/>
          <a:ext cx="10904730" cy="7560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i="1" kern="1200" dirty="0"/>
            <a:t>маркери списків (</a:t>
          </a:r>
          <a:r>
            <a:rPr lang="en-US" sz="3300" b="1" i="1" kern="1200" dirty="0"/>
            <a:t>bullets</a:t>
          </a:r>
          <a:r>
            <a:rPr lang="en-US" sz="3300" i="1" kern="1200" dirty="0"/>
            <a:t>);</a:t>
          </a:r>
          <a:endParaRPr lang="uk-UA" sz="3300" i="1" kern="1200" dirty="0"/>
        </a:p>
      </dsp:txBody>
      <dsp:txXfrm>
        <a:off x="926171" y="3086465"/>
        <a:ext cx="10904730" cy="756020"/>
      </dsp:txXfrm>
    </dsp:sp>
    <dsp:sp modelId="{AA2029A9-878F-42BF-A694-5944B1AD983E}">
      <dsp:nvSpPr>
        <dsp:cNvPr id="0" name=""/>
        <dsp:cNvSpPr/>
      </dsp:nvSpPr>
      <dsp:spPr>
        <a:xfrm>
          <a:off x="532355" y="3070659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74656" y="4031322"/>
          <a:ext cx="11356246" cy="756020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i="1" kern="1200" dirty="0"/>
            <a:t>кнопки (</a:t>
          </a:r>
          <a:r>
            <a:rPr lang="en-US" sz="3300" b="1" i="1" kern="1200" dirty="0"/>
            <a:t>buttons</a:t>
          </a:r>
          <a:r>
            <a:rPr lang="en-US" sz="3300" i="1" kern="1200" dirty="0"/>
            <a:t>).</a:t>
          </a:r>
          <a:endParaRPr lang="uk-UA" sz="3300" i="1" kern="1200" dirty="0"/>
        </a:p>
      </dsp:txBody>
      <dsp:txXfrm>
        <a:off x="474656" y="4031322"/>
        <a:ext cx="11356246" cy="756020"/>
      </dsp:txXfrm>
    </dsp:sp>
    <dsp:sp modelId="{0589A8B4-BF53-4D85-9C3C-5A5EA39FC1AC}">
      <dsp:nvSpPr>
        <dsp:cNvPr id="0" name=""/>
        <dsp:cNvSpPr/>
      </dsp:nvSpPr>
      <dsp:spPr>
        <a:xfrm>
          <a:off x="80839" y="4015516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5B0C-098F-4945-B4AE-50ED81D12601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4C290-2272-4590-9C92-FED5B764E9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49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04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Графіка для веб-середовища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web design icon&quot;">
            <a:extLst>
              <a:ext uri="{FF2B5EF4-FFF2-40B4-BE49-F238E27FC236}">
                <a16:creationId xmlns:a16="http://schemas.microsoft.com/office/drawing/2014/main" id="{46DDA41A-6250-4C3D-83E2-A995D3C9A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276" y="3662321"/>
            <a:ext cx="2357225" cy="23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png2.kisspng.com/sh/c75f9dbb0ac2fe849707c6751266cfa3/L0KzQYm3VMA0N6FAj5H0aYP2gLBuTfNwdaF6jNd7LXnmf7B6TfdzaaFtgdU2ZHX2ebj1Tflkd58yfNd8aXfxPcjsgr1lbadqhNH5bXXxhH68gfM0a2VnUKNtMnO1RHACU8MzPGI2TaMAMkK6R4q6UsAyOWo6RuJ3Zx==/kisspng-computer-icons-graphic-design-icon-design-web-development-5ac3c4b81d2c24.9332411515227793201195.png">
            <a:extLst>
              <a:ext uri="{FF2B5EF4-FFF2-40B4-BE49-F238E27FC236}">
                <a16:creationId xmlns:a16="http://schemas.microsoft.com/office/drawing/2014/main" id="{B379FA3B-5330-4AF3-9009-3F0D771C6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67" y="3662318"/>
            <a:ext cx="2357228" cy="23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Графіка для веб-середовища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77932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C38FF-19D1-440E-885F-ADCB644C900E}"/>
              </a:ext>
            </a:extLst>
          </p:cNvPr>
          <p:cNvSpPr txBox="1"/>
          <p:nvPr/>
        </p:nvSpPr>
        <p:spPr>
          <a:xfrm>
            <a:off x="72008" y="141710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висота малюнка 20 % від висоти робочої області браузера: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B00D2-633A-4919-AC71-737FD6461D58}"/>
              </a:ext>
            </a:extLst>
          </p:cNvPr>
          <p:cNvSpPr txBox="1"/>
          <p:nvPr/>
        </p:nvSpPr>
        <p:spPr>
          <a:xfrm>
            <a:off x="72008" y="248577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 err="1">
                <a:solidFill>
                  <a:srgbClr val="FFFFFF"/>
                </a:solidFill>
              </a:rPr>
              <a:t>img</a:t>
            </a:r>
            <a:r>
              <a:rPr lang="en-US" sz="2800" b="1" i="1" kern="0" dirty="0">
                <a:solidFill>
                  <a:srgbClr val="FFFFFF"/>
                </a:solidFill>
              </a:rPr>
              <a:t> src=pr1.png height=20%&gt;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CE101-9D8A-48A6-B7B5-0C72DB525066}"/>
              </a:ext>
            </a:extLst>
          </p:cNvPr>
          <p:cNvSpPr txBox="1"/>
          <p:nvPr/>
        </p:nvSpPr>
        <p:spPr>
          <a:xfrm>
            <a:off x="72008" y="3123556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товщина рамки навколо малюнка 5 пікселів: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B9774A-FAE4-4B2D-80CF-DBDA5CA3765D}"/>
              </a:ext>
            </a:extLst>
          </p:cNvPr>
          <p:cNvSpPr txBox="1"/>
          <p:nvPr/>
        </p:nvSpPr>
        <p:spPr>
          <a:xfrm>
            <a:off x="72008" y="376133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 err="1">
                <a:solidFill>
                  <a:srgbClr val="FFFFFF"/>
                </a:solidFill>
              </a:rPr>
              <a:t>img</a:t>
            </a:r>
            <a:r>
              <a:rPr lang="en-US" sz="2800" b="1" i="1" kern="0" dirty="0">
                <a:solidFill>
                  <a:srgbClr val="FFFFFF"/>
                </a:solidFill>
              </a:rPr>
              <a:t> src=pr1.png border=5&gt;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FCF801-D5A8-468A-890B-DD116AED0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627" y="4389394"/>
            <a:ext cx="9110903" cy="229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4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Графіка для веб-середовища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Деякі атрибути тегу </a:t>
            </a:r>
            <a:r>
              <a:rPr lang="uk-UA" sz="2800" b="1" i="1" kern="0" dirty="0" err="1">
                <a:solidFill>
                  <a:srgbClr val="FFFF00"/>
                </a:solidFill>
              </a:rPr>
              <a:t>img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9C3A374-4B63-4BD2-BDA0-3082676250F8}"/>
              </a:ext>
            </a:extLst>
          </p:cNvPr>
          <p:cNvSpPr/>
          <p:nvPr/>
        </p:nvSpPr>
        <p:spPr>
          <a:xfrm>
            <a:off x="72008" y="1809865"/>
            <a:ext cx="2061593" cy="4719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src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7A813F4-EF66-4813-9FDA-A446E09173D3}"/>
              </a:ext>
            </a:extLst>
          </p:cNvPr>
          <p:cNvSpPr/>
          <p:nvPr/>
        </p:nvSpPr>
        <p:spPr>
          <a:xfrm>
            <a:off x="2191318" y="1809865"/>
            <a:ext cx="9928674" cy="4719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Вказує URL-адресу зображення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ECEE72F-AD02-46F1-9E30-0D81EB6A5640}"/>
              </a:ext>
            </a:extLst>
          </p:cNvPr>
          <p:cNvSpPr/>
          <p:nvPr/>
        </p:nvSpPr>
        <p:spPr>
          <a:xfrm>
            <a:off x="72008" y="2370343"/>
            <a:ext cx="2061593" cy="4719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width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FF2E81D-77CC-4491-A8C4-FA0F4485267C}"/>
              </a:ext>
            </a:extLst>
          </p:cNvPr>
          <p:cNvSpPr/>
          <p:nvPr/>
        </p:nvSpPr>
        <p:spPr>
          <a:xfrm>
            <a:off x="2191318" y="2370343"/>
            <a:ext cx="9928674" cy="4719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Вказує ширину зображення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5BE18CD-70A9-49D3-9EA3-7074C6E5DE89}"/>
              </a:ext>
            </a:extLst>
          </p:cNvPr>
          <p:cNvSpPr/>
          <p:nvPr/>
        </p:nvSpPr>
        <p:spPr>
          <a:xfrm>
            <a:off x="72008" y="2927612"/>
            <a:ext cx="2061593" cy="6838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height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4FBD69B-2666-4B6B-B265-02443E589BFD}"/>
              </a:ext>
            </a:extLst>
          </p:cNvPr>
          <p:cNvSpPr/>
          <p:nvPr/>
        </p:nvSpPr>
        <p:spPr>
          <a:xfrm>
            <a:off x="2191318" y="2927612"/>
            <a:ext cx="9928674" cy="6838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Вказує висоту зображення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43384E3-8854-481F-AFF7-A59E50C15342}"/>
              </a:ext>
            </a:extLst>
          </p:cNvPr>
          <p:cNvSpPr/>
          <p:nvPr/>
        </p:nvSpPr>
        <p:spPr>
          <a:xfrm>
            <a:off x="72008" y="3696804"/>
            <a:ext cx="2061593" cy="6838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alt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2931797F-346F-405F-8C52-768EB7011569}"/>
              </a:ext>
            </a:extLst>
          </p:cNvPr>
          <p:cNvSpPr/>
          <p:nvPr/>
        </p:nvSpPr>
        <p:spPr>
          <a:xfrm>
            <a:off x="2191318" y="3696804"/>
            <a:ext cx="9928674" cy="6838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Вказує альтернативний текст для зображення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BED15E4D-888C-46D1-A3F8-846FDBD2ED1D}"/>
              </a:ext>
            </a:extLst>
          </p:cNvPr>
          <p:cNvSpPr/>
          <p:nvPr/>
        </p:nvSpPr>
        <p:spPr>
          <a:xfrm>
            <a:off x="72008" y="4465996"/>
            <a:ext cx="2061593" cy="8865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usemap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AF6EE0A7-025D-4977-8052-D7F048C9F1F0}"/>
              </a:ext>
            </a:extLst>
          </p:cNvPr>
          <p:cNvSpPr/>
          <p:nvPr/>
        </p:nvSpPr>
        <p:spPr>
          <a:xfrm>
            <a:off x="2191318" y="4465996"/>
            <a:ext cx="9928674" cy="8865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Визначає зображення як зображення на стороні клієнта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154A1425-1124-496D-96E4-A1BC182E567F}"/>
              </a:ext>
            </a:extLst>
          </p:cNvPr>
          <p:cNvSpPr/>
          <p:nvPr/>
        </p:nvSpPr>
        <p:spPr>
          <a:xfrm>
            <a:off x="72008" y="5437868"/>
            <a:ext cx="2061593" cy="8865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ismap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151316B4-85C3-44D5-971E-9FB07AAC2D2B}"/>
              </a:ext>
            </a:extLst>
          </p:cNvPr>
          <p:cNvSpPr/>
          <p:nvPr/>
        </p:nvSpPr>
        <p:spPr>
          <a:xfrm>
            <a:off x="2191318" y="5437868"/>
            <a:ext cx="9928674" cy="8865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Визначає зображення у вигляді зображення на стороні сервера</a:t>
            </a:r>
          </a:p>
        </p:txBody>
      </p:sp>
    </p:spTree>
    <p:extLst>
      <p:ext uri="{BB962C8B-B14F-4D97-AF65-F5344CB8AC3E}">
        <p14:creationId xmlns:p14="http://schemas.microsoft.com/office/powerpoint/2010/main" val="18981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Графіка для веб-середовища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Типи графічних вставок: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75B19589-C1DC-4EB4-9B86-635D96576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734866"/>
              </p:ext>
            </p:extLst>
          </p:nvPr>
        </p:nvGraphicFramePr>
        <p:xfrm>
          <a:off x="126385" y="1719983"/>
          <a:ext cx="1190149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46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Графіка для веб-середовища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ілюстрованих веб-сторінок застосовують такі оператори (теги):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EB9FE77-D725-4E21-A290-C2A49140E8A6}"/>
              </a:ext>
            </a:extLst>
          </p:cNvPr>
          <p:cNvSpPr/>
          <p:nvPr/>
        </p:nvSpPr>
        <p:spPr>
          <a:xfrm>
            <a:off x="74166" y="2253015"/>
            <a:ext cx="4678703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>
                <a:solidFill>
                  <a:srgbClr val="FFFFFF"/>
                </a:solidFill>
              </a:rPr>
              <a:t>html&gt;, &lt;/html&gt;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93D714A-46DB-4F9C-8A49-147AD1252ADD}"/>
              </a:ext>
            </a:extLst>
          </p:cNvPr>
          <p:cNvSpPr/>
          <p:nvPr/>
        </p:nvSpPr>
        <p:spPr>
          <a:xfrm>
            <a:off x="4863400" y="2253015"/>
            <a:ext cx="7258749" cy="8280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починають і закривають сторінку;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AE6F5BD-8A90-4664-998A-3E0C9ED026DF}"/>
              </a:ext>
            </a:extLst>
          </p:cNvPr>
          <p:cNvSpPr/>
          <p:nvPr/>
        </p:nvSpPr>
        <p:spPr>
          <a:xfrm>
            <a:off x="74166" y="3203594"/>
            <a:ext cx="4678704" cy="14065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>
                <a:solidFill>
                  <a:srgbClr val="FFFFFF"/>
                </a:solidFill>
              </a:rPr>
              <a:t>body backgrounds = «</a:t>
            </a:r>
            <a:r>
              <a:rPr lang="uk-UA" sz="2800" b="1" i="1" kern="0" dirty="0">
                <a:solidFill>
                  <a:srgbClr val="FFFFFF"/>
                </a:solidFill>
              </a:rPr>
              <a:t>ім’я графічного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»&gt;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241A798-CF10-4A54-BB76-0E747CC071CD}"/>
              </a:ext>
            </a:extLst>
          </p:cNvPr>
          <p:cNvSpPr/>
          <p:nvPr/>
        </p:nvSpPr>
        <p:spPr>
          <a:xfrm>
            <a:off x="4863402" y="3203594"/>
            <a:ext cx="7258748" cy="14065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заповнює сторінку фоновим рисунком із </a:t>
            </a:r>
            <a:r>
              <a:rPr lang="uk-UA" sz="27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700" b="1" i="1" kern="0" dirty="0">
                <a:solidFill>
                  <a:srgbClr val="FFFFFF"/>
                </a:solidFill>
              </a:rPr>
              <a:t> з указаним іменем;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D09B6E2-17A8-4A62-AFE7-478F72315A95}"/>
              </a:ext>
            </a:extLst>
          </p:cNvPr>
          <p:cNvSpPr/>
          <p:nvPr/>
        </p:nvSpPr>
        <p:spPr>
          <a:xfrm>
            <a:off x="74166" y="4732719"/>
            <a:ext cx="4678703" cy="18188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>
                <a:solidFill>
                  <a:srgbClr val="FFFFFF"/>
                </a:solidFill>
              </a:rPr>
              <a:t>table border = 0&gt;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50AE836-9BC3-4454-8B6A-2EF2EB646838}"/>
              </a:ext>
            </a:extLst>
          </p:cNvPr>
          <p:cNvSpPr/>
          <p:nvPr/>
        </p:nvSpPr>
        <p:spPr>
          <a:xfrm>
            <a:off x="4863402" y="4732718"/>
            <a:ext cx="7258748" cy="18188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 err="1">
                <a:solidFill>
                  <a:srgbClr val="FFFFFF"/>
                </a:solidFill>
              </a:rPr>
              <a:t>відрисовує</a:t>
            </a:r>
            <a:r>
              <a:rPr lang="uk-UA" sz="2700" b="1" i="1" kern="0" dirty="0">
                <a:solidFill>
                  <a:srgbClr val="FFFFFF"/>
                </a:solidFill>
              </a:rPr>
              <a:t> таблицю, в колонках та стовпчиках якої буде розташовано потрібні зображення та пояснювальні тексти;</a:t>
            </a:r>
          </a:p>
        </p:txBody>
      </p:sp>
    </p:spTree>
    <p:extLst>
      <p:ext uri="{BB962C8B-B14F-4D97-AF65-F5344CB8AC3E}">
        <p14:creationId xmlns:p14="http://schemas.microsoft.com/office/powerpoint/2010/main" val="246382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Графіка для веб-середовища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Продовження…) Для створення ілюстрованих веб-сторінок застосовують такі оператори (теги):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EB9FE77-D725-4E21-A290-C2A49140E8A6}"/>
              </a:ext>
            </a:extLst>
          </p:cNvPr>
          <p:cNvSpPr/>
          <p:nvPr/>
        </p:nvSpPr>
        <p:spPr>
          <a:xfrm>
            <a:off x="74167" y="2253015"/>
            <a:ext cx="2920242" cy="6007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&lt;/</a:t>
            </a:r>
            <a:r>
              <a:rPr lang="uk-UA" sz="2800" b="1" i="1" kern="0" dirty="0" err="1">
                <a:solidFill>
                  <a:srgbClr val="FFFFFF"/>
                </a:solidFill>
              </a:rPr>
              <a:t>table</a:t>
            </a:r>
            <a:r>
              <a:rPr lang="uk-UA" sz="2800" b="1" i="1" kern="0" dirty="0">
                <a:solidFill>
                  <a:srgbClr val="FFFFFF"/>
                </a:solidFill>
              </a:rPr>
              <a:t>&gt;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93D714A-46DB-4F9C-8A49-147AD1252ADD}"/>
              </a:ext>
            </a:extLst>
          </p:cNvPr>
          <p:cNvSpPr/>
          <p:nvPr/>
        </p:nvSpPr>
        <p:spPr>
          <a:xfrm>
            <a:off x="3074796" y="2253015"/>
            <a:ext cx="9047353" cy="6007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закриває таблицю;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AE6F5BD-8A90-4664-998A-3E0C9ED026DF}"/>
              </a:ext>
            </a:extLst>
          </p:cNvPr>
          <p:cNvSpPr/>
          <p:nvPr/>
        </p:nvSpPr>
        <p:spPr>
          <a:xfrm>
            <a:off x="72008" y="2951946"/>
            <a:ext cx="2920243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uk-UA" sz="2800" b="1" i="1" kern="0" dirty="0" err="1">
                <a:solidFill>
                  <a:srgbClr val="FFFFFF"/>
                </a:solidFill>
              </a:rPr>
              <a:t>tr</a:t>
            </a:r>
            <a:r>
              <a:rPr lang="uk-UA" sz="2800" b="1" i="1" kern="0" dirty="0">
                <a:solidFill>
                  <a:srgbClr val="FFFFFF"/>
                </a:solidFill>
              </a:rPr>
              <a:t>&gt;, &lt;</a:t>
            </a:r>
            <a:r>
              <a:rPr lang="uk-UA" sz="2800" b="1" i="1" kern="0" dirty="0" err="1">
                <a:solidFill>
                  <a:srgbClr val="FFFFFF"/>
                </a:solidFill>
              </a:rPr>
              <a:t>td</a:t>
            </a:r>
            <a:r>
              <a:rPr lang="uk-UA" sz="2800" b="1" i="1" kern="0" dirty="0">
                <a:solidFill>
                  <a:srgbClr val="FFFFFF"/>
                </a:solidFill>
              </a:rPr>
              <a:t>&gt;, &lt;/</a:t>
            </a:r>
            <a:r>
              <a:rPr lang="uk-UA" sz="2800" b="1" i="1" kern="0" dirty="0" err="1">
                <a:solidFill>
                  <a:srgbClr val="FFFFFF"/>
                </a:solidFill>
              </a:rPr>
              <a:t>tr</a:t>
            </a:r>
            <a:r>
              <a:rPr lang="uk-UA" sz="2800" b="1" i="1" kern="0" dirty="0">
                <a:solidFill>
                  <a:srgbClr val="FFFFFF"/>
                </a:solidFill>
              </a:rPr>
              <a:t>&gt;, &lt;/</a:t>
            </a:r>
            <a:r>
              <a:rPr lang="uk-UA" sz="2800" b="1" i="1" kern="0" dirty="0" err="1">
                <a:solidFill>
                  <a:srgbClr val="FFFFFF"/>
                </a:solidFill>
              </a:rPr>
              <a:t>td</a:t>
            </a:r>
            <a:r>
              <a:rPr lang="uk-UA" sz="2800" b="1" i="1" kern="0" dirty="0">
                <a:solidFill>
                  <a:srgbClr val="FFFFFF"/>
                </a:solidFill>
              </a:rPr>
              <a:t>&gt;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241A798-CF10-4A54-BB76-0E747CC071CD}"/>
              </a:ext>
            </a:extLst>
          </p:cNvPr>
          <p:cNvSpPr/>
          <p:nvPr/>
        </p:nvSpPr>
        <p:spPr>
          <a:xfrm>
            <a:off x="3072640" y="2951946"/>
            <a:ext cx="9047352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відкривають та закривають рядки та стовпчики вказаної таблиці;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D09B6E2-17A8-4A62-AFE7-478F72315A95}"/>
              </a:ext>
            </a:extLst>
          </p:cNvPr>
          <p:cNvSpPr/>
          <p:nvPr/>
        </p:nvSpPr>
        <p:spPr>
          <a:xfrm>
            <a:off x="72009" y="4003015"/>
            <a:ext cx="2920242" cy="9541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uk-UA" sz="2800" b="1" i="1" kern="0" dirty="0" err="1">
                <a:solidFill>
                  <a:srgbClr val="FFFFFF"/>
                </a:solidFill>
              </a:rPr>
              <a:t>img</a:t>
            </a:r>
            <a:r>
              <a:rPr lang="uk-UA" sz="2800" b="1" i="1" kern="0" dirty="0">
                <a:solidFill>
                  <a:srgbClr val="FFFFFF"/>
                </a:solidFill>
              </a:rPr>
              <a:t>&gt;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50AE836-9BC3-4454-8B6A-2EF2EB646838}"/>
              </a:ext>
            </a:extLst>
          </p:cNvPr>
          <p:cNvSpPr/>
          <p:nvPr/>
        </p:nvSpPr>
        <p:spPr>
          <a:xfrm>
            <a:off x="3072640" y="4003014"/>
            <a:ext cx="9047352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вставляє зображення в рядки та стовпчики таблиці, що розмічає веб-сторінку,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3AA36005-FCEC-42E0-BDA8-126DF08E95D9}"/>
              </a:ext>
            </a:extLst>
          </p:cNvPr>
          <p:cNvSpPr/>
          <p:nvPr/>
        </p:nvSpPr>
        <p:spPr>
          <a:xfrm>
            <a:off x="72009" y="5054082"/>
            <a:ext cx="2920242" cy="14065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fixed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BA483A30-1DAD-4F84-B623-996657404E4B}"/>
              </a:ext>
            </a:extLst>
          </p:cNvPr>
          <p:cNvSpPr/>
          <p:nvPr/>
        </p:nvSpPr>
        <p:spPr>
          <a:xfrm>
            <a:off x="3072640" y="5054081"/>
            <a:ext cx="9047352" cy="14065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параметр, який вказує, чи буде фон нерухомим під час пересування тексту, чи буде рухатися.</a:t>
            </a:r>
          </a:p>
        </p:txBody>
      </p:sp>
    </p:spTree>
    <p:extLst>
      <p:ext uri="{BB962C8B-B14F-4D97-AF65-F5344CB8AC3E}">
        <p14:creationId xmlns:p14="http://schemas.microsoft.com/office/powerpoint/2010/main" val="39858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нового я дізнався про графіку у веб-середовищі?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1594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Чому я навчився на </a:t>
            </a:r>
            <a:r>
              <a:rPr lang="uk-UA" sz="2800" b="1" i="1" kern="0" dirty="0" err="1">
                <a:solidFill>
                  <a:srgbClr val="002060"/>
                </a:solidFill>
              </a:rPr>
              <a:t>уроці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43511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заважало мені працювати ще краще?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9599C-B348-4D4A-98AD-D6874981D0C8}"/>
              </a:ext>
            </a:extLst>
          </p:cNvPr>
          <p:cNvSpPr txBox="1"/>
          <p:nvPr/>
        </p:nvSpPr>
        <p:spPr>
          <a:xfrm>
            <a:off x="70929" y="3054297"/>
            <a:ext cx="4551313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 якими труднощами мені вдалося поратися на </a:t>
            </a:r>
            <a:r>
              <a:rPr lang="uk-UA" sz="2800" b="1" i="1" kern="0" dirty="0" err="1">
                <a:solidFill>
                  <a:srgbClr val="002060"/>
                </a:solidFill>
              </a:rPr>
              <a:t>уроці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²ÐµÐ± Ð´Ð¸Ð·Ð°Ð¹Ð½ Ð²ÐµÐºÑÐ¾Ñ&quot;">
            <a:extLst>
              <a:ext uri="{FF2B5EF4-FFF2-40B4-BE49-F238E27FC236}">
                <a16:creationId xmlns:a16="http://schemas.microsoft.com/office/drawing/2014/main" id="{A1EBC3EC-C0CD-46D6-8AB6-BA70A9F40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 bwMode="auto">
          <a:xfrm>
            <a:off x="4772966" y="3054297"/>
            <a:ext cx="5752807" cy="35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Актуалізація опорних знань і життєвого досвіду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Розкажіть, що Вам уже відомо про комп’ютерну графіку: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29338AF-9935-4179-855B-41873B90083A}"/>
              </a:ext>
            </a:extLst>
          </p:cNvPr>
          <p:cNvSpPr/>
          <p:nvPr/>
        </p:nvSpPr>
        <p:spPr>
          <a:xfrm>
            <a:off x="74165" y="2248547"/>
            <a:ext cx="12047985" cy="7909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Про комп’ютерну графіку я знаю...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F0161CB-8EC2-427E-9289-510ABD24019C}"/>
              </a:ext>
            </a:extLst>
          </p:cNvPr>
          <p:cNvSpPr/>
          <p:nvPr/>
        </p:nvSpPr>
        <p:spPr>
          <a:xfrm>
            <a:off x="72007" y="3143703"/>
            <a:ext cx="12047985" cy="7909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Растрове графічне зображення — це...</a:t>
            </a:r>
            <a:endParaRPr lang="uk-UA" sz="2600" b="1" i="1" kern="0" dirty="0">
              <a:solidFill>
                <a:schemeClr val="bg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D58C319-ABD9-4322-96A4-FC218941D96E}"/>
              </a:ext>
            </a:extLst>
          </p:cNvPr>
          <p:cNvSpPr/>
          <p:nvPr/>
        </p:nvSpPr>
        <p:spPr>
          <a:xfrm>
            <a:off x="72006" y="4038859"/>
            <a:ext cx="12047985" cy="7909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Векторне графічне зображення має такі відмінності від растрового...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4406EFF-C69D-4EF6-9ABB-5D34F969BBBC}"/>
              </a:ext>
            </a:extLst>
          </p:cNvPr>
          <p:cNvSpPr/>
          <p:nvPr/>
        </p:nvSpPr>
        <p:spPr>
          <a:xfrm>
            <a:off x="72005" y="4934015"/>
            <a:ext cx="12047985" cy="7909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Про кодування графічних даних мені відомо...</a:t>
            </a:r>
            <a:endParaRPr lang="uk-UA" sz="2600" b="1" i="1" kern="0" dirty="0">
              <a:solidFill>
                <a:schemeClr val="bg1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8E8F5D5-864D-43ED-ABB5-834AAA4027B5}"/>
              </a:ext>
            </a:extLst>
          </p:cNvPr>
          <p:cNvSpPr/>
          <p:nvPr/>
        </p:nvSpPr>
        <p:spPr>
          <a:xfrm>
            <a:off x="72005" y="5829171"/>
            <a:ext cx="12047985" cy="79093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Я знаю такі формати растрових і векторних зображень...</a:t>
            </a:r>
          </a:p>
        </p:txBody>
      </p:sp>
    </p:spTree>
    <p:extLst>
      <p:ext uri="{BB962C8B-B14F-4D97-AF65-F5344CB8AC3E}">
        <p14:creationId xmlns:p14="http://schemas.microsoft.com/office/powerpoint/2010/main" val="2387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Графіка для веб-середовища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Веб-сторінка стає більш цікавою і зручною, якщо її оформити малюнками та графічними елементами.</a:t>
            </a:r>
          </a:p>
        </p:txBody>
      </p:sp>
      <p:pic>
        <p:nvPicPr>
          <p:cNvPr id="1026" name="Picture 2" descr="Результат пошуку зображень за запитом &quot;веб дизайн&quot;">
            <a:extLst>
              <a:ext uri="{FF2B5EF4-FFF2-40B4-BE49-F238E27FC236}">
                <a16:creationId xmlns:a16="http://schemas.microsoft.com/office/drawing/2014/main" id="{4BBBA92B-3530-4907-80B9-528F4C74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15" y="2250260"/>
            <a:ext cx="9077327" cy="439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Графіка для веб-середовища</a:t>
            </a:r>
            <a:endParaRPr lang="uk-UA" sz="28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BA196-82E8-4FFD-8FB5-E7585CA585B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розміщення на веб-сторінках в Інтернеті використовують растрові зображення у форматах: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E2021-9D6F-4082-8772-3798FD5080CA}"/>
              </a:ext>
            </a:extLst>
          </p:cNvPr>
          <p:cNvSpPr txBox="1"/>
          <p:nvPr/>
        </p:nvSpPr>
        <p:spPr>
          <a:xfrm>
            <a:off x="72007" y="2267580"/>
            <a:ext cx="397305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JPG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CB2B3-9C09-4CAD-9BD1-6D5DA3606572}"/>
              </a:ext>
            </a:extLst>
          </p:cNvPr>
          <p:cNvSpPr txBox="1"/>
          <p:nvPr/>
        </p:nvSpPr>
        <p:spPr>
          <a:xfrm>
            <a:off x="4110553" y="2267580"/>
            <a:ext cx="397305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GIF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873F2-DBC3-4F52-8968-7B19CA4940D0}"/>
              </a:ext>
            </a:extLst>
          </p:cNvPr>
          <p:cNvSpPr txBox="1"/>
          <p:nvPr/>
        </p:nvSpPr>
        <p:spPr>
          <a:xfrm>
            <a:off x="8149099" y="2267580"/>
            <a:ext cx="397305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PNG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E2B4B-8B0E-408A-9B3B-D253C52C24DB}"/>
              </a:ext>
            </a:extLst>
          </p:cNvPr>
          <p:cNvSpPr txBox="1"/>
          <p:nvPr/>
        </p:nvSpPr>
        <p:spPr>
          <a:xfrm>
            <a:off x="72008" y="512003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Оскільки ці формати передбачають стискання даних і файли мають менший обсяг, ніж відповідні файли форматів без стискання.</a:t>
            </a:r>
          </a:p>
        </p:txBody>
      </p:sp>
      <p:pic>
        <p:nvPicPr>
          <p:cNvPr id="7170" name="Picture 2" descr="document, extension, file, jpg icon">
            <a:extLst>
              <a:ext uri="{FF2B5EF4-FFF2-40B4-BE49-F238E27FC236}">
                <a16:creationId xmlns:a16="http://schemas.microsoft.com/office/drawing/2014/main" id="{CE399FCC-9020-4ECA-BB1C-91375049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8" y="3162308"/>
            <a:ext cx="1454827" cy="189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ocument, extension, file icon">
            <a:extLst>
              <a:ext uri="{FF2B5EF4-FFF2-40B4-BE49-F238E27FC236}">
                <a16:creationId xmlns:a16="http://schemas.microsoft.com/office/drawing/2014/main" id="{39DF8B2A-0B2C-470E-A96A-8AEE1553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210" y="3133641"/>
            <a:ext cx="1454827" cy="189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if, image icon">
            <a:extLst>
              <a:ext uri="{FF2B5EF4-FFF2-40B4-BE49-F238E27FC236}">
                <a16:creationId xmlns:a16="http://schemas.microsoft.com/office/drawing/2014/main" id="{F119B95B-1BD7-40AB-970C-62894749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71" y="3054921"/>
            <a:ext cx="2047214" cy="20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Графіка для веб-середовища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Формати файлів </a:t>
            </a:r>
            <a:r>
              <a:rPr lang="uk-UA" sz="2800" b="1" i="1" kern="0" dirty="0">
                <a:solidFill>
                  <a:srgbClr val="FFFF00"/>
                </a:solidFill>
              </a:rPr>
              <a:t>растрових зображень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01342-B3C0-420E-B676-B6C786B12D85}"/>
              </a:ext>
            </a:extLst>
          </p:cNvPr>
          <p:cNvSpPr txBox="1"/>
          <p:nvPr/>
        </p:nvSpPr>
        <p:spPr>
          <a:xfrm>
            <a:off x="1563329" y="1772328"/>
            <a:ext cx="10558821" cy="221599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FF"/>
                </a:solidFill>
              </a:rPr>
              <a:t>(</a:t>
            </a:r>
            <a:r>
              <a:rPr lang="uk-UA" sz="23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300" b="1" i="1" kern="0" dirty="0">
                <a:solidFill>
                  <a:srgbClr val="FFFFFF"/>
                </a:solidFill>
              </a:rPr>
              <a:t>. </a:t>
            </a:r>
            <a:r>
              <a:rPr lang="en-US" sz="2300" b="1" i="1" kern="0" dirty="0">
                <a:solidFill>
                  <a:srgbClr val="FFFF00"/>
                </a:solidFill>
              </a:rPr>
              <a:t>J</a:t>
            </a:r>
            <a:r>
              <a:rPr lang="en-US" sz="2300" b="1" i="1" kern="0" dirty="0">
                <a:solidFill>
                  <a:srgbClr val="FFFFFF"/>
                </a:solidFill>
              </a:rPr>
              <a:t>oint </a:t>
            </a:r>
            <a:r>
              <a:rPr lang="en-US" sz="2300" b="1" i="1" kern="0" dirty="0">
                <a:solidFill>
                  <a:srgbClr val="FFFF00"/>
                </a:solidFill>
              </a:rPr>
              <a:t>P</a:t>
            </a:r>
            <a:r>
              <a:rPr lang="en-US" sz="2300" b="1" i="1" kern="0" dirty="0">
                <a:solidFill>
                  <a:srgbClr val="FFFFFF"/>
                </a:solidFill>
              </a:rPr>
              <a:t>hotographic </a:t>
            </a:r>
            <a:r>
              <a:rPr lang="en-US" sz="2300" b="1" i="1" kern="0" dirty="0">
                <a:solidFill>
                  <a:srgbClr val="FFFF00"/>
                </a:solidFill>
              </a:rPr>
              <a:t>E</a:t>
            </a:r>
            <a:r>
              <a:rPr lang="en-US" sz="2300" b="1" i="1" kern="0" dirty="0">
                <a:solidFill>
                  <a:srgbClr val="FFFFFF"/>
                </a:solidFill>
              </a:rPr>
              <a:t>xpert </a:t>
            </a:r>
            <a:r>
              <a:rPr lang="en-US" sz="2300" b="1" i="1" kern="0" dirty="0">
                <a:solidFill>
                  <a:srgbClr val="FFFF00"/>
                </a:solidFill>
              </a:rPr>
              <a:t>G</a:t>
            </a:r>
            <a:r>
              <a:rPr lang="en-US" sz="2300" b="1" i="1" kern="0" dirty="0">
                <a:solidFill>
                  <a:srgbClr val="FFFFFF"/>
                </a:solidFill>
              </a:rPr>
              <a:t>roup — </a:t>
            </a:r>
            <a:r>
              <a:rPr lang="uk-UA" sz="2300" b="1" i="1" kern="0" dirty="0">
                <a:solidFill>
                  <a:srgbClr val="FFFFFF"/>
                </a:solidFill>
              </a:rPr>
              <a:t>об'єднана експертна група в галузі фотографії) — під час кодування використовуються ефективні алгоритми стиснення даних, що дає змогу зменшити розмір графічних файлів за рахунок втрати частини даних і погіршення якості зображення. Стандартні розширення імен файлів — </a:t>
            </a:r>
            <a:r>
              <a:rPr lang="en-US" sz="2300" b="1" i="1" kern="0" dirty="0">
                <a:solidFill>
                  <a:srgbClr val="FFFF00"/>
                </a:solidFill>
              </a:rPr>
              <a:t>jpg</a:t>
            </a:r>
            <a:r>
              <a:rPr lang="en-US" sz="2300" b="1" i="1" kern="0" dirty="0">
                <a:solidFill>
                  <a:srgbClr val="FFFFFF"/>
                </a:solidFill>
              </a:rPr>
              <a:t> </a:t>
            </a:r>
            <a:r>
              <a:rPr lang="uk-UA" sz="2300" b="1" i="1" kern="0" dirty="0">
                <a:solidFill>
                  <a:srgbClr val="FFFFFF"/>
                </a:solidFill>
              </a:rPr>
              <a:t>або </a:t>
            </a:r>
            <a:r>
              <a:rPr lang="en-US" sz="2300" b="1" i="1" kern="0" dirty="0">
                <a:solidFill>
                  <a:srgbClr val="FFFF00"/>
                </a:solidFill>
              </a:rPr>
              <a:t>jpeg</a:t>
            </a:r>
            <a:r>
              <a:rPr lang="en-US" sz="2300" b="1" i="1" kern="0" dirty="0">
                <a:solidFill>
                  <a:srgbClr val="FFFFFF"/>
                </a:solidFill>
              </a:rPr>
              <a:t>.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D472671-EB2D-4F8B-A0F6-1CC4A7D4A2C4}"/>
              </a:ext>
            </a:extLst>
          </p:cNvPr>
          <p:cNvSpPr/>
          <p:nvPr/>
        </p:nvSpPr>
        <p:spPr>
          <a:xfrm>
            <a:off x="74734" y="1772328"/>
            <a:ext cx="1373334" cy="22159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JPEG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22AA4-A506-4A80-9F37-BF42AEC1584E}"/>
              </a:ext>
            </a:extLst>
          </p:cNvPr>
          <p:cNvSpPr txBox="1"/>
          <p:nvPr/>
        </p:nvSpPr>
        <p:spPr>
          <a:xfrm>
            <a:off x="1560603" y="4056053"/>
            <a:ext cx="10558821" cy="256993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FF"/>
                </a:solidFill>
              </a:rPr>
              <a:t>(</a:t>
            </a:r>
            <a:r>
              <a:rPr lang="uk-UA" sz="23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300" b="1" i="1" kern="0" dirty="0">
                <a:solidFill>
                  <a:srgbClr val="FFFFFF"/>
                </a:solidFill>
              </a:rPr>
              <a:t>. </a:t>
            </a:r>
            <a:r>
              <a:rPr lang="en-US" sz="2300" b="1" i="1" kern="0" dirty="0">
                <a:solidFill>
                  <a:srgbClr val="FFFF00"/>
                </a:solidFill>
              </a:rPr>
              <a:t>G</a:t>
            </a:r>
            <a:r>
              <a:rPr lang="en-US" sz="2300" b="1" i="1" kern="0" dirty="0">
                <a:solidFill>
                  <a:srgbClr val="FFFFFF"/>
                </a:solidFill>
              </a:rPr>
              <a:t>raphics </a:t>
            </a:r>
            <a:r>
              <a:rPr lang="en-US" sz="2300" b="1" i="1" kern="0" dirty="0">
                <a:solidFill>
                  <a:srgbClr val="FFFF00"/>
                </a:solidFill>
              </a:rPr>
              <a:t>I</a:t>
            </a:r>
            <a:r>
              <a:rPr lang="en-US" sz="2300" b="1" i="1" kern="0" dirty="0">
                <a:solidFill>
                  <a:srgbClr val="FFFFFF"/>
                </a:solidFill>
              </a:rPr>
              <a:t>nterchange </a:t>
            </a:r>
            <a:r>
              <a:rPr lang="en-US" sz="2300" b="1" i="1" kern="0" dirty="0">
                <a:solidFill>
                  <a:srgbClr val="FFFF00"/>
                </a:solidFill>
              </a:rPr>
              <a:t>F</a:t>
            </a:r>
            <a:r>
              <a:rPr lang="en-US" sz="2300" b="1" i="1" kern="0" dirty="0">
                <a:solidFill>
                  <a:srgbClr val="FFFFFF"/>
                </a:solidFill>
              </a:rPr>
              <a:t>ormat — </a:t>
            </a:r>
            <a:r>
              <a:rPr lang="uk-UA" sz="2300" b="1" i="1" kern="0" dirty="0">
                <a:solidFill>
                  <a:srgbClr val="FFFFFF"/>
                </a:solidFill>
              </a:rPr>
              <a:t>графічний формат для обміну) — під час кодування використовуються ефективні алгоритми стиснення без втрати даних. Призначений для зберігання зображень, що мають до 256 кольорів (наприклад, мальовані ілюстрації), а також анімованих зображень. Стандартне розширення імен файлів — </a:t>
            </a:r>
            <a:r>
              <a:rPr lang="en-US" sz="2300" b="1" i="1" kern="0" dirty="0">
                <a:solidFill>
                  <a:srgbClr val="FFFF00"/>
                </a:solidFill>
              </a:rPr>
              <a:t>gif</a:t>
            </a:r>
            <a:r>
              <a:rPr lang="en-US" sz="23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28FA366-F593-4E29-AE25-A3D04BA217F3}"/>
              </a:ext>
            </a:extLst>
          </p:cNvPr>
          <p:cNvSpPr/>
          <p:nvPr/>
        </p:nvSpPr>
        <p:spPr>
          <a:xfrm>
            <a:off x="72008" y="4056053"/>
            <a:ext cx="1373334" cy="25699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GIF</a:t>
            </a:r>
          </a:p>
        </p:txBody>
      </p:sp>
    </p:spTree>
    <p:extLst>
      <p:ext uri="{BB962C8B-B14F-4D97-AF65-F5344CB8AC3E}">
        <p14:creationId xmlns:p14="http://schemas.microsoft.com/office/powerpoint/2010/main" val="29479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Графіка для веб-середовища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5232F-084F-4735-9EC6-5D1D63C9EE61}"/>
              </a:ext>
            </a:extLst>
          </p:cNvPr>
          <p:cNvSpPr txBox="1"/>
          <p:nvPr/>
        </p:nvSpPr>
        <p:spPr>
          <a:xfrm>
            <a:off x="72008" y="1196763"/>
            <a:ext cx="12050142" cy="4924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(Продовження…) Формати файлів </a:t>
            </a:r>
            <a:r>
              <a:rPr lang="uk-UA" sz="2600" b="1" i="1" kern="0" dirty="0">
                <a:solidFill>
                  <a:srgbClr val="FFFF00"/>
                </a:solidFill>
              </a:rPr>
              <a:t>растрових зображень</a:t>
            </a:r>
            <a:r>
              <a:rPr lang="uk-UA" sz="26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F3C11-5BA8-49C5-856B-341E5B34F142}"/>
              </a:ext>
            </a:extLst>
          </p:cNvPr>
          <p:cNvSpPr txBox="1"/>
          <p:nvPr/>
        </p:nvSpPr>
        <p:spPr>
          <a:xfrm>
            <a:off x="1563329" y="1772328"/>
            <a:ext cx="4897761" cy="489364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(</a:t>
            </a:r>
            <a:r>
              <a:rPr lang="uk-UA" sz="24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400" b="1" i="1" kern="0" dirty="0">
                <a:solidFill>
                  <a:srgbClr val="FFFFFF"/>
                </a:solidFill>
              </a:rPr>
              <a:t>. </a:t>
            </a:r>
            <a:r>
              <a:rPr lang="en-US" sz="2400" b="1" i="1" kern="0" dirty="0">
                <a:solidFill>
                  <a:srgbClr val="FFFF00"/>
                </a:solidFill>
              </a:rPr>
              <a:t>P</a:t>
            </a:r>
            <a:r>
              <a:rPr lang="en-US" sz="2400" b="1" i="1" kern="0" dirty="0">
                <a:solidFill>
                  <a:srgbClr val="FFFFFF"/>
                </a:solidFill>
              </a:rPr>
              <a:t>ortable </a:t>
            </a:r>
            <a:r>
              <a:rPr lang="en-US" sz="2400" b="1" i="1" kern="0" dirty="0">
                <a:solidFill>
                  <a:srgbClr val="FFFF00"/>
                </a:solidFill>
              </a:rPr>
              <a:t>N</a:t>
            </a:r>
            <a:r>
              <a:rPr lang="en-US" sz="2400" b="1" i="1" kern="0" dirty="0">
                <a:solidFill>
                  <a:srgbClr val="FFFFFF"/>
                </a:solidFill>
              </a:rPr>
              <a:t>etwork </a:t>
            </a:r>
            <a:r>
              <a:rPr lang="en-US" sz="2400" b="1" i="1" kern="0" dirty="0">
                <a:solidFill>
                  <a:srgbClr val="FFFF00"/>
                </a:solidFill>
              </a:rPr>
              <a:t>G</a:t>
            </a:r>
            <a:r>
              <a:rPr lang="en-US" sz="2400" b="1" i="1" kern="0" dirty="0">
                <a:solidFill>
                  <a:srgbClr val="FFFFFF"/>
                </a:solidFill>
              </a:rPr>
              <a:t>raphic — </a:t>
            </a:r>
            <a:r>
              <a:rPr lang="uk-UA" sz="2400" b="1" i="1" kern="0" dirty="0">
                <a:solidFill>
                  <a:srgbClr val="FFFFFF"/>
                </a:solidFill>
              </a:rPr>
              <a:t>портативна мережева графіка) — універсальний формат графічних файлів. Файли мають високий ступінь стиснення даних без їх втрати. Під час кодування використовують значно більше кольорів, ніж у форматі </a:t>
            </a:r>
            <a:r>
              <a:rPr lang="en-US" sz="2400" b="1" i="1" kern="0" dirty="0">
                <a:solidFill>
                  <a:srgbClr val="FFFF00"/>
                </a:solidFill>
              </a:rPr>
              <a:t>GIF</a:t>
            </a:r>
            <a:r>
              <a:rPr lang="en-US" sz="2400" b="1" i="1" kern="0" dirty="0">
                <a:solidFill>
                  <a:srgbClr val="FFFFFF"/>
                </a:solidFill>
              </a:rPr>
              <a:t>. </a:t>
            </a:r>
            <a:r>
              <a:rPr lang="uk-UA" sz="2400" b="1" i="1" kern="0" dirty="0">
                <a:solidFill>
                  <a:srgbClr val="FFFFFF"/>
                </a:solidFill>
              </a:rPr>
              <a:t>Стандартне розширення імен файлів цього типу — </a:t>
            </a:r>
            <a:r>
              <a:rPr lang="en-US" sz="2400" b="1" i="1" kern="0" dirty="0" err="1">
                <a:solidFill>
                  <a:srgbClr val="FFFF00"/>
                </a:solidFill>
              </a:rPr>
              <a:t>png</a:t>
            </a:r>
            <a:r>
              <a:rPr lang="en-US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E00BBB8-AB0F-46FE-96AA-0F59DDEE01D8}"/>
              </a:ext>
            </a:extLst>
          </p:cNvPr>
          <p:cNvSpPr/>
          <p:nvPr/>
        </p:nvSpPr>
        <p:spPr>
          <a:xfrm>
            <a:off x="74734" y="1772328"/>
            <a:ext cx="1373334" cy="49231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PNG</a:t>
            </a:r>
          </a:p>
        </p:txBody>
      </p:sp>
      <p:pic>
        <p:nvPicPr>
          <p:cNvPr id="512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4C71E1BE-93DA-48D1-BD9B-AE8221446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t="17028" r="8809" b="9010"/>
          <a:stretch/>
        </p:blipFill>
        <p:spPr bwMode="auto">
          <a:xfrm>
            <a:off x="6576351" y="1772327"/>
            <a:ext cx="5540915" cy="48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Графіка для веб-середовища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вставити малюнок на веб-сторінку, необхідно скористатися тегом: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3CD13-9A18-4269-91D9-BCAEA9874112}"/>
              </a:ext>
            </a:extLst>
          </p:cNvPr>
          <p:cNvSpPr txBox="1"/>
          <p:nvPr/>
        </p:nvSpPr>
        <p:spPr>
          <a:xfrm>
            <a:off x="72008" y="2283377"/>
            <a:ext cx="12050142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&lt;</a:t>
            </a:r>
            <a:r>
              <a:rPr lang="en-US" sz="4400" b="1" i="1" kern="0" dirty="0" err="1">
                <a:solidFill>
                  <a:srgbClr val="FFFF00"/>
                </a:solidFill>
              </a:rPr>
              <a:t>img</a:t>
            </a:r>
            <a:r>
              <a:rPr lang="en-US" sz="4400" b="1" i="1" kern="0" dirty="0">
                <a:solidFill>
                  <a:srgbClr val="FFFFFF"/>
                </a:solidFill>
              </a:rPr>
              <a:t> </a:t>
            </a:r>
            <a:r>
              <a:rPr lang="en-US" sz="4400" b="1" i="1" kern="0" dirty="0" err="1">
                <a:solidFill>
                  <a:srgbClr val="FFFFFF"/>
                </a:solidFill>
              </a:rPr>
              <a:t>src</a:t>
            </a:r>
            <a:r>
              <a:rPr lang="en-US" sz="4400" b="1" i="1" kern="0" dirty="0">
                <a:solidFill>
                  <a:srgbClr val="FFFFFF"/>
                </a:solidFill>
              </a:rPr>
              <a:t>="my.jpg"&gt; 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F1DE1-D790-4D10-BFBD-4204A40E2541}"/>
              </a:ext>
            </a:extLst>
          </p:cNvPr>
          <p:cNvSpPr txBox="1"/>
          <p:nvPr/>
        </p:nvSpPr>
        <p:spPr>
          <a:xfrm>
            <a:off x="72008" y="427193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Замість </a:t>
            </a:r>
            <a:r>
              <a:rPr lang="en-US" sz="2800" b="1" i="1" kern="0" dirty="0">
                <a:solidFill>
                  <a:srgbClr val="FFFFFF"/>
                </a:solidFill>
              </a:rPr>
              <a:t>my.jpg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вставити ім'я будь-якого іншого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з малюнком з розширенням: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B94B5FE-338A-4243-B127-7996B84DA534}"/>
              </a:ext>
            </a:extLst>
          </p:cNvPr>
          <p:cNvSpPr/>
          <p:nvPr/>
        </p:nvSpPr>
        <p:spPr>
          <a:xfrm>
            <a:off x="6425164" y="2283376"/>
            <a:ext cx="2189245" cy="76944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0CC4A-87C7-47AA-AEE2-472CAABAEDDD}"/>
              </a:ext>
            </a:extLst>
          </p:cNvPr>
          <p:cNvSpPr txBox="1"/>
          <p:nvPr/>
        </p:nvSpPr>
        <p:spPr>
          <a:xfrm>
            <a:off x="72008" y="3185325"/>
            <a:ext cx="12050142" cy="954107"/>
          </a:xfrm>
          <a:prstGeom prst="wedgeRectCallout">
            <a:avLst>
              <a:gd name="adj1" fmla="val 9863"/>
              <a:gd name="adj2" fmla="val -73236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 </a:t>
            </a:r>
            <a:r>
              <a:rPr lang="en-US" sz="2800" b="1" i="1" kern="0" dirty="0">
                <a:solidFill>
                  <a:srgbClr val="FFFFFF"/>
                </a:solidFill>
              </a:rPr>
              <a:t>my.jpg — </a:t>
            </a:r>
            <a:r>
              <a:rPr lang="uk-UA" sz="2800" b="1" i="1" kern="0" dirty="0">
                <a:solidFill>
                  <a:srgbClr val="FFFFFF"/>
                </a:solidFill>
              </a:rPr>
              <a:t>ім'я графічного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, який міститься в одній папці з файлом </a:t>
            </a:r>
            <a:r>
              <a:rPr lang="en-US" sz="2800" b="1" i="1" kern="0" dirty="0">
                <a:solidFill>
                  <a:srgbClr val="FFFFFF"/>
                </a:solidFill>
              </a:rPr>
              <a:t>html-</a:t>
            </a:r>
            <a:r>
              <a:rPr lang="uk-UA" sz="2800" b="1" i="1" kern="0" dirty="0">
                <a:solidFill>
                  <a:srgbClr val="FFFFFF"/>
                </a:solidFill>
              </a:rPr>
              <a:t>документа.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DF2CB01-16AB-4A87-BBA1-011758EA8821}"/>
              </a:ext>
            </a:extLst>
          </p:cNvPr>
          <p:cNvSpPr/>
          <p:nvPr/>
        </p:nvSpPr>
        <p:spPr>
          <a:xfrm>
            <a:off x="72008" y="5358554"/>
            <a:ext cx="2887061" cy="11198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kern="0" dirty="0">
                <a:solidFill>
                  <a:srgbClr val="FFFFFF"/>
                </a:solidFill>
              </a:rPr>
              <a:t>.</a:t>
            </a:r>
            <a:r>
              <a:rPr lang="en-US" sz="3600" b="1" i="1" kern="0" dirty="0">
                <a:solidFill>
                  <a:srgbClr val="FFFFFF"/>
                </a:solidFill>
              </a:rPr>
              <a:t>jpg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8D2B9B9-35E8-430E-9DD1-AE15162A1F95}"/>
              </a:ext>
            </a:extLst>
          </p:cNvPr>
          <p:cNvSpPr/>
          <p:nvPr/>
        </p:nvSpPr>
        <p:spPr>
          <a:xfrm>
            <a:off x="3125138" y="5358554"/>
            <a:ext cx="2887061" cy="11198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.gif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4969A86-8F2B-4BD6-87CA-F1C1B8831EBF}"/>
              </a:ext>
            </a:extLst>
          </p:cNvPr>
          <p:cNvSpPr/>
          <p:nvPr/>
        </p:nvSpPr>
        <p:spPr>
          <a:xfrm>
            <a:off x="6178267" y="5358554"/>
            <a:ext cx="2887061" cy="11198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.</a:t>
            </a:r>
            <a:r>
              <a:rPr lang="en-US" sz="3600" b="1" i="1" kern="0" dirty="0" err="1">
                <a:solidFill>
                  <a:srgbClr val="FFFFFF"/>
                </a:solidFill>
              </a:rPr>
              <a:t>png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64BA4CC-A955-4B3F-9E95-0839ACF1D9FB}"/>
              </a:ext>
            </a:extLst>
          </p:cNvPr>
          <p:cNvSpPr/>
          <p:nvPr/>
        </p:nvSpPr>
        <p:spPr>
          <a:xfrm>
            <a:off x="9229550" y="5360472"/>
            <a:ext cx="2887061" cy="11198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.</a:t>
            </a:r>
            <a:r>
              <a:rPr lang="en-US" sz="3600" b="1" i="1" kern="0" dirty="0">
                <a:solidFill>
                  <a:srgbClr val="FFFFFF"/>
                </a:solidFill>
              </a:rPr>
              <a:t>bmp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Графіка для веб-середовища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малюнок і </a:t>
            </a:r>
            <a:r>
              <a:rPr lang="en-US" sz="2800" b="1" i="1" kern="0" dirty="0">
                <a:solidFill>
                  <a:srgbClr val="FFFFFF"/>
                </a:solidFill>
              </a:rPr>
              <a:t>html-</a:t>
            </a:r>
            <a:r>
              <a:rPr lang="uk-UA" sz="2800" b="1" i="1" kern="0" dirty="0">
                <a:solidFill>
                  <a:srgbClr val="FFFFFF"/>
                </a:solidFill>
              </a:rPr>
              <a:t>файл не знаходяться в одній папці, то: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15838-497B-498D-AFB1-A926CA5D8561}"/>
              </a:ext>
            </a:extLst>
          </p:cNvPr>
          <p:cNvSpPr txBox="1"/>
          <p:nvPr/>
        </p:nvSpPr>
        <p:spPr>
          <a:xfrm>
            <a:off x="72008" y="2248247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малюнок знаходиться у вкладеній папці </a:t>
            </a:r>
            <a:r>
              <a:rPr lang="en-US" sz="2800" b="1" i="1" kern="0" dirty="0">
                <a:solidFill>
                  <a:srgbClr val="FFFFFF"/>
                </a:solidFill>
              </a:rPr>
              <a:t>images: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E579D-8612-40ED-995F-166CFF426E93}"/>
              </a:ext>
            </a:extLst>
          </p:cNvPr>
          <p:cNvSpPr txBox="1"/>
          <p:nvPr/>
        </p:nvSpPr>
        <p:spPr>
          <a:xfrm>
            <a:off x="72008" y="2868844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 err="1">
                <a:solidFill>
                  <a:srgbClr val="FFFFFF"/>
                </a:solidFill>
              </a:rPr>
              <a:t>img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 err="1">
                <a:solidFill>
                  <a:srgbClr val="FFFFFF"/>
                </a:solidFill>
              </a:rPr>
              <a:t>src</a:t>
            </a:r>
            <a:r>
              <a:rPr lang="en-US" sz="2800" b="1" i="1" kern="0" dirty="0">
                <a:solidFill>
                  <a:srgbClr val="FFFFFF"/>
                </a:solidFill>
              </a:rPr>
              <a:t>="images/my.jpg"&gt;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AE364-76C0-4094-9408-D49654B2567F}"/>
              </a:ext>
            </a:extLst>
          </p:cNvPr>
          <p:cNvSpPr txBox="1"/>
          <p:nvPr/>
        </p:nvSpPr>
        <p:spPr>
          <a:xfrm>
            <a:off x="72008" y="352126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малюнок знаходиться у зовнішній папці </a:t>
            </a:r>
            <a:r>
              <a:rPr lang="en-US" sz="2800" b="1" i="1" kern="0" dirty="0">
                <a:solidFill>
                  <a:srgbClr val="FFFFFF"/>
                </a:solidFill>
              </a:rPr>
              <a:t>images: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BC7D2-CF4F-4019-992E-61F090641FBF}"/>
              </a:ext>
            </a:extLst>
          </p:cNvPr>
          <p:cNvSpPr txBox="1"/>
          <p:nvPr/>
        </p:nvSpPr>
        <p:spPr>
          <a:xfrm>
            <a:off x="72008" y="414185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 err="1">
                <a:solidFill>
                  <a:srgbClr val="FFFFFF"/>
                </a:solidFill>
              </a:rPr>
              <a:t>img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 err="1">
                <a:solidFill>
                  <a:srgbClr val="FFFFFF"/>
                </a:solidFill>
              </a:rPr>
              <a:t>src</a:t>
            </a:r>
            <a:r>
              <a:rPr lang="en-US" sz="2800" b="1" i="1" kern="0" dirty="0">
                <a:solidFill>
                  <a:srgbClr val="FFFFFF"/>
                </a:solidFill>
              </a:rPr>
              <a:t>="../images/my.jpg"&gt;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FC05D7-D705-4847-949E-DC933CE8E8DE}"/>
              </a:ext>
            </a:extLst>
          </p:cNvPr>
          <p:cNvSpPr txBox="1"/>
          <p:nvPr/>
        </p:nvSpPr>
        <p:spPr>
          <a:xfrm>
            <a:off x="72008" y="4762456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малюнок знаходиться у папці </a:t>
            </a:r>
            <a:r>
              <a:rPr lang="en-US" sz="2800" b="1" i="1" kern="0" dirty="0">
                <a:solidFill>
                  <a:srgbClr val="FFFFFF"/>
                </a:solidFill>
              </a:rPr>
              <a:t>images </a:t>
            </a:r>
            <a:r>
              <a:rPr lang="uk-UA" sz="2800" b="1" i="1" kern="0" dirty="0">
                <a:solidFill>
                  <a:srgbClr val="FFFFFF"/>
                </a:solidFill>
              </a:rPr>
              <a:t>на сайті </a:t>
            </a:r>
            <a:r>
              <a:rPr lang="en-US" sz="2800" b="1" i="1" dirty="0">
                <a:solidFill>
                  <a:schemeClr val="bg1"/>
                </a:solidFill>
              </a:rPr>
              <a:t>http://grigorenko-sv.pp.ua</a:t>
            </a:r>
            <a:r>
              <a:rPr lang="en-US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528CC9-DE0A-4715-AF13-332E4C366BC9}"/>
              </a:ext>
            </a:extLst>
          </p:cNvPr>
          <p:cNvSpPr txBox="1"/>
          <p:nvPr/>
        </p:nvSpPr>
        <p:spPr>
          <a:xfrm>
            <a:off x="72008" y="5840255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 err="1">
                <a:solidFill>
                  <a:srgbClr val="FFFFFF"/>
                </a:solidFill>
              </a:rPr>
              <a:t>img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 err="1">
                <a:solidFill>
                  <a:srgbClr val="FFFFFF"/>
                </a:solidFill>
              </a:rPr>
              <a:t>src</a:t>
            </a:r>
            <a:r>
              <a:rPr lang="en-US" sz="2800" b="1" i="1" kern="0" dirty="0">
                <a:solidFill>
                  <a:srgbClr val="FFFFFF"/>
                </a:solidFill>
              </a:rPr>
              <a:t>="http://</a:t>
            </a:r>
            <a:r>
              <a:rPr lang="en-US" sz="2800" b="1" i="1" dirty="0">
                <a:solidFill>
                  <a:schemeClr val="bg1"/>
                </a:solidFill>
              </a:rPr>
              <a:t>grigorenko-sv.pp.ua</a:t>
            </a:r>
            <a:r>
              <a:rPr lang="en-US" sz="2800" b="1" i="1" kern="0" dirty="0">
                <a:solidFill>
                  <a:srgbClr val="FFFFFF"/>
                </a:solidFill>
              </a:rPr>
              <a:t>/images/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FF"/>
                </a:solidFill>
              </a:rPr>
              <a:t>my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r>
              <a:rPr lang="en-US" sz="2800" b="1" i="1" kern="0" dirty="0">
                <a:solidFill>
                  <a:srgbClr val="FFFFFF"/>
                </a:solidFill>
              </a:rPr>
              <a:t>jpg"&gt;</a:t>
            </a:r>
          </a:p>
        </p:txBody>
      </p:sp>
    </p:spTree>
    <p:extLst>
      <p:ext uri="{BB962C8B-B14F-4D97-AF65-F5344CB8AC3E}">
        <p14:creationId xmlns:p14="http://schemas.microsoft.com/office/powerpoint/2010/main" val="37216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Графіка для веб-середовища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Деякі атрибути тегу </a:t>
            </a:r>
            <a:r>
              <a:rPr lang="uk-UA" sz="2800" b="1" i="1" kern="0" dirty="0" err="1">
                <a:solidFill>
                  <a:srgbClr val="FFFF00"/>
                </a:solidFill>
              </a:rPr>
              <a:t>img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B6A67-0F8C-4FB1-B624-A1E97964BC92}"/>
              </a:ext>
            </a:extLst>
          </p:cNvPr>
          <p:cNvSpPr txBox="1"/>
          <p:nvPr/>
        </p:nvSpPr>
        <p:spPr>
          <a:xfrm>
            <a:off x="72008" y="3052712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встановити вказівник миші на малюнок, з'явиться вказаний текст — </a:t>
            </a:r>
            <a:r>
              <a:rPr lang="uk-UA" sz="2800" b="1" i="1" kern="0" dirty="0">
                <a:solidFill>
                  <a:srgbClr val="FFFF00"/>
                </a:solidFill>
              </a:rPr>
              <a:t>моє фото</a:t>
            </a:r>
            <a:r>
              <a:rPr lang="uk-UA" sz="2800" b="1" i="1" kern="0" dirty="0">
                <a:solidFill>
                  <a:srgbClr val="FFFFFF"/>
                </a:solidFill>
              </a:rPr>
              <a:t>. Крім того, значення параметра </a:t>
            </a:r>
            <a:r>
              <a:rPr lang="en-US" sz="2800" b="1" i="1" kern="0" dirty="0">
                <a:solidFill>
                  <a:srgbClr val="FFFF00"/>
                </a:solidFill>
              </a:rPr>
              <a:t>alt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буде виведене на екран браузером замість малюнка, якщо відображення малюнків вимкнуте.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C38FF-19D1-440E-885F-ADCB644C900E}"/>
              </a:ext>
            </a:extLst>
          </p:cNvPr>
          <p:cNvSpPr txBox="1"/>
          <p:nvPr/>
        </p:nvSpPr>
        <p:spPr>
          <a:xfrm>
            <a:off x="72008" y="1834546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опис малюнка: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B00D2-633A-4919-AC71-737FD6461D58}"/>
              </a:ext>
            </a:extLst>
          </p:cNvPr>
          <p:cNvSpPr txBox="1"/>
          <p:nvPr/>
        </p:nvSpPr>
        <p:spPr>
          <a:xfrm>
            <a:off x="72008" y="244362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 err="1">
                <a:solidFill>
                  <a:srgbClr val="FFFFFF"/>
                </a:solidFill>
              </a:rPr>
              <a:t>img</a:t>
            </a:r>
            <a:r>
              <a:rPr lang="en-US" sz="2800" b="1" i="1" kern="0" dirty="0">
                <a:solidFill>
                  <a:srgbClr val="FFFFFF"/>
                </a:solidFill>
              </a:rPr>
              <a:t> src=pr1.png </a:t>
            </a:r>
            <a:r>
              <a:rPr lang="en-US" sz="2800" b="1" i="1" kern="0" dirty="0">
                <a:solidFill>
                  <a:srgbClr val="FFFF00"/>
                </a:solidFill>
              </a:rPr>
              <a:t>alt</a:t>
            </a:r>
            <a:r>
              <a:rPr lang="uk-UA" sz="2800" b="1" i="1" kern="0" dirty="0">
                <a:solidFill>
                  <a:srgbClr val="FFFFFF"/>
                </a:solidFill>
              </a:rPr>
              <a:t>="моє фото"&gt;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7F55E0-88A6-477A-9DD3-40B8BB4DA118}"/>
              </a:ext>
            </a:extLst>
          </p:cNvPr>
          <p:cNvSpPr txBox="1"/>
          <p:nvPr/>
        </p:nvSpPr>
        <p:spPr>
          <a:xfrm>
            <a:off x="72008" y="539668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ширина малюнка 100 пікселів: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A140BB-2D74-43B3-BD6D-CED3FC1302AC}"/>
              </a:ext>
            </a:extLst>
          </p:cNvPr>
          <p:cNvSpPr txBox="1"/>
          <p:nvPr/>
        </p:nvSpPr>
        <p:spPr>
          <a:xfrm>
            <a:off x="72008" y="6016837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 err="1">
                <a:solidFill>
                  <a:srgbClr val="FFFFFF"/>
                </a:solidFill>
              </a:rPr>
              <a:t>img</a:t>
            </a:r>
            <a:r>
              <a:rPr lang="en-US" sz="2800" b="1" i="1" kern="0" dirty="0">
                <a:solidFill>
                  <a:srgbClr val="FFFFFF"/>
                </a:solidFill>
              </a:rPr>
              <a:t> src=pr1.png </a:t>
            </a:r>
            <a:r>
              <a:rPr lang="en-US" sz="2800" b="1" i="1" kern="0" dirty="0">
                <a:solidFill>
                  <a:srgbClr val="FFFF00"/>
                </a:solidFill>
              </a:rPr>
              <a:t>width</a:t>
            </a:r>
            <a:r>
              <a:rPr lang="en-US" sz="2800" b="1" i="1" kern="0" dirty="0">
                <a:solidFill>
                  <a:srgbClr val="FFFFFF"/>
                </a:solidFill>
              </a:rPr>
              <a:t>=100&gt;</a:t>
            </a:r>
          </a:p>
        </p:txBody>
      </p:sp>
    </p:spTree>
    <p:extLst>
      <p:ext uri="{BB962C8B-B14F-4D97-AF65-F5344CB8AC3E}">
        <p14:creationId xmlns:p14="http://schemas.microsoft.com/office/powerpoint/2010/main" val="151405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200917</TotalTime>
  <Words>862</Words>
  <Application>Microsoft Office PowerPoint</Application>
  <PresentationFormat>Широкоэкранный</PresentationFormat>
  <Paragraphs>115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Графіка для веб-середовища</vt:lpstr>
      <vt:lpstr>Актуалізація опорних знань і життєвого досвіду</vt:lpstr>
      <vt:lpstr>Графіка для веб-середовища</vt:lpstr>
      <vt:lpstr>Графіка для веб-середовища</vt:lpstr>
      <vt:lpstr>Графіка для веб-середовища</vt:lpstr>
      <vt:lpstr>Графіка для веб-середовища</vt:lpstr>
      <vt:lpstr>Графіка для веб-середовища</vt:lpstr>
      <vt:lpstr>Графіка для веб-середовища</vt:lpstr>
      <vt:lpstr>Графіка для веб-середовища</vt:lpstr>
      <vt:lpstr>Графіка для веб-середовища</vt:lpstr>
      <vt:lpstr>Графіка для веб-середовища</vt:lpstr>
      <vt:lpstr>Графіка для веб-середовища</vt:lpstr>
      <vt:lpstr>Графіка для веб-середовища</vt:lpstr>
      <vt:lpstr>Графіка для веб-середовища</vt:lpstr>
      <vt:lpstr>Запитання для самоперевірки знань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Zoe</cp:lastModifiedBy>
  <cp:revision>616</cp:revision>
  <dcterms:created xsi:type="dcterms:W3CDTF">2016-06-06T19:48:43Z</dcterms:created>
  <dcterms:modified xsi:type="dcterms:W3CDTF">2021-10-22T11:43:04Z</dcterms:modified>
</cp:coreProperties>
</file>