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9" r:id="rId14"/>
    <p:sldId id="272" r:id="rId15"/>
    <p:sldId id="267" r:id="rId16"/>
    <p:sldId id="273" r:id="rId17"/>
    <p:sldId id="270" r:id="rId18"/>
    <p:sldId id="271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99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Класифікація прав людини</a:t>
            </a:r>
            <a:endParaRPr lang="ru-RU" sz="5400" b="1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Борці</a:t>
            </a:r>
            <a:r>
              <a:rPr lang="ru-RU" sz="40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права </a:t>
            </a:r>
            <a:r>
              <a:rPr lang="ru-RU" sz="4000" b="1" dirty="0" err="1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endParaRPr lang="ru-RU" sz="4000" b="1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Згідно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з результатами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національного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опитування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проведеного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Фондом «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Демократичні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ініціативи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імені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Ілька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Кучеріва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організацією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Пакт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Pact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Грудень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2017 р.</a:t>
            </a:r>
          </a:p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Відчуття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несправедливості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є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поширеним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українському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суспільстві,що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призводить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ворожнечі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між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різними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соціальними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групами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Приблизно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кожен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другий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(47 %)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вважає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зможе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отримати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гарантованого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доступу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до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медичної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допомоги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вищої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освіти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не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сплативши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за них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хабаря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…Половина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населення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вважає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держава повинна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гарантувати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добробут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кожного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громадянина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зайнятість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забезпечення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хоча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частка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людей,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так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думають,протягом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останніх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двох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років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зменшилась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62 % у 2015 р. до 50 % у 2017 р.).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Водночас,кількість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тих,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хто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вважає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головна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роль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держави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—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тільки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гарантувати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політичні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економічні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правила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подвоїлась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(з 12 % у 2015 р. до 24 % у 2017 р.).</a:t>
            </a:r>
          </a:p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Джерело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: http://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dif.org.ua/article/neobkhidnist-zabezpechennya-potreb-simi-motivueukraintsiv-do-bilshoi-suspilnoi-aktivnosti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/>
              <a:t>• 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тенденції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свідчить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наведена статистика?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Проаналізувавши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ці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дані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говорити</a:t>
            </a:r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забезпечення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соціальних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прав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Україні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Мовою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документів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ÑÑÐº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888"/>
            <a:ext cx="841276" cy="9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044"/>
            <a:ext cx="4657074" cy="2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58" y="170524"/>
            <a:ext cx="4798898" cy="318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1" y="1633276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6" y="137851"/>
            <a:ext cx="2857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03" y="3689291"/>
            <a:ext cx="4378447" cy="28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37" y="1432530"/>
            <a:ext cx="4351630" cy="32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70" y="2173432"/>
            <a:ext cx="4704521" cy="31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Ð ÐµÐ·ÑÐ»ÑÑÐ°Ñ Ð¿Ð¾ÑÑÐºÑ Ð·Ð¾Ð±ÑÐ°Ð¶ÐµÐ½Ñ Ð·Ð° Ð·Ð°Ð¿Ð¸ÑÐ¾Ð¼ &quot;Ð¾ÑÐ²ÑÑÑ ÑÑÐ´Ð½Ð¾Ñ Ð¼Ð¾Ð²Ð¾Ñ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9" r="39443" b="1"/>
          <a:stretch/>
        </p:blipFill>
        <p:spPr bwMode="auto">
          <a:xfrm>
            <a:off x="4947195" y="1945075"/>
            <a:ext cx="4049175" cy="35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70" y="2091790"/>
            <a:ext cx="4724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10" y="1422686"/>
            <a:ext cx="4823247" cy="51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285" y="127354"/>
            <a:ext cx="569915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Культурні</a:t>
            </a:r>
            <a:r>
              <a:rPr lang="ru-RU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права</a:t>
            </a:r>
            <a:endParaRPr lang="ru-RU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761" y="1274302"/>
            <a:ext cx="3866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визначають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можливість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доступу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духовних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здобутків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своєї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спільноти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людства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Вони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забезпечують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духовний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розвиток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особистості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894" y="35649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Здобувати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освіту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рідною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мовою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781" y="4255032"/>
            <a:ext cx="3085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свобода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творчої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та</a:t>
            </a:r>
          </a:p>
          <a:p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діяльності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921" y="4255032"/>
            <a:ext cx="1402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наукової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974" y="50309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право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користуватися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досягненнями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науки і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техніки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культурними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й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історичними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надбаннями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народу та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світової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громадськості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ст.54 КУ)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1885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освіту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9657"/>
            <a:ext cx="76771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5711"/>
            <a:ext cx="2095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Міжнародний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пакт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економічні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соціальні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культурні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прийнятий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16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грудня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1966 р.,</a:t>
            </a:r>
          </a:p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який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РСР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ратифікувала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1973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року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5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400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Екологічні права</a:t>
            </a:r>
            <a:endParaRPr lang="ru-RU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93096"/>
            <a:ext cx="856895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безпечн</a:t>
            </a:r>
            <a:r>
              <a:rPr lang="uk-UA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життя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і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здоров’я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довкілля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(ст.50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),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відшкодування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збитків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заподіяних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погіршенням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стану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довкілля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ст.50КУ),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отримання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інформації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про стан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довкілля,про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якість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харчових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продуктів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предметів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побуту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а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також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поширення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ст.50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Нові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» права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Трансплантація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органів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клонування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віртуальної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реальності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вільний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доступ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до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Інтернету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Штучне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запліднення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Аборти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Евтаназія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-практика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навмисного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припинення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життя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невиліковно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хворої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з метою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звільнення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нестерпних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страждань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та болю.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Сьогодні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евтаназію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дозволено в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Нідерландах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Швейцарії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Бельгії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Люксембурзі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деяких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штатах США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 зміну статі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40" y="0"/>
            <a:ext cx="856015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7-9 б</a:t>
            </a:r>
            <a:r>
              <a:rPr lang="uk-UA" dirty="0" smtClean="0"/>
              <a:t> </a:t>
            </a:r>
            <a:r>
              <a:rPr lang="uk-UA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Борці за права людини  Д/З</a:t>
            </a:r>
            <a:br>
              <a:rPr lang="uk-UA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2700" dirty="0" smtClean="0"/>
              <a:t>впізнати </a:t>
            </a:r>
            <a:r>
              <a:rPr lang="ru-RU" sz="2700" dirty="0" smtClean="0"/>
              <a:t>особу за </a:t>
            </a:r>
            <a:r>
              <a:rPr lang="uk-UA" sz="2700" dirty="0" smtClean="0"/>
              <a:t>зображенням</a:t>
            </a:r>
            <a:r>
              <a:rPr lang="ru-RU" sz="2700" dirty="0" smtClean="0"/>
              <a:t> та коротко </a:t>
            </a:r>
            <a:r>
              <a:rPr lang="uk-UA" sz="2700" dirty="0" smtClean="0"/>
              <a:t>охарактеризувати як</a:t>
            </a:r>
            <a:endParaRPr lang="uk-UA" sz="2700" dirty="0"/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¼Ð°ÑÐ°ÑÐ¼Ð° Ð³Ð°Ð½Ð´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22383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481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1)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2062925" cy="28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5022" y="11481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2)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93" y="1100481"/>
            <a:ext cx="1912459" cy="27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4725" y="111967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3)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52" y="1124744"/>
            <a:ext cx="1816269" cy="27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11481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4)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015"/>
            <a:ext cx="1877764" cy="28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 rot="6105007">
            <a:off x="7482437" y="-427120"/>
            <a:ext cx="484632" cy="2312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17" y="380238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5)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99" y="3872114"/>
            <a:ext cx="1939763" cy="28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1261" y="383901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6)</a:t>
            </a:r>
            <a:endParaRPr lang="ru-RU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36" y="3872114"/>
            <a:ext cx="1894160" cy="28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5736" y="38849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7)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65" y="3893960"/>
            <a:ext cx="1714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43787" y="38977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8)</a:t>
            </a:r>
            <a:endParaRPr lang="ru-RU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56" y="4042857"/>
            <a:ext cx="1815587" cy="259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45765" y="40671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8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0" y="46280"/>
            <a:ext cx="3498596" cy="19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високий рівень підготувати презентацію про борця за права людини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1166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Д/З</a:t>
            </a:r>
            <a:endParaRPr lang="ru-RU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9" y="4221088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87" y="116632"/>
            <a:ext cx="3423077" cy="19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66315"/>
            <a:ext cx="1806159" cy="27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28656"/>
            <a:ext cx="1700325" cy="22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60"/>
            <a:ext cx="1478657" cy="22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39" y="4022782"/>
            <a:ext cx="1691095" cy="26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Посилання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FDA023"/>
              </a:buClr>
              <a:buFont typeface="+mj-lt"/>
              <a:buAutoNum type="arabicPeriod"/>
            </a:pP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Інтегрований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курс «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Громадянська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» (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рівень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стандарту) :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підруч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для 10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кл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закладів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загальної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середньої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освіти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/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Бакка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Т. В.,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Марголіна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Л. В., Мелещенко Т. В. — К. : УОВЦ «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Оріон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», 2018.</a:t>
            </a:r>
          </a:p>
          <a:p>
            <a:pPr marL="457200" lvl="0" indent="-457200">
              <a:buClr>
                <a:srgbClr val="FDA023"/>
              </a:buClr>
              <a:buFont typeface="+mj-lt"/>
              <a:buAutoNum type="arabicPeriod"/>
            </a:pP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Громадянська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Інтегрований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курс,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рівень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стандарту: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підручник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для 10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класу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закладів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загальної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середньої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освіти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// І. Д.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Васильків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, В. М.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Кравчук,О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А. Сливка, І. З.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Танчин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, Ю. В. Тимошенко, Л. М.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Хлипавка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—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Тернопіль:Астон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, 2018.</a:t>
            </a:r>
          </a:p>
          <a:p>
            <a:pPr marL="457200" lvl="0" indent="-457200">
              <a:buClr>
                <a:srgbClr val="FDA023"/>
              </a:buClr>
              <a:buFont typeface="+mj-lt"/>
              <a:buAutoNum type="arabicPeriod"/>
            </a:pP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Громадянська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освіта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(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інтегрований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курс,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рівень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стандарту) :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підруч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для 10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кл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закл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загал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серед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освіти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/ О. О.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Гісем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, О. О.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Мартинюк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. — </a:t>
            </a:r>
            <a:r>
              <a:rPr lang="ru-RU" sz="2200" dirty="0" err="1">
                <a:solidFill>
                  <a:srgbClr val="CCDDEA">
                    <a:lumMod val="50000"/>
                  </a:srgbClr>
                </a:solidFill>
                <a:latin typeface="Times New Roman"/>
              </a:rPr>
              <a:t>Харків</a:t>
            </a:r>
            <a:r>
              <a:rPr lang="ru-RU" sz="2200" dirty="0">
                <a:solidFill>
                  <a:srgbClr val="CCDDEA">
                    <a:lumMod val="50000"/>
                  </a:srgbClr>
                </a:solidFill>
                <a:latin typeface="Times New Roman"/>
              </a:rPr>
              <a:t> : Вид-во «Ранок», 2018</a:t>
            </a:r>
            <a:endParaRPr lang="ru-RU" sz="2200" dirty="0">
              <a:solidFill>
                <a:srgbClr val="CCDDEA">
                  <a:lumMod val="50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57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72570"/>
              </p:ext>
            </p:extLst>
          </p:nvPr>
        </p:nvGraphicFramePr>
        <p:xfrm>
          <a:off x="323528" y="764704"/>
          <a:ext cx="8424937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227166"/>
                <a:gridCol w="2003305"/>
                <a:gridCol w="2106234"/>
              </a:tblGrid>
              <a:tr h="1477646">
                <a:tc gridSpan="4"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Основні</a:t>
                      </a:r>
                      <a:r>
                        <a:rPr lang="ru-RU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права, </a:t>
                      </a:r>
                      <a:r>
                        <a:rPr lang="ru-RU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свободи</a:t>
                      </a:r>
                      <a:r>
                        <a:rPr lang="ru-RU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й </a:t>
                      </a:r>
                      <a:r>
                        <a:rPr lang="ru-RU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обов’язки</a:t>
                      </a:r>
                      <a:r>
                        <a:rPr lang="ru-RU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людини</a:t>
                      </a:r>
                      <a:r>
                        <a:rPr lang="ru-RU" sz="36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та </a:t>
                      </a:r>
                      <a:r>
                        <a:rPr lang="ru-RU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громадянина</a:t>
                      </a:r>
                      <a:endParaRPr lang="ru-RU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9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розвитком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часом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виникнення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носієм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змістом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0537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Природні</a:t>
                      </a:r>
                      <a:endParaRPr lang="ru-RU" sz="2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Набуті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Людини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Громадянина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Перше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покоління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Друге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покоління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Третє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покоління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Четверте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покоління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Громадянські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Політичні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Соціально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економічні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Культурні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Екологічні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80259"/>
              </p:ext>
            </p:extLst>
          </p:nvPr>
        </p:nvGraphicFramePr>
        <p:xfrm>
          <a:off x="89011" y="620688"/>
          <a:ext cx="9036497" cy="596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50"/>
                <a:gridCol w="1822486"/>
                <a:gridCol w="1994073"/>
                <a:gridCol w="1781707"/>
                <a:gridCol w="1691681"/>
              </a:tblGrid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категорією</a:t>
                      </a:r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людей</a:t>
                      </a:r>
                      <a:endPara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значенням</a:t>
                      </a:r>
                      <a:endPara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характером і способом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здійснення</a:t>
                      </a:r>
                      <a:endPara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суб’єктив</a:t>
                      </a:r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ним складом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здійснення</a:t>
                      </a:r>
                      <a:endPara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можливістю</a:t>
                      </a:r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обмежен</a:t>
                      </a:r>
                      <a:r>
                        <a:rPr lang="ru-R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ня</a:t>
                      </a:r>
                      <a:endParaRPr lang="ru-R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498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Загальні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Права</a:t>
                      </a:r>
                      <a:r>
                        <a:rPr lang="ru-RU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жінок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Права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дітей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тобто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ті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які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дуже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важливі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для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існування</a:t>
                      </a: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суб’єкта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 і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Неосновні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несуттєві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для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його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життя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Активні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(свобода для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вчинення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активних</a:t>
                      </a: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дій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 і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Пасивні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(свобода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від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втручання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перешкод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з боку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інших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суб’єктів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);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Індивіду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альні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здійснюються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власними</a:t>
                      </a:r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діями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Колектив</a:t>
                      </a:r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можуть</a:t>
                      </a:r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бути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реалізовані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лише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спільними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діями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групи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носіїв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права)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Абсолютні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(не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підля-гають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обме-женням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за будь-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яких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обставин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 та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Відносні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можуть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бути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обмежені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якщо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такі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обмеження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є</a:t>
                      </a: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необхідними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5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4"/>
          <p:cNvSpPr>
            <a:spLocks noChangeArrowheads="1"/>
          </p:cNvSpPr>
          <p:nvPr/>
        </p:nvSpPr>
        <p:spPr bwMode="gray">
          <a:xfrm>
            <a:off x="3577464" y="4980474"/>
            <a:ext cx="5105400" cy="8228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8405" y="188640"/>
            <a:ext cx="8229600" cy="13681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Громадянські</a:t>
            </a:r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48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особисті</a:t>
            </a:r>
            <a:r>
              <a:rPr lang="ru-RU" sz="4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права</a:t>
            </a:r>
            <a:endParaRPr lang="ru-RU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4180" y="4698860"/>
            <a:ext cx="1044823" cy="68911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20950" y="4313754"/>
            <a:ext cx="86995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26234" y="2559050"/>
            <a:ext cx="751966" cy="1143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73350" y="3158281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86051" y="3807225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505200" y="1816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життя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492500" y="23717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гідність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463359" y="2947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78175" y="3006909"/>
            <a:ext cx="3305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законний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суд</a:t>
            </a:r>
            <a:endParaRPr lang="en-US" sz="24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57551" y="2438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04398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505200" y="4162425"/>
            <a:ext cx="5105400" cy="736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свободу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пересування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endParaRPr lang="ru-RU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вибору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місця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проживання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366882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492500" y="354811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Недоторканність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особистості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779912" y="4937720"/>
            <a:ext cx="3894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Недоторканість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приватної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власності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90790" y="4244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659976"/>
            <a:ext cx="192563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" y="2935609"/>
            <a:ext cx="1971105" cy="150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28"/>
          <p:cNvSpPr>
            <a:spLocks noChangeArrowheads="1"/>
          </p:cNvSpPr>
          <p:nvPr/>
        </p:nvSpPr>
        <p:spPr bwMode="gray">
          <a:xfrm>
            <a:off x="3329003" y="5246132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gray">
          <a:xfrm>
            <a:off x="3557635" y="585451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Заборона примусової праці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gray">
          <a:xfrm>
            <a:off x="3329035" y="5966344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2092201" y="4785617"/>
            <a:ext cx="1190749" cy="1180727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8457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Політичні права</a:t>
            </a:r>
            <a:endParaRPr lang="ru-RU" sz="5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99838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513501">
            <a:off x="5787754" y="373194"/>
            <a:ext cx="3250401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32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рівність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перед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законом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freedom of conscie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840">
            <a:off x="72623" y="415209"/>
            <a:ext cx="2744395" cy="18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59311">
            <a:off x="238061" y="570702"/>
            <a:ext cx="2592597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свобода </a:t>
            </a:r>
            <a:endParaRPr lang="ru-RU" sz="4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совісті</a:t>
            </a:r>
            <a:endParaRPr lang="ru-RU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7033" y="3244334"/>
            <a:ext cx="3379643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Свобода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зібрань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sz="32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спілок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576064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Свобода слова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117" y="33251"/>
            <a:ext cx="532859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Свобода друку</a:t>
            </a:r>
            <a:endParaRPr lang="ru-RU" sz="5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63" y="1340768"/>
            <a:ext cx="9036496" cy="542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Соціально-економічні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права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social and economic righ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8" y="1484784"/>
            <a:ext cx="73437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5700"/>
            <a:ext cx="3009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7760"/>
            <a:ext cx="4400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6" y="335699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276872"/>
            <a:ext cx="777686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працю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свободу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праці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справедливі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умови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праці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охорону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сім’ї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материнства,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батьківства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й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дитинства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житло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соціальне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забезпечення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Право на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охорону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здоров’я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5013cda781b5a0d6422d11187d923717e6ad8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779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Класифікація прав людини</vt:lpstr>
      <vt:lpstr>Презентация PowerPoint</vt:lpstr>
      <vt:lpstr>Презентация PowerPoint</vt:lpstr>
      <vt:lpstr>Громадянські (особисті) права</vt:lpstr>
      <vt:lpstr>Політичні права</vt:lpstr>
      <vt:lpstr>Свобода слова</vt:lpstr>
      <vt:lpstr>Свобода друку</vt:lpstr>
      <vt:lpstr>Соціально-економічні права</vt:lpstr>
      <vt:lpstr>Презентация PowerPoint</vt:lpstr>
      <vt:lpstr>Мовою документів</vt:lpstr>
      <vt:lpstr>Презентация PowerPoint</vt:lpstr>
      <vt:lpstr>Культурні права</vt:lpstr>
      <vt:lpstr>Право на освіту.</vt:lpstr>
      <vt:lpstr>Міжнародний пакт про економічні, соціальні та культурні права</vt:lpstr>
      <vt:lpstr>Екологічні права</vt:lpstr>
      <vt:lpstr>«Нові» права людини ?</vt:lpstr>
      <vt:lpstr>7-9 б Борці за права людини  Д/З впізнати особу за зображенням та коротко охарактеризувати як</vt:lpstr>
      <vt:lpstr>На високий рівень підготувати презентацію про борця за права людини</vt:lpstr>
      <vt:lpstr>Посилання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cp:lastModifiedBy>Ярослава Щербина</cp:lastModifiedBy>
  <cp:revision>31</cp:revision>
  <dcterms:created xsi:type="dcterms:W3CDTF">2017-10-03T08:49:35Z</dcterms:created>
  <dcterms:modified xsi:type="dcterms:W3CDTF">2019-10-26T12:24:49Z</dcterms:modified>
</cp:coreProperties>
</file>