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7" r:id="rId2"/>
    <p:sldId id="256" r:id="rId3"/>
    <p:sldId id="257" r:id="rId4"/>
    <p:sldId id="268" r:id="rId5"/>
    <p:sldId id="276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75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5073" autoAdjust="0"/>
    <p:restoredTop sz="77455" autoAdjust="0"/>
  </p:normalViewPr>
  <p:slideViewPr>
    <p:cSldViewPr snapToGrid="0">
      <p:cViewPr varScale="1">
        <p:scale>
          <a:sx n="63" d="100"/>
          <a:sy n="63" d="100"/>
        </p:scale>
        <p:origin x="-582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BBB8C6-C05C-495F-AE4B-BA4F2C4E4235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D520CD-CE29-47E6-9849-12A8C3CA953E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35022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0397628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2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781692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3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8956984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4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0707438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5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8391583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6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631083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7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7658392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8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9364955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9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2068033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10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410836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11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934440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12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9718774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13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08233435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D520CD-CE29-47E6-9849-12A8C3CA953E}" type="slidenum">
              <a:rPr lang="uk-UA" smtClean="0"/>
              <a:pPr/>
              <a:t>14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454220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4170814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014934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3067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189401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103801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075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6177663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28686634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5488494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160902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8439538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16D9F8-8CDB-42C3-9609-8D6CAFD818E2}" type="datetimeFigureOut">
              <a:rPr lang="uk-UA" smtClean="0"/>
              <a:pPr/>
              <a:t>25.11.2020</a:t>
            </a:fld>
            <a:endParaRPr lang="uk-UA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267F64-634E-4E9C-8F67-E0E3EBCFB0F2}" type="slidenum">
              <a:rPr lang="uk-UA" smtClean="0"/>
              <a:pPr/>
              <a:t>‹#›</a:t>
            </a:fld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189842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447" y="0"/>
            <a:ext cx="12368732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61067" y="563564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uk-UA" sz="5400" b="1" dirty="0" smtClean="0">
                <a:latin typeface="Times New Roman" pitchFamily="18" charset="0"/>
                <a:cs typeface="Times New Roman" pitchFamily="18" charset="0"/>
              </a:rPr>
              <a:t>Заповіді Декларації </a:t>
            </a:r>
            <a:endParaRPr lang="uk-UA" sz="54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uk-UA" sz="5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 </a:t>
            </a:r>
            <a:r>
              <a:rPr lang="uk-UA" sz="5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44614" y="2667000"/>
            <a:ext cx="8560453" cy="399170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696364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95778"/>
            <a:ext cx="12192000" cy="6895571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133" y="284162"/>
            <a:ext cx="11971867" cy="6515631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Сьогодні – Міжнародний день прав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людини</a:t>
            </a:r>
          </a:p>
          <a:p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 грудня святкують Міжнародний день прав людини, який було засноване 4 грудня 1950 року на засіданні Генеральної Асамблеї ООН.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Двома роками раніше ООН ухвалила Загальну декларацію прав людини, яка стала першим міжнародним документом, в якому були чітко сформульовані положення про права людини.</a:t>
            </a:r>
          </a:p>
          <a:p>
            <a:endParaRPr lang="uk-UA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249334" y="1000126"/>
            <a:ext cx="6096000" cy="200554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06000"/>
              </a:lnSpc>
              <a:spcAft>
                <a:spcPts val="0"/>
              </a:spcAft>
            </a:pPr>
            <a:r>
              <a:rPr lang="uk-UA" sz="2400" b="1" i="1" dirty="0">
                <a:solidFill>
                  <a:srgbClr val="2F393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Свобода означає абсолютне верховенство прав людини.</a:t>
            </a:r>
            <a:br>
              <a:rPr lang="uk-UA" sz="2400" b="1" i="1" dirty="0">
                <a:solidFill>
                  <a:srgbClr val="2F393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i="1" dirty="0">
                <a:solidFill>
                  <a:srgbClr val="2F393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Франклін Рузвельт</a:t>
            </a:r>
            <a:endParaRPr lang="uk-UA" sz="2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400" b="1" i="1" dirty="0">
                <a:solidFill>
                  <a:srgbClr val="2F393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i="1" dirty="0">
                <a:solidFill>
                  <a:srgbClr val="2F393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24001" y="1000126"/>
            <a:ext cx="2201334" cy="238548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724807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0133" y="169333"/>
            <a:ext cx="11683999" cy="6519334"/>
          </a:xfrm>
        </p:spPr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 мета Міжнародного дня прав людини – торжество в усьому світі понять свободи, безпеки й чесності людей по відношенню одне до одного.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Засновники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Міжнародного дня прав людини висловлювалися за розширення прав людини, активну пропаганду ідей рівноправності, соціальної відповідальності та взаємодопомоги.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Міжнародний день прав людини зазвичай згадують про механізми досягнення безпеки в суспільстві й зусиллях світового співтовариства щодо виховання підростаючих поколінь у дусі дотримання прав людини.</a:t>
            </a: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85293" y="3679295"/>
            <a:ext cx="8393722" cy="300937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96308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59435" cy="6803496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4463" y="211015"/>
            <a:ext cx="11746522" cy="6592482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1950 році Генеральна асамблея ООН запропонувала усім державам святкувати 10 грудня як День прав людини, бо саме в цей день в 1948 році Організація Об’єднаних Націй прийняла Загальну декларацію прав людини.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 Декларації заявлено також, що кожна людина повинна мати всі права і всі свободи, проголошені цією Декларацією, незалежно від раси, кольору шкіри, статі, мови, релігії, політичних або інших переконань, національного чи соціального походження, майнового, станового або іншого становища.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924" y="3235569"/>
            <a:ext cx="5556738" cy="33762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26215" y="3235569"/>
            <a:ext cx="4431322" cy="35679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10819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-173037"/>
            <a:ext cx="12473353" cy="7031037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" y="164123"/>
            <a:ext cx="12004430" cy="6693877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Загальна декларація прав людини є видатним документом в історії людства. Цим документом закріплено, що права людини – невід’ємний елемент людської особистості і людського буття. Процес формування прав людини пройшов довгий шлях свого розвитку, тісно пов’язаний з історією розвитку суспільства. Загальною декларацією прав людини започатковано процес створення системи міжнародних стандартів у галузі прав людини, набуття ними універсального характеру.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865560"/>
            <a:ext cx="7666892" cy="39924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7569" y="2865560"/>
            <a:ext cx="4149969" cy="39924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070275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" y="118533"/>
            <a:ext cx="11836400" cy="6620934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Декларацією закріплені, зокрема, такі основоположні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права:</a:t>
            </a:r>
            <a:endParaRPr lang="uk-UA" sz="20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 працю (стаття 23):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 людина має право на працю, на вільний вибір роботи, на справедливі і сприятливі умови праці та на захист від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безробіття;</a:t>
            </a:r>
            <a:endParaRPr lang="uk-UA" sz="2000" dirty="0" smtClean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 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людина, без будь-якої дискримінації, має право на рівну оплату за рівну працю;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кожний працюючий має право на справедливу і задовільну винагороду, яка забезпечує гідне людини існування, її самої та її сім'ї, і яка в разі необхідності доповнюється іншими засобами соціального забезпечення; 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кожна людина має право створювати професійні спілки і входити до професійних спілок для захисту своїх інтересів;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93723" y="4853354"/>
            <a:ext cx="3595077" cy="188611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98255" y="4853354"/>
            <a:ext cx="3100021" cy="188611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933512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3028" y="-6086"/>
            <a:ext cx="12192000" cy="6853238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799" y="169333"/>
            <a:ext cx="11616267" cy="6502400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 на відпочинок (стаття 24) – кожна людина має право на відпочинок і дозвілля, включаючи право на розумне обмеження робочого дня та на оплачувану періодичну відпустку;</a:t>
            </a:r>
            <a:endParaRPr lang="uk-UA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 на достатній життєвий рівень (стаття 25) – кожна людина має право на такий життєвий рівень, включаючи їжу, одяг, житло, медичний догляд та необхідне соціальне обслуговування, який є необхідним для підтримання здоров’я і добробуту її самої та її сім’ї, і право на забезпечення в разі безробіття, хвороби, інвалідності, вдівства, старості чи іншого випадку втрати засобів до існування через незалежні від неї обставини;</a:t>
            </a:r>
            <a:endParaRPr lang="uk-UA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29679" y="3985845"/>
            <a:ext cx="4558973" cy="26858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2985" y="3985845"/>
            <a:ext cx="3563815" cy="268588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9331856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5563"/>
            <a:ext cx="12191999" cy="6802437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267" y="186267"/>
            <a:ext cx="11819465" cy="6485466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право на освіту (стаття 26) – кожна людина має право на освіту. Освіта повинна бути безплатною, хоча б початкова і загальна. Початкова освіта повинна бути обов’язковою. Технічна і професійна освіта повинна бути загальнодоступною, а вища освіта повинна бути однаково доступною для всіх на основі здібностей кожного. 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Освіта повинна бути спрямована на повний розвиток людської особи і збільшення поваги до прав людини і основних свобод. Освіта повинна сприяти взаєморозумінню, терпимості і дружбі між усіма народами, расовими та релігійними групами і повинна сприяти діяльності Організації Об'єднаних Націй з підтримання миру.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47692" y="4861560"/>
            <a:ext cx="5558040" cy="190330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86267" y="4069080"/>
            <a:ext cx="4502964" cy="269578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3484102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80963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3201" y="169334"/>
            <a:ext cx="11768666" cy="6553200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Багато країн включають основні положення Декларації в своє базове законодавство і конституції. Її принципи лежать в основі багатьох пактів, конвенцій і договорів з прав людини, укладених з 1948 року, серед яких: Женевська конвенція про захист прав людини під час збройних конфліктів, 1949 року; Європейська Конвенція захисту прав людини та основних свобод, 1950 року; Міжнародний пакт про цивільні і політичні права і Міжнародний пакт про економічні, соціальні і культурні права, 1966 року.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2369" y="3282462"/>
            <a:ext cx="5509846" cy="34400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588370" y="3386872"/>
            <a:ext cx="5383498" cy="34711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115051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9333" y="152400"/>
            <a:ext cx="11819467" cy="6553200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дотриманням прийнятих пактів, конвенцій і договорів з прав людини спостерігає Верховний Комісаріат ООН з прав людини, який за необхідності відряджає своїх посланців в різні країни світу для складання звітів про дотримання прав людини на місцях.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Україна, будучи державою-членом Ради Європи, 17 липня 1997 року ратифікувала Конвенцію про захист прав людини і основоположних свобод та Протоколи до неї. Згідно преамбули Конвенції вона має на меті забезпечити загальне та ефективне визнання прав людини, проголошених Генеральною Асамблеєю ООН у Загальній декларації прав людини.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18585" y="3677567"/>
            <a:ext cx="3970214" cy="302803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9263" y="4056185"/>
            <a:ext cx="4618892" cy="264941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7671927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37067" y="233363"/>
            <a:ext cx="11717866" cy="6438370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Конвенція не лише спрямована на захист широкого спектра громадянських та політичних прав, а запровадила ефективний механізм забезпечення прав особи, що, зокрема, передбачає право на індивідуальне звернення за захистом порушених прав до Європейського суду з прав людини.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Спираючись на міжнародно-правові стандарти, проголошені в Декларації, у 1996 році Верховна Рада України прийняла Конституцію України. В ній зазначено, що утвердження і забезпечення прав і свобод людини є головним обов’язком держави.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37067" y="3429001"/>
            <a:ext cx="4686625" cy="32427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57292" y="3509962"/>
            <a:ext cx="4897642" cy="33480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6566519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5401" y="-16934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467" y="169333"/>
            <a:ext cx="11870265" cy="6502400"/>
          </a:xfrm>
        </p:spPr>
        <p:txBody>
          <a:bodyPr>
            <a:normAutofit/>
          </a:bodyPr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Конституція України увібрала фундаментальні положення Декларації, зокрема, щодо верховенства прав людини, рівності і непорушності її прав, права людини на свободу і особисту недоторканість, на достатній рівень життя тощо.</a:t>
            </a:r>
            <a:endParaRPr lang="uk-UA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8923" y="1781907"/>
            <a:ext cx="4337539" cy="48898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05601" y="1781907"/>
            <a:ext cx="5300132" cy="488982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68345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6267" y="220133"/>
            <a:ext cx="11853333" cy="6502400"/>
          </a:xfrm>
        </p:spPr>
        <p:txBody>
          <a:bodyPr/>
          <a:lstStyle/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Суспільство </a:t>
            </a:r>
            <a:r>
              <a:rPr lang="uk-UA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має згуртуватися для досягнення спільної мети – захисту прав людини та створення сприятливих та безпечних умов життя в усьому світі.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6000"/>
              </a:lnSpc>
              <a:spcAft>
                <a:spcPts val="800"/>
              </a:spcAft>
            </a:pPr>
            <a:r>
              <a:rPr lang="uk-UA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90954" y="1617785"/>
            <a:ext cx="10972800" cy="51047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1589150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203200"/>
            <a:ext cx="12192000" cy="658706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4799" y="203198"/>
            <a:ext cx="11723077" cy="6587068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4799" y="203199"/>
            <a:ext cx="11723077" cy="6587067"/>
          </a:xfrm>
        </p:spPr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="" xmlns:p14="http://schemas.microsoft.com/office/powerpoint/2010/main" val="31513166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706</Words>
  <Application>Microsoft Office PowerPoint</Application>
  <PresentationFormat>Произвольный</PresentationFormat>
  <Paragraphs>52</Paragraphs>
  <Slides>14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user1</cp:lastModifiedBy>
  <cp:revision>18</cp:revision>
  <dcterms:created xsi:type="dcterms:W3CDTF">2020-08-29T09:49:20Z</dcterms:created>
  <dcterms:modified xsi:type="dcterms:W3CDTF">2020-11-25T14:54:40Z</dcterms:modified>
</cp:coreProperties>
</file>